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1" r:id="rId2"/>
    <p:sldMasterId id="2147483707" r:id="rId3"/>
  </p:sldMasterIdLst>
  <p:notesMasterIdLst>
    <p:notesMasterId r:id="rId37"/>
  </p:notesMasterIdLst>
  <p:handoutMasterIdLst>
    <p:handoutMasterId r:id="rId38"/>
  </p:handoutMasterIdLst>
  <p:sldIdLst>
    <p:sldId id="363" r:id="rId4"/>
    <p:sldId id="364" r:id="rId5"/>
    <p:sldId id="399" r:id="rId6"/>
    <p:sldId id="365" r:id="rId7"/>
    <p:sldId id="366" r:id="rId8"/>
    <p:sldId id="369" r:id="rId9"/>
    <p:sldId id="370" r:id="rId10"/>
    <p:sldId id="371" r:id="rId11"/>
    <p:sldId id="374" r:id="rId12"/>
    <p:sldId id="375" r:id="rId13"/>
    <p:sldId id="373" r:id="rId14"/>
    <p:sldId id="376" r:id="rId15"/>
    <p:sldId id="377" r:id="rId16"/>
    <p:sldId id="378" r:id="rId17"/>
    <p:sldId id="379" r:id="rId18"/>
    <p:sldId id="380" r:id="rId19"/>
    <p:sldId id="381" r:id="rId20"/>
    <p:sldId id="367" r:id="rId21"/>
    <p:sldId id="382" r:id="rId22"/>
    <p:sldId id="383" r:id="rId23"/>
    <p:sldId id="384" r:id="rId24"/>
    <p:sldId id="385" r:id="rId25"/>
    <p:sldId id="386" r:id="rId26"/>
    <p:sldId id="389" r:id="rId27"/>
    <p:sldId id="388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62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E2"/>
    <a:srgbClr val="FDF0AE"/>
    <a:srgbClr val="344F8C"/>
    <a:srgbClr val="105D91"/>
    <a:srgbClr val="192B53"/>
    <a:srgbClr val="99ADD9"/>
    <a:srgbClr val="993366"/>
    <a:srgbClr val="415783"/>
    <a:srgbClr val="4F784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6429" autoAdjust="0"/>
  </p:normalViewPr>
  <p:slideViewPr>
    <p:cSldViewPr>
      <p:cViewPr varScale="1">
        <p:scale>
          <a:sx n="109" d="100"/>
          <a:sy n="109" d="100"/>
        </p:scale>
        <p:origin x="126" y="8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696" y="7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C3E9-2372-4D2D-A8FE-578D26F0CAB8}" type="datetimeFigureOut">
              <a:rPr lang="ko-KR" altLang="en-US" smtClean="0"/>
              <a:t>2022-03-09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126D6-8CEA-47E8-B467-8C3047BBCA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0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3899-2E4F-4D3A-8D29-BF4BDDE21DE2}" type="datetimeFigureOut">
              <a:rPr lang="ko-KR" altLang="en-US" smtClean="0"/>
              <a:pPr/>
              <a:t>2022-03-09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63BF-43B7-4F43-ABD0-D052F59FCD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48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8"/>
          <p:cNvSpPr/>
          <p:nvPr userDrawn="1"/>
        </p:nvSpPr>
        <p:spPr>
          <a:xfrm>
            <a:off x="431371" y="404814"/>
            <a:ext cx="11330516" cy="6048375"/>
          </a:xfrm>
          <a:prstGeom prst="roundRect">
            <a:avLst>
              <a:gd name="adj" fmla="val 2066"/>
            </a:avLst>
          </a:prstGeom>
          <a:noFill/>
          <a:ln w="53975">
            <a:solidFill>
              <a:srgbClr val="99A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dirty="0">
              <a:solidFill>
                <a:srgbClr val="9A5F3A"/>
              </a:solidFill>
            </a:endParaRPr>
          </a:p>
        </p:txBody>
      </p:sp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03438" y="595313"/>
            <a:ext cx="162136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1175454" y="998730"/>
            <a:ext cx="958214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dirty="0" err="1">
                <a:latin typeface="HY견고딕" pitchFamily="18" charset="-127"/>
                <a:ea typeface="HY견고딕" pitchFamily="18" charset="-127"/>
              </a:rPr>
              <a:t>파이썬</a:t>
            </a:r>
            <a:r>
              <a:rPr kumimoji="0" lang="ko-KR" altLang="en-US" sz="1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dirty="0">
                <a:latin typeface="HY견고딕" pitchFamily="18" charset="-127"/>
                <a:ea typeface="HY견고딕" pitchFamily="18" charset="-127"/>
              </a:rPr>
              <a:t>for</a:t>
            </a:r>
            <a:r>
              <a:rPr kumimoji="0" lang="en-US" altLang="ko-KR" sz="1800" baseline="0" dirty="0">
                <a:latin typeface="HY견고딕" pitchFamily="18" charset="-127"/>
                <a:ea typeface="HY견고딕" pitchFamily="18" charset="-127"/>
              </a:rPr>
              <a:t> Beginner</a:t>
            </a:r>
            <a:endParaRPr kumimoji="0" lang="de-DE" altLang="ko-KR" sz="1200" b="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816605" y="1700214"/>
            <a:ext cx="106553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FF0000"/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rgbClr val="FF0000"/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rgbClr val="FF0000"/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u="none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none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u="none">
                <a:ea typeface="맑은 고딕" pitchFamily="50" charset="-127"/>
              </a:rPr>
              <a:t>.</a:t>
            </a:r>
            <a:r>
              <a:rPr kumimoji="0" lang="ko-KR" altLang="en-US" sz="1000" u="none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u="none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none">
                <a:solidFill>
                  <a:srgbClr val="222222"/>
                </a:solidFill>
                <a:ea typeface="맑은 고딕" pitchFamily="50" charset="-127"/>
              </a:rPr>
              <a:t>이 자료는 강의 보조자료로 제공되는 것으로 무단으로 전제하거나 배포하는 것을 금합니다</a:t>
            </a:r>
            <a:r>
              <a:rPr kumimoji="0" lang="en-US" altLang="ko-KR" sz="1000" u="sng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43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86267" y="6525346"/>
            <a:ext cx="11675533" cy="280047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24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6424" y="2895790"/>
            <a:ext cx="376666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333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33" b="1" i="1" dirty="0">
              <a:latin typeface="+mn-lt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418FBB9-63D9-4A37-8A3A-93DB872DE9D8}"/>
              </a:ext>
            </a:extLst>
          </p:cNvPr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21917" tIns="60958" rIns="121917" bIns="60958"/>
          <a:lstStyle/>
          <a:p>
            <a:endParaRPr lang="ko-KR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75EE6B7-0A1F-4D1F-8100-C536DAD011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DC7D87-10B2-41F3-8957-703F7534F54C}"/>
              </a:ext>
            </a:extLst>
          </p:cNvPr>
          <p:cNvSpPr txBox="1"/>
          <p:nvPr userDrawn="1"/>
        </p:nvSpPr>
        <p:spPr>
          <a:xfrm>
            <a:off x="4226424" y="2895789"/>
            <a:ext cx="3766664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53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57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643689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/22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B804DE1E-9737-4F3B-9ED3-C66196F7497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214099" y="6643688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544E89A-EEC1-4B47-9DC4-2286570AF0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97418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KDY\Desktop\파이썬 3판\강의교안\줄배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DY\Desktop\파이썬 3판\강의교안\파이썬 for Beginner 3판 로고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DY\Desktop\파이썬 3판\강의교안\파이썬 for Beginner 3판 강의교안 템플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19" y="572446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6A2AA4E0-F163-4CC6-A543-A590B54EBB7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EC3FDFB6-C2AF-4E73-A3EC-90B5F8325D4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80A7322D-AEC6-4233-BB60-96FB6D35C06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19" y="572446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73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534345"/>
            <a:ext cx="977900" cy="3252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534345"/>
            <a:ext cx="1123949" cy="2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51786"/>
            <a:ext cx="10380133" cy="474663"/>
          </a:xfrm>
        </p:spPr>
        <p:txBody>
          <a:bodyPr>
            <a:noAutofit/>
          </a:bodyPr>
          <a:lstStyle>
            <a:lvl1pPr algn="l">
              <a:defRPr sz="3200" b="0" spc="-133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B38C9F0E-5F67-42E5-8A00-01B306C4E04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206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534345"/>
            <a:ext cx="977900" cy="3150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534345"/>
            <a:ext cx="1123949" cy="32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29062"/>
            <a:ext cx="10380133" cy="474663"/>
          </a:xfrm>
        </p:spPr>
        <p:txBody>
          <a:bodyPr>
            <a:noAutofit/>
          </a:bodyPr>
          <a:lstStyle>
            <a:lvl1pPr algn="l">
              <a:defRPr sz="3200" b="0" spc="-133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3BFB7ABC-5AD2-41A3-A285-24B22AD1899F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801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86267" y="6525346"/>
            <a:ext cx="11675533" cy="280047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24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6424" y="2895790"/>
            <a:ext cx="376666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333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33" b="1" i="1" dirty="0">
              <a:latin typeface="+mn-lt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13C1AC2-B1C8-4BC3-B126-02F67E8019D2}"/>
              </a:ext>
            </a:extLst>
          </p:cNvPr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21917" tIns="60958" rIns="121917" bIns="60958"/>
          <a:lstStyle/>
          <a:p>
            <a:endParaRPr lang="ko-KR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7FE0B0B-6CBC-407D-9ECE-8E47727814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0E2D75-62B1-4114-A1F8-71AE4D81EA43}"/>
              </a:ext>
            </a:extLst>
          </p:cNvPr>
          <p:cNvSpPr txBox="1"/>
          <p:nvPr userDrawn="1"/>
        </p:nvSpPr>
        <p:spPr>
          <a:xfrm>
            <a:off x="4226424" y="2895789"/>
            <a:ext cx="3766664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53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87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643689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/22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63B3AAE8-ACA8-4FD3-ACDF-399C3BB3029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214099" y="6643688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0E6D6A5-E373-4F02-B5FA-E423DF1CFD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47095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C:\Users\KDY\Desktop\파이썬 3판\강의교안\줄배경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KDY\Desktop\파이썬 3판\강의교안\파이썬 for Beginner 3판 로고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KDY\Desktop\파이썬 3판\강의교안\파이썬 for Beginner 3판 강의교안 템플릿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19" y="572446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9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11214099" y="6643688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/33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51786"/>
            <a:ext cx="10380133" cy="474662"/>
          </a:xfrm>
        </p:spPr>
        <p:txBody>
          <a:bodyPr>
            <a:noAutofit/>
          </a:bodyPr>
          <a:lstStyle>
            <a:lvl1pPr algn="l">
              <a:defRPr sz="2400" b="1" spc="-100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5"/>
            <a:ext cx="11951992" cy="5669958"/>
          </a:xfrm>
        </p:spPr>
        <p:txBody>
          <a:bodyPr>
            <a:normAutofit/>
          </a:bodyPr>
          <a:lstStyle>
            <a:lvl1pPr marL="355600" indent="-261938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000" b="1"/>
            </a:lvl1pPr>
            <a:lvl2pPr marL="534988" indent="-177800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720725" indent="-18573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3pPr>
            <a:lvl4pPr marL="898525" indent="-1778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200"/>
            </a:lvl4pPr>
            <a:lvl5pPr marL="1077913" indent="-17938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0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9112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11214099" y="6643688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/33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51786"/>
            <a:ext cx="10380133" cy="474662"/>
          </a:xfrm>
        </p:spPr>
        <p:txBody>
          <a:bodyPr>
            <a:noAutofit/>
          </a:bodyPr>
          <a:lstStyle>
            <a:lvl1pPr algn="l">
              <a:defRPr sz="2400" b="1" spc="-100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5"/>
            <a:ext cx="11951992" cy="5669958"/>
          </a:xfrm>
        </p:spPr>
        <p:txBody>
          <a:bodyPr>
            <a:normAutofit/>
          </a:bodyPr>
          <a:lstStyle>
            <a:lvl1pPr marL="355600" indent="-261938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000" b="1"/>
            </a:lvl1pPr>
            <a:lvl2pPr marL="534988" indent="-1778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720725" indent="-18573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3pPr>
            <a:lvl4pPr marL="898525" indent="-1778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200"/>
            </a:lvl4pPr>
            <a:lvl5pPr marL="1077913" indent="-17938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0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752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86267" y="6525346"/>
            <a:ext cx="11675533" cy="280047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7" name="Line 5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21917" tIns="60958" rIns="121917" bIns="60958"/>
          <a:lstStyle/>
          <a:p>
            <a:endParaRPr lang="ko-KR" altLang="en-US"/>
          </a:p>
        </p:txBody>
      </p:sp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4226424" y="2895789"/>
            <a:ext cx="3766664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53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63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11214099" y="6643688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8235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KDY\Desktop\파이썬 3판\강의교안\줄배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DY\Desktop\파이썬 3판\강의교안\파이썬 for Beginner 3판 로고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DY\Desktop\파이썬 3판\강의교안\파이썬 for Beginner 3판 강의교안 템플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19" y="572446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62A65B3C-CF53-4B5A-B2D5-3D1C6436A7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8D39625B-279A-43BA-9F4F-BCFD7B51EA9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A1CDC048-40D6-42EB-9455-F4331E6616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19" y="572446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01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489340"/>
            <a:ext cx="977900" cy="37024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489340"/>
            <a:ext cx="1123949" cy="33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51786"/>
            <a:ext cx="10380133" cy="474663"/>
          </a:xfrm>
        </p:spPr>
        <p:txBody>
          <a:bodyPr>
            <a:noAutofit/>
          </a:bodyPr>
          <a:lstStyle>
            <a:lvl1pPr algn="l">
              <a:defRPr sz="3200" b="1" spc="-133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667" b="1">
                <a:latin typeface="+mn-ea"/>
                <a:ea typeface="+mn-ea"/>
              </a:defRPr>
            </a:lvl1pPr>
            <a:lvl2pPr marL="713300" indent="-23706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03EB2FCD-4442-47F4-BF96-DF4457BCD5DA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131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0" y="6489340"/>
            <a:ext cx="977900" cy="3600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489339"/>
            <a:ext cx="1123949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29062"/>
            <a:ext cx="10380133" cy="474663"/>
          </a:xfrm>
        </p:spPr>
        <p:txBody>
          <a:bodyPr>
            <a:noAutofit/>
          </a:bodyPr>
          <a:lstStyle>
            <a:lvl1pPr algn="l">
              <a:defRPr sz="3200" b="1" spc="-133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0207EB76-C2A1-4FED-B7CD-D88F36156739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848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2022-03-09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782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2022-03-09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49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ea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ea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ea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ea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2022-03-09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43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ea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ea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ea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ea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DY\Desktop\파이썬 3판\강의교안_파이썬\리소스\2페이지\2장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12"/>
          <a:stretch/>
        </p:blipFill>
        <p:spPr bwMode="auto">
          <a:xfrm>
            <a:off x="245350" y="458670"/>
            <a:ext cx="5040560" cy="22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DY\Desktop\파이썬 3판\강의교안_파이썬\리소스\2페이지\2장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9" t="39152" r="10238" b="33329"/>
          <a:stretch/>
        </p:blipFill>
        <p:spPr bwMode="auto">
          <a:xfrm>
            <a:off x="245350" y="3175749"/>
            <a:ext cx="5086507" cy="26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3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계산기 프로그램 저장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IDLE</a:t>
            </a:r>
            <a:r>
              <a:rPr lang="ko-KR" altLang="en-US" dirty="0"/>
              <a:t> 종료</a:t>
            </a:r>
            <a:endParaRPr lang="en-US" altLang="ko-KR" dirty="0"/>
          </a:p>
          <a:p>
            <a:pPr lvl="1"/>
            <a:r>
              <a:rPr lang="en-US" altLang="ko-KR" dirty="0"/>
              <a:t>exit() </a:t>
            </a:r>
            <a:r>
              <a:rPr lang="ko-KR" altLang="en-US" dirty="0"/>
              <a:t>코드를 입력한 후 </a:t>
            </a:r>
            <a:r>
              <a:rPr lang="en-US" altLang="ko-KR" dirty="0"/>
              <a:t>Kill? </a:t>
            </a:r>
            <a:r>
              <a:rPr lang="ko-KR" altLang="en-US" dirty="0" err="1"/>
              <a:t>메시지창에서</a:t>
            </a:r>
            <a:r>
              <a:rPr lang="ko-KR" altLang="en-US" dirty="0"/>
              <a:t> </a:t>
            </a:r>
            <a:r>
              <a:rPr lang="en-US" altLang="ko-KR" dirty="0"/>
              <a:t>&lt;</a:t>
            </a:r>
            <a:r>
              <a:rPr lang="ko-KR" altLang="en-US" dirty="0"/>
              <a:t>확인</a:t>
            </a:r>
            <a:r>
              <a:rPr lang="en-US" altLang="ko-KR" dirty="0"/>
              <a:t>&gt; </a:t>
            </a:r>
            <a:r>
              <a:rPr lang="ko-KR" altLang="en-US" dirty="0"/>
              <a:t>버튼 클릭</a:t>
            </a:r>
            <a:r>
              <a:rPr lang="en-US" altLang="ko-KR" dirty="0"/>
              <a:t>(</a:t>
            </a:r>
            <a:r>
              <a:rPr lang="ko-KR" altLang="en-US" dirty="0"/>
              <a:t>또는 </a:t>
            </a:r>
            <a:r>
              <a:rPr lang="en-US" altLang="ko-KR" dirty="0"/>
              <a:t>[File]-[Exit] </a:t>
            </a:r>
            <a:r>
              <a:rPr lang="ko-KR" altLang="en-US" dirty="0"/>
              <a:t>메뉴 선택</a:t>
            </a:r>
            <a:r>
              <a:rPr lang="en-US" altLang="ko-KR" dirty="0"/>
              <a:t>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566" y="1720709"/>
            <a:ext cx="74961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5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계산기 프로그램 저장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프로그램 저장의 필요성</a:t>
            </a:r>
            <a:endParaRPr lang="en-US" altLang="ko-KR" dirty="0"/>
          </a:p>
          <a:p>
            <a:pPr lvl="1"/>
            <a:r>
              <a:rPr lang="en-US" altLang="ko-KR" dirty="0"/>
              <a:t>IDLE</a:t>
            </a:r>
            <a:r>
              <a:rPr lang="ko-KR" altLang="en-US" dirty="0"/>
              <a:t>을 실행한 후 앞에서 입력한 나누기를 다시 실행</a:t>
            </a:r>
          </a:p>
          <a:p>
            <a:pPr lvl="1"/>
            <a:r>
              <a:rPr lang="ko-KR" altLang="en-US" dirty="0"/>
              <a:t>메모리에 저장된 것은 </a:t>
            </a:r>
            <a:r>
              <a:rPr lang="en-US" altLang="ko-KR" dirty="0"/>
              <a:t>IDLE</a:t>
            </a:r>
            <a:r>
              <a:rPr lang="ko-KR" altLang="en-US" dirty="0"/>
              <a:t>을 종료하면 모두 사라져 오류 발생</a:t>
            </a:r>
            <a:r>
              <a:rPr lang="en-US" altLang="ko-KR" dirty="0"/>
              <a:t>. </a:t>
            </a:r>
            <a:r>
              <a:rPr lang="ko-KR" altLang="en-US" dirty="0"/>
              <a:t>처음부터 다시 입력해야 함</a:t>
            </a:r>
          </a:p>
          <a:p>
            <a:pPr lvl="1"/>
            <a:r>
              <a:rPr lang="ko-KR" altLang="en-US" dirty="0" err="1"/>
              <a:t>파이썬</a:t>
            </a:r>
            <a:r>
              <a:rPr lang="ko-KR" altLang="en-US" dirty="0"/>
              <a:t> 코드는 하드디스크나 </a:t>
            </a:r>
            <a:r>
              <a:rPr lang="en-US" altLang="ko-KR" dirty="0"/>
              <a:t>USB</a:t>
            </a:r>
            <a:r>
              <a:rPr lang="ko-KR" altLang="en-US" dirty="0"/>
              <a:t>에 저장해 놓는 방법 사용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이 책은 </a:t>
            </a:r>
            <a:r>
              <a:rPr lang="en-US" altLang="ko-KR" dirty="0"/>
              <a:t>C </a:t>
            </a:r>
            <a:r>
              <a:rPr lang="ko-KR" altLang="en-US" dirty="0"/>
              <a:t>드라이브</a:t>
            </a:r>
            <a:r>
              <a:rPr lang="en-US" altLang="ko-KR" dirty="0"/>
              <a:t>(C:\) </a:t>
            </a:r>
            <a:r>
              <a:rPr lang="ko-KR" altLang="en-US" dirty="0"/>
              <a:t>바로 아래에 </a:t>
            </a:r>
            <a:br>
              <a:rPr lang="en-US" altLang="ko-KR" dirty="0"/>
            </a:br>
            <a:r>
              <a:rPr lang="en-US" altLang="ko-KR" dirty="0" err="1"/>
              <a:t>CookPython</a:t>
            </a:r>
            <a:r>
              <a:rPr lang="en-US" altLang="ko-KR" dirty="0"/>
              <a:t> </a:t>
            </a:r>
            <a:r>
              <a:rPr lang="ko-KR" altLang="en-US" dirty="0"/>
              <a:t>폴더를 만들어 사용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5" y="2573905"/>
            <a:ext cx="6553200" cy="252046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70" y="3040611"/>
            <a:ext cx="4178612" cy="34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5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계산기 프로그램 저장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파일 저장</a:t>
            </a:r>
            <a:r>
              <a:rPr lang="en-US" altLang="ko-KR" dirty="0"/>
              <a:t>(1)</a:t>
            </a:r>
          </a:p>
          <a:p>
            <a:pPr lvl="1"/>
            <a:r>
              <a:rPr lang="ko-KR" altLang="en-US" dirty="0"/>
              <a:t>코드가 수십 줄인 경우는 스크립트 모드 사용</a:t>
            </a:r>
            <a:r>
              <a:rPr lang="en-US" altLang="ko-KR" dirty="0"/>
              <a:t>(IDLE</a:t>
            </a:r>
            <a:r>
              <a:rPr lang="ko-KR" altLang="en-US" dirty="0"/>
              <a:t>에서 </a:t>
            </a:r>
            <a:r>
              <a:rPr lang="en-US" altLang="ko-KR" dirty="0"/>
              <a:t>[File]-[New File] </a:t>
            </a:r>
            <a:r>
              <a:rPr lang="ko-KR" altLang="en-US" dirty="0"/>
              <a:t>메뉴 선택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메모장 같은 창인 스크립트 모드에서 코드를 여러 줄 입력 가능</a:t>
            </a:r>
            <a:r>
              <a:rPr lang="en-US" altLang="ko-KR" dirty="0"/>
              <a:t>. </a:t>
            </a: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실행은 되지 않음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20" y="2573905"/>
            <a:ext cx="70389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2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83" y="2096807"/>
            <a:ext cx="7499700" cy="47611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계산기 프로그램 저장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파일 저장</a:t>
            </a:r>
            <a:r>
              <a:rPr lang="en-US" altLang="ko-KR" dirty="0"/>
              <a:t>(2)</a:t>
            </a:r>
          </a:p>
          <a:p>
            <a:pPr lvl="1"/>
            <a:r>
              <a:rPr lang="ko-KR" altLang="en-US" dirty="0"/>
              <a:t>스크립트 모드에서 </a:t>
            </a:r>
            <a:r>
              <a:rPr lang="en-US" altLang="ko-KR" dirty="0"/>
              <a:t>[File]-[Save] </a:t>
            </a:r>
            <a:r>
              <a:rPr lang="ko-KR" altLang="en-US" dirty="0"/>
              <a:t>메뉴를 선택해 </a:t>
            </a:r>
            <a:r>
              <a:rPr lang="en-US" altLang="ko-KR" dirty="0"/>
              <a:t>C:\CookPython\ </a:t>
            </a:r>
            <a:r>
              <a:rPr lang="ko-KR" altLang="en-US" dirty="0"/>
              <a:t>폴더에 </a:t>
            </a:r>
            <a:r>
              <a:rPr lang="en-US" altLang="ko-KR" dirty="0"/>
              <a:t>Code02-01 </a:t>
            </a:r>
            <a:r>
              <a:rPr lang="ko-KR" altLang="en-US" dirty="0"/>
              <a:t>이름으로 저장</a:t>
            </a:r>
            <a:r>
              <a:rPr lang="en-US" altLang="ko-KR" dirty="0"/>
              <a:t>(</a:t>
            </a:r>
            <a:r>
              <a:rPr lang="ko-KR" altLang="en-US" dirty="0"/>
              <a:t>확장명 *</a:t>
            </a:r>
            <a:r>
              <a:rPr lang="en-US" altLang="ko-KR" dirty="0"/>
              <a:t>.</a:t>
            </a:r>
            <a:r>
              <a:rPr lang="en-US" altLang="ko-KR" dirty="0" err="1"/>
              <a:t>py</a:t>
            </a:r>
            <a:r>
              <a:rPr lang="ko-KR" altLang="en-US" dirty="0"/>
              <a:t>가 자동으로 붙음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8097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계산기 프로그램 저장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파일 실행</a:t>
            </a:r>
            <a:endParaRPr lang="en-US" altLang="ko-KR" dirty="0"/>
          </a:p>
          <a:p>
            <a:pPr lvl="1"/>
            <a:r>
              <a:rPr lang="ko-KR" altLang="en-US" dirty="0"/>
              <a:t>스크립트 모드에서 </a:t>
            </a:r>
            <a:r>
              <a:rPr lang="en-US" altLang="ko-KR" dirty="0"/>
              <a:t>[Run]-[Run Module] </a:t>
            </a:r>
            <a:r>
              <a:rPr lang="ko-KR" altLang="en-US" dirty="0"/>
              <a:t>메뉴 선택</a:t>
            </a:r>
            <a:r>
              <a:rPr lang="en-US" altLang="ko-KR" dirty="0"/>
              <a:t>(</a:t>
            </a:r>
            <a:r>
              <a:rPr lang="ko-KR" altLang="en-US" dirty="0"/>
              <a:t>또는 </a:t>
            </a:r>
            <a:r>
              <a:rPr lang="en-US" altLang="ko-KR" dirty="0"/>
              <a:t>[F5])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b="0" dirty="0" err="1"/>
              <a:t>파이썬</a:t>
            </a:r>
            <a:r>
              <a:rPr lang="ko-KR" altLang="en-US" b="0" dirty="0"/>
              <a:t> 코드를 파일 탐색기에서 바로 실행하는 방법은 교재 </a:t>
            </a:r>
            <a:r>
              <a:rPr lang="en-US" altLang="ko-KR" b="0" dirty="0"/>
              <a:t>41</a:t>
            </a:r>
            <a:r>
              <a:rPr lang="ko-KR" altLang="en-US" b="0" dirty="0"/>
              <a:t>쪽의 </a:t>
            </a:r>
            <a:r>
              <a:rPr lang="en-US" altLang="ko-KR" dirty="0"/>
              <a:t>[</a:t>
            </a:r>
            <a:r>
              <a:rPr lang="ko-KR" altLang="en-US" dirty="0"/>
              <a:t>여기서 잠깐</a:t>
            </a:r>
            <a:r>
              <a:rPr lang="en-US" altLang="ko-KR" dirty="0"/>
              <a:t>] </a:t>
            </a:r>
            <a:r>
              <a:rPr lang="ko-KR" altLang="en-US" dirty="0"/>
              <a:t>참고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898830"/>
            <a:ext cx="6325207" cy="37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8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계산기 프로그램 저장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파일 열기</a:t>
            </a:r>
            <a:r>
              <a:rPr lang="en-US" altLang="ko-KR" dirty="0"/>
              <a:t>(1)</a:t>
            </a:r>
          </a:p>
          <a:p>
            <a:pPr lvl="1"/>
            <a:r>
              <a:rPr lang="en-US" altLang="ko-KR" dirty="0"/>
              <a:t>IDLE</a:t>
            </a:r>
            <a:r>
              <a:rPr lang="ko-KR" altLang="en-US" dirty="0"/>
              <a:t>에서 </a:t>
            </a:r>
            <a:r>
              <a:rPr lang="en-US" altLang="ko-KR" dirty="0"/>
              <a:t>[File]-[Open] </a:t>
            </a:r>
            <a:r>
              <a:rPr lang="ko-KR" altLang="en-US" dirty="0"/>
              <a:t>메뉴를 선택한 후 </a:t>
            </a:r>
            <a:r>
              <a:rPr lang="en-US" altLang="ko-KR" dirty="0"/>
              <a:t>Code02-01.py </a:t>
            </a:r>
            <a:r>
              <a:rPr lang="ko-KR" altLang="en-US" dirty="0"/>
              <a:t>열기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0" y="1973341"/>
            <a:ext cx="6913607" cy="44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8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계산기 프로그램 저장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파일 열기</a:t>
            </a:r>
            <a:r>
              <a:rPr lang="en-US" altLang="ko-KR" dirty="0"/>
              <a:t>(2)</a:t>
            </a:r>
          </a:p>
          <a:p>
            <a:pPr lvl="1"/>
            <a:r>
              <a:rPr lang="en-US" altLang="ko-KR" dirty="0"/>
              <a:t>IDLE</a:t>
            </a:r>
            <a:r>
              <a:rPr lang="ko-KR" altLang="en-US" dirty="0"/>
              <a:t>에서 </a:t>
            </a:r>
            <a:r>
              <a:rPr lang="en-US" altLang="ko-KR" dirty="0"/>
              <a:t>[File]-[Open] </a:t>
            </a:r>
            <a:r>
              <a:rPr lang="ko-KR" altLang="en-US" dirty="0"/>
              <a:t>메뉴를 선택한 후 </a:t>
            </a:r>
            <a:r>
              <a:rPr lang="en-US" altLang="ko-KR" dirty="0"/>
              <a:t>Code02-01.py </a:t>
            </a:r>
            <a:r>
              <a:rPr lang="ko-KR" altLang="en-US" dirty="0"/>
              <a:t>열어 </a:t>
            </a:r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의 값을 </a:t>
            </a:r>
            <a:r>
              <a:rPr lang="en-US" altLang="ko-KR" dirty="0"/>
              <a:t>300</a:t>
            </a:r>
            <a:r>
              <a:rPr lang="ko-KR" altLang="en-US" dirty="0"/>
              <a:t>과 </a:t>
            </a:r>
            <a:r>
              <a:rPr lang="en-US" altLang="ko-KR" dirty="0"/>
              <a:t>200</a:t>
            </a:r>
            <a:r>
              <a:rPr lang="ko-KR" altLang="en-US" dirty="0"/>
              <a:t>으로 수정한 후 </a:t>
            </a:r>
            <a:r>
              <a:rPr lang="en-US" altLang="ko-KR" dirty="0"/>
              <a:t>[File]-[Save] </a:t>
            </a:r>
            <a:r>
              <a:rPr lang="ko-KR" altLang="en-US" dirty="0"/>
              <a:t>메뉴 선택</a:t>
            </a:r>
            <a:r>
              <a:rPr lang="en-US" altLang="ko-KR" dirty="0"/>
              <a:t>(</a:t>
            </a:r>
            <a:r>
              <a:rPr lang="ko-KR" altLang="en-US" dirty="0"/>
              <a:t>또는 </a:t>
            </a:r>
            <a:r>
              <a:rPr lang="en-US" altLang="ko-KR" dirty="0"/>
              <a:t>[Ctrl] + [S])</a:t>
            </a:r>
            <a:r>
              <a:rPr lang="ko-KR" altLang="en-US" dirty="0"/>
              <a:t>해 저장 후 </a:t>
            </a:r>
            <a:r>
              <a:rPr lang="en-US" altLang="ko-KR" dirty="0"/>
              <a:t>[Run]-[Run Module] </a:t>
            </a:r>
            <a:r>
              <a:rPr lang="ko-KR" altLang="en-US" dirty="0"/>
              <a:t>메뉴</a:t>
            </a:r>
            <a:r>
              <a:rPr lang="en-US" altLang="ko-KR" dirty="0"/>
              <a:t>(</a:t>
            </a:r>
            <a:r>
              <a:rPr lang="ko-KR" altLang="en-US" dirty="0"/>
              <a:t>또는 </a:t>
            </a:r>
            <a:r>
              <a:rPr lang="en-US" altLang="ko-KR" dirty="0"/>
              <a:t>[F5])</a:t>
            </a:r>
            <a:r>
              <a:rPr lang="ko-KR" altLang="en-US" dirty="0"/>
              <a:t>로 다시 실행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30" y="2618910"/>
            <a:ext cx="6845332" cy="370567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95" y="4074329"/>
            <a:ext cx="7504787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계산기 프로그램 저장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긴 프로그램을 </a:t>
            </a:r>
            <a:r>
              <a:rPr lang="ko-KR" altLang="en-US" dirty="0" err="1"/>
              <a:t>코딩하는</a:t>
            </a:r>
            <a:r>
              <a:rPr lang="ko-KR" altLang="en-US" dirty="0"/>
              <a:t> 순서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10" y="1214517"/>
            <a:ext cx="7829200" cy="56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9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계산기 프로그램 확장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파일 만들어 저장</a:t>
            </a:r>
            <a:endParaRPr lang="en-US" altLang="ko-KR" dirty="0"/>
          </a:p>
          <a:p>
            <a:pPr lvl="1"/>
            <a:r>
              <a:rPr lang="en-US" altLang="ko-KR" dirty="0"/>
              <a:t>100</a:t>
            </a:r>
            <a:r>
              <a:rPr lang="ko-KR" altLang="en-US" dirty="0"/>
              <a:t>과 </a:t>
            </a:r>
            <a:r>
              <a:rPr lang="en-US" altLang="ko-KR" dirty="0"/>
              <a:t>50</a:t>
            </a:r>
            <a:r>
              <a:rPr lang="ko-KR" altLang="en-US" dirty="0"/>
              <a:t>을 고정적으로 계산하는 것이 아니라 직접 입력한 두 숫자의 사칙 연산을 수행하도록 프로그램 수정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대화형 모드에서 </a:t>
            </a:r>
            <a:r>
              <a:rPr lang="en-US" altLang="ko-KR" dirty="0"/>
              <a:t>[File]-[New File] </a:t>
            </a:r>
            <a:r>
              <a:rPr lang="ko-KR" altLang="en-US" dirty="0"/>
              <a:t>메뉴를 선택해 새 파일을 연 후 스크립트 모드에서 </a:t>
            </a:r>
            <a:r>
              <a:rPr lang="en-US" altLang="ko-KR" dirty="0"/>
              <a:t>[File]-[Save] </a:t>
            </a:r>
            <a:r>
              <a:rPr lang="ko-KR" altLang="en-US" dirty="0"/>
              <a:t>메뉴를 선택해 </a:t>
            </a:r>
            <a:r>
              <a:rPr lang="en-US" altLang="ko-KR" dirty="0"/>
              <a:t>C:\CookPython\Code02-02.py</a:t>
            </a:r>
            <a:r>
              <a:rPr lang="ko-KR" altLang="en-US" dirty="0"/>
              <a:t>로 저장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b="76431"/>
          <a:stretch/>
        </p:blipFill>
        <p:spPr>
          <a:xfrm>
            <a:off x="695400" y="2123855"/>
            <a:ext cx="9944100" cy="13051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624" t="25450" r="46251" b="-1"/>
          <a:stretch/>
        </p:blipFill>
        <p:spPr>
          <a:xfrm>
            <a:off x="7581164" y="1988840"/>
            <a:ext cx="3915435" cy="30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41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15" y="1990946"/>
            <a:ext cx="7155795" cy="488885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계산기 프로그램 확장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input( ) </a:t>
            </a:r>
            <a:r>
              <a:rPr lang="ko-KR" altLang="en-US" dirty="0"/>
              <a:t>함수를 사용해 값 입력</a:t>
            </a:r>
            <a:endParaRPr lang="en-US" altLang="ko-KR" dirty="0"/>
          </a:p>
          <a:p>
            <a:pPr lvl="1"/>
            <a:r>
              <a:rPr lang="en-US" altLang="ko-KR" dirty="0"/>
              <a:t>Code02-01.py</a:t>
            </a:r>
            <a:r>
              <a:rPr lang="ko-KR" altLang="en-US" dirty="0"/>
              <a:t>의 </a:t>
            </a:r>
            <a:r>
              <a:rPr lang="en-US" altLang="ko-KR" dirty="0"/>
              <a:t>1~2</a:t>
            </a:r>
            <a:r>
              <a:rPr lang="ko-KR" altLang="en-US" dirty="0"/>
              <a:t>행을 </a:t>
            </a:r>
            <a:r>
              <a:rPr lang="en-US" altLang="ko-KR" dirty="0"/>
              <a:t>input( ) </a:t>
            </a:r>
            <a:r>
              <a:rPr lang="ko-KR" altLang="en-US" dirty="0"/>
              <a:t>함수를 사용하도록 수정 → </a:t>
            </a:r>
            <a:r>
              <a:rPr lang="en-US" altLang="ko-KR" dirty="0"/>
              <a:t>[F5]</a:t>
            </a:r>
            <a:r>
              <a:rPr lang="ko-KR" altLang="en-US" dirty="0"/>
              <a:t>를 눌러 실행 </a:t>
            </a:r>
            <a:br>
              <a:rPr lang="en-US" altLang="ko-KR" dirty="0"/>
            </a:br>
            <a:r>
              <a:rPr lang="ko-KR" altLang="en-US" dirty="0"/>
              <a:t>→ 숫자 하나를 입력하고 </a:t>
            </a:r>
            <a:r>
              <a:rPr lang="en-US" altLang="ko-KR" dirty="0"/>
              <a:t>[Enter]</a:t>
            </a:r>
            <a:r>
              <a:rPr lang="ko-KR" altLang="en-US" dirty="0"/>
              <a:t> →</a:t>
            </a:r>
            <a:r>
              <a:rPr lang="en-US" altLang="ko-KR" dirty="0"/>
              <a:t> </a:t>
            </a:r>
            <a:r>
              <a:rPr lang="ko-KR" altLang="en-US" dirty="0"/>
              <a:t>다시 숫자 하나를 입력하고 </a:t>
            </a:r>
            <a:r>
              <a:rPr lang="en-US" altLang="ko-KR" dirty="0"/>
              <a:t>[Enter]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735961" y="3789041"/>
            <a:ext cx="2835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계산 결과가 틀리거나 오류 발생</a:t>
            </a:r>
            <a:endParaRPr lang="en-US" altLang="ko-KR" sz="1200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en-US" altLang="ko-KR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input( ) 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함수는 값을 </a:t>
            </a:r>
            <a:r>
              <a:rPr lang="ko-KR" altLang="en-US" sz="1200" dirty="0" err="1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입력받지만</a:t>
            </a:r>
            <a:r>
              <a:rPr lang="ko-KR" altLang="en-US" sz="1200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모두 문자열로 취급하기 때문</a:t>
            </a:r>
          </a:p>
        </p:txBody>
      </p:sp>
    </p:spTree>
    <p:extLst>
      <p:ext uri="{BB962C8B-B14F-4D97-AF65-F5344CB8AC3E}">
        <p14:creationId xmlns:p14="http://schemas.microsoft.com/office/powerpoint/2010/main" val="233381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DY\Desktop\파이썬 3판\강의교안_파이썬\리소스\2페이지\2장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5" t="67964"/>
          <a:stretch/>
        </p:blipFill>
        <p:spPr bwMode="auto">
          <a:xfrm>
            <a:off x="290355" y="698240"/>
            <a:ext cx="9928524" cy="520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4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계산기 프로그램 확장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input( ) </a:t>
            </a:r>
            <a:r>
              <a:rPr lang="ko-KR" altLang="en-US" dirty="0"/>
              <a:t>함수를 사용해 정수로 변환</a:t>
            </a:r>
            <a:endParaRPr lang="en-US" altLang="ko-KR" dirty="0"/>
          </a:p>
          <a:p>
            <a:pPr lvl="1"/>
            <a:r>
              <a:rPr lang="ko-KR" altLang="en-US" dirty="0"/>
              <a:t>오른쪽 예처럼 </a:t>
            </a:r>
            <a:r>
              <a:rPr lang="en-US" altLang="ko-KR" dirty="0" err="1"/>
              <a:t>int</a:t>
            </a:r>
            <a:r>
              <a:rPr lang="en-US" altLang="ko-KR" dirty="0"/>
              <a:t>() </a:t>
            </a:r>
            <a:r>
              <a:rPr lang="ko-KR" altLang="en-US" dirty="0"/>
              <a:t>함수를 사용해 정수로 변환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Code02-02.py</a:t>
            </a:r>
            <a:r>
              <a:rPr lang="ko-KR" altLang="en-US" dirty="0"/>
              <a:t>의 </a:t>
            </a:r>
            <a:r>
              <a:rPr lang="en-US" altLang="ko-KR" dirty="0"/>
              <a:t>1~2</a:t>
            </a:r>
            <a:r>
              <a:rPr lang="ko-KR" altLang="en-US" dirty="0"/>
              <a:t>행을 다음과 같이 수정 후 다시 </a:t>
            </a:r>
            <a:r>
              <a:rPr lang="en-US" altLang="ko-KR" dirty="0"/>
              <a:t>[F5]</a:t>
            </a:r>
            <a:r>
              <a:rPr lang="ko-KR" altLang="en-US" dirty="0"/>
              <a:t>를 눌러 실행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010" y="1088740"/>
            <a:ext cx="5007828" cy="144016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14" y="3203256"/>
            <a:ext cx="8766115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64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계산기 프로그램 확장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계산기의 최종 버전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85" y="1448780"/>
            <a:ext cx="7875875" cy="53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78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 err="1"/>
              <a:t>터틀</a:t>
            </a:r>
            <a:r>
              <a:rPr lang="ko-KR" altLang="en-US" dirty="0"/>
              <a:t> 그래픽 프로그램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터틀</a:t>
            </a:r>
            <a:r>
              <a:rPr lang="ko-KR" altLang="en-US" dirty="0"/>
              <a:t> 프로그램 기본 틀 만들기</a:t>
            </a:r>
            <a:endParaRPr lang="en-US" altLang="ko-KR" dirty="0"/>
          </a:p>
          <a:p>
            <a:pPr lvl="1"/>
            <a:r>
              <a:rPr lang="ko-KR" altLang="en-US" dirty="0"/>
              <a:t>긴 프로그램은 다음과 같이 세 부분으로 나누어 작성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# </a:t>
            </a:r>
            <a:r>
              <a:rPr lang="ko-KR" altLang="en-US" dirty="0"/>
              <a:t>기호는 주석</a:t>
            </a:r>
            <a:r>
              <a:rPr lang="en-US" altLang="ko-KR" dirty="0"/>
              <a:t>(Remark)</a:t>
            </a:r>
            <a:r>
              <a:rPr lang="ko-KR" altLang="en-US" dirty="0"/>
              <a:t>으로 프로그램의 설명에 해당하고 여러 줄의 주석은 작은따옴표 </a:t>
            </a:r>
            <a:r>
              <a:rPr lang="en-US" altLang="ko-KR" dirty="0"/>
              <a:t>3</a:t>
            </a:r>
            <a:r>
              <a:rPr lang="ko-KR" altLang="en-US" dirty="0"/>
              <a:t>개 사용</a:t>
            </a:r>
            <a:r>
              <a:rPr lang="en-US" altLang="ko-KR" dirty="0"/>
              <a:t>. </a:t>
            </a:r>
            <a:r>
              <a:rPr lang="ko-KR" altLang="en-US" dirty="0"/>
              <a:t>뒤에 </a:t>
            </a:r>
            <a:r>
              <a:rPr lang="en-US" altLang="ko-KR" dirty="0"/>
              <a:t>\</a:t>
            </a:r>
            <a:r>
              <a:rPr lang="ko-KR" altLang="en-US" dirty="0"/>
              <a:t>를 붙이면 줄을 바꾸어 써도 한 줄로 인식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05" y="1808820"/>
            <a:ext cx="9021002" cy="184520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19" y="4959170"/>
            <a:ext cx="2003289" cy="167745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670" y="5031643"/>
            <a:ext cx="3149750" cy="15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74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 err="1"/>
              <a:t>터틀</a:t>
            </a:r>
            <a:r>
              <a:rPr lang="ko-KR" altLang="en-US" dirty="0"/>
              <a:t> 그래픽 프로그램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터틀</a:t>
            </a:r>
            <a:r>
              <a:rPr lang="ko-KR" altLang="en-US" dirty="0"/>
              <a:t> 프로그램 기본 틀 만들기</a:t>
            </a:r>
            <a:endParaRPr lang="en-US" altLang="ko-KR" dirty="0"/>
          </a:p>
          <a:p>
            <a:pPr lvl="1"/>
            <a:r>
              <a:rPr lang="ko-KR" altLang="en-US" dirty="0"/>
              <a:t>함수 선언 부분</a:t>
            </a:r>
            <a:endParaRPr lang="en-US" altLang="ko-KR" dirty="0"/>
          </a:p>
          <a:p>
            <a:pPr lvl="2"/>
            <a:r>
              <a:rPr lang="ko-KR" altLang="en-US" dirty="0"/>
              <a:t>프로그램에서 사용될 함수들을 만들어 둠</a:t>
            </a:r>
            <a:endParaRPr lang="en-US" altLang="ko-KR" dirty="0"/>
          </a:p>
          <a:p>
            <a:pPr lvl="2"/>
            <a:r>
              <a:rPr lang="ko-KR" altLang="en-US" dirty="0"/>
              <a:t>함수를 만드는 형식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sz="1800" dirty="0"/>
          </a:p>
          <a:p>
            <a:pPr lvl="2"/>
            <a:endParaRPr lang="en-US" altLang="ko-KR" sz="1800" dirty="0"/>
          </a:p>
          <a:p>
            <a:pPr lvl="2"/>
            <a:endParaRPr lang="en-US" altLang="ko-KR" sz="1800" dirty="0"/>
          </a:p>
          <a:p>
            <a:pPr lvl="1"/>
            <a:r>
              <a:rPr lang="ko-KR" altLang="en-US" dirty="0"/>
              <a:t>변수 선언 부분</a:t>
            </a:r>
            <a:endParaRPr lang="en-US" altLang="ko-KR" dirty="0"/>
          </a:p>
          <a:p>
            <a:pPr lvl="2"/>
            <a:r>
              <a:rPr lang="ko-KR" altLang="en-US" dirty="0"/>
              <a:t>프로그램 전체에서 사용될 전역 변수를 미리 선언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메인</a:t>
            </a:r>
            <a:r>
              <a:rPr lang="en-US" altLang="ko-KR" dirty="0"/>
              <a:t>(main) </a:t>
            </a:r>
            <a:r>
              <a:rPr lang="ko-KR" altLang="en-US" dirty="0"/>
              <a:t>코드 부분</a:t>
            </a:r>
            <a:endParaRPr lang="en-US" altLang="ko-KR" dirty="0"/>
          </a:p>
          <a:p>
            <a:pPr lvl="2"/>
            <a:r>
              <a:rPr lang="ko-KR" altLang="en-US" dirty="0"/>
              <a:t>프로그램이 실제로 처리되는 주요한 부분</a:t>
            </a:r>
            <a:r>
              <a:rPr lang="en-US" altLang="ko-KR" dirty="0"/>
              <a:t>(Code02-04</a:t>
            </a:r>
            <a:r>
              <a:rPr lang="ko-KR" altLang="en-US" dirty="0"/>
              <a:t>의 </a:t>
            </a:r>
            <a:r>
              <a:rPr lang="en-US" altLang="ko-KR" dirty="0"/>
              <a:t>3~10</a:t>
            </a:r>
            <a:r>
              <a:rPr lang="ko-KR" altLang="en-US" dirty="0"/>
              <a:t>행</a:t>
            </a:r>
            <a:r>
              <a:rPr lang="en-US" altLang="ko-KR" dirty="0"/>
              <a:t>)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35" y="2618910"/>
            <a:ext cx="4434126" cy="14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4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 err="1"/>
              <a:t>터틀</a:t>
            </a:r>
            <a:r>
              <a:rPr lang="ko-KR" altLang="en-US" dirty="0"/>
              <a:t> 그래픽 프로그램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endParaRPr lang="en-US" altLang="ko-KR" dirty="0"/>
          </a:p>
          <a:p>
            <a:pPr lvl="2"/>
            <a:endParaRPr lang="en-US" altLang="ko-KR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4" y="1043735"/>
            <a:ext cx="9872972" cy="52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4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 err="1"/>
              <a:t>터틀</a:t>
            </a:r>
            <a:r>
              <a:rPr lang="ko-KR" altLang="en-US" dirty="0"/>
              <a:t> 그래픽 프로그램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터틀</a:t>
            </a:r>
            <a:r>
              <a:rPr lang="ko-KR" altLang="en-US" dirty="0"/>
              <a:t> 프로그램 기본 틀 만들기</a:t>
            </a:r>
            <a:endParaRPr lang="en-US" altLang="ko-KR" dirty="0"/>
          </a:p>
          <a:p>
            <a:pPr lvl="1"/>
            <a:r>
              <a:rPr lang="ko-KR" altLang="en-US" dirty="0" err="1"/>
              <a:t>윈도창에</a:t>
            </a:r>
            <a:r>
              <a:rPr lang="ko-KR" altLang="en-US" dirty="0"/>
              <a:t> 거북이가 나오는 간단한 프로그램 </a:t>
            </a:r>
            <a:r>
              <a:rPr lang="en-US" altLang="ko-KR" dirty="0"/>
              <a:t>: </a:t>
            </a:r>
            <a:r>
              <a:rPr lang="ko-KR" altLang="en-US" dirty="0"/>
              <a:t>거북이가 나와서 정사각형을 그림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96" y="1943835"/>
            <a:ext cx="3330000" cy="400025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825" y="1964995"/>
            <a:ext cx="4554638" cy="40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2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 err="1"/>
              <a:t>터틀</a:t>
            </a:r>
            <a:r>
              <a:rPr lang="ko-KR" altLang="en-US" dirty="0"/>
              <a:t> 그래픽 프로그램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터틀</a:t>
            </a:r>
            <a:r>
              <a:rPr lang="ko-KR" altLang="en-US" dirty="0"/>
              <a:t> 프로그램 기본 틀 만들기</a:t>
            </a:r>
            <a:endParaRPr lang="en-US" altLang="ko-KR" dirty="0"/>
          </a:p>
          <a:p>
            <a:pPr lvl="1"/>
            <a:r>
              <a:rPr lang="en-US" altLang="ko-KR" dirty="0"/>
              <a:t>Code02-05.py</a:t>
            </a:r>
            <a:r>
              <a:rPr lang="ko-KR" altLang="en-US" dirty="0"/>
              <a:t>를 프로그램 틀 형태로 수정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20" y="1898830"/>
            <a:ext cx="777638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25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 err="1"/>
              <a:t>터틀</a:t>
            </a:r>
            <a:r>
              <a:rPr lang="ko-KR" altLang="en-US" dirty="0"/>
              <a:t> 그래픽 프로그램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구현할 기능 계획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30" y="1795878"/>
            <a:ext cx="3628928" cy="344626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655840" y="1088740"/>
            <a:ext cx="824210" cy="243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038848" y="1610856"/>
            <a:ext cx="4572000" cy="30549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>
              <a:lnSpc>
                <a:spcPct val="150000"/>
              </a:lnSpc>
            </a:pPr>
            <a:r>
              <a:rPr lang="en-US" altLang="ko-KR" dirty="0">
                <a:latin typeface="+mn-ea"/>
              </a:rPr>
              <a:t>• </a:t>
            </a:r>
            <a:r>
              <a:rPr lang="ko-KR" altLang="en-US" sz="1600" dirty="0">
                <a:latin typeface="+mn-ea"/>
              </a:rPr>
              <a:t>기능 </a:t>
            </a:r>
            <a:r>
              <a:rPr lang="en-US" altLang="ko-KR" sz="1600" dirty="0">
                <a:latin typeface="+mn-ea"/>
              </a:rPr>
              <a:t>1 : </a:t>
            </a:r>
            <a:r>
              <a:rPr lang="ko-KR" altLang="en-US" sz="1600" dirty="0">
                <a:latin typeface="+mn-ea"/>
              </a:rPr>
              <a:t>마우스 왼쪽 버튼을 누르면 거북이가 클릭한 지점까지 임의의 색상으로 선을 그리면서 따라오도록 한다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177800" indent="-177800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• </a:t>
            </a:r>
            <a:r>
              <a:rPr lang="ko-KR" altLang="en-US" sz="1600" dirty="0">
                <a:latin typeface="+mn-ea"/>
              </a:rPr>
              <a:t>기능 </a:t>
            </a:r>
            <a:r>
              <a:rPr lang="en-US" altLang="ko-KR" sz="1600" dirty="0">
                <a:latin typeface="+mn-ea"/>
              </a:rPr>
              <a:t>2 : </a:t>
            </a:r>
            <a:r>
              <a:rPr lang="ko-KR" altLang="en-US" sz="1600" dirty="0">
                <a:latin typeface="+mn-ea"/>
              </a:rPr>
              <a:t>마우스 오른쪽 버튼을 누르면 거북이가 클릭한 지점까지 선을 그리지 않고 이동만 하도록 한다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177800" indent="-177800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• </a:t>
            </a:r>
            <a:r>
              <a:rPr lang="ko-KR" altLang="en-US" sz="1600" dirty="0">
                <a:latin typeface="+mn-ea"/>
              </a:rPr>
              <a:t>기능 </a:t>
            </a:r>
            <a:r>
              <a:rPr lang="en-US" altLang="ko-KR" sz="1600" dirty="0">
                <a:latin typeface="+mn-ea"/>
              </a:rPr>
              <a:t>3 : </a:t>
            </a:r>
            <a:r>
              <a:rPr lang="ko-KR" altLang="en-US" sz="1600" dirty="0">
                <a:latin typeface="+mn-ea"/>
              </a:rPr>
              <a:t>마우스 가운데 버튼을 누르면 거북이가 임의로 크기를 확대 또는 축소한다</a:t>
            </a:r>
            <a:r>
              <a:rPr lang="en-US" altLang="ko-KR" sz="1600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6627D11-004E-461B-9D52-35623784953D}"/>
              </a:ext>
            </a:extLst>
          </p:cNvPr>
          <p:cNvSpPr/>
          <p:nvPr/>
        </p:nvSpPr>
        <p:spPr>
          <a:xfrm>
            <a:off x="4250795" y="1403775"/>
            <a:ext cx="585065" cy="3262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352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 err="1"/>
              <a:t>터틀</a:t>
            </a:r>
            <a:r>
              <a:rPr lang="ko-KR" altLang="en-US" dirty="0"/>
              <a:t> 그래픽 프로그램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필요한 변수 준비</a:t>
            </a:r>
            <a:endParaRPr lang="en-US" altLang="ko-KR" dirty="0"/>
          </a:p>
          <a:p>
            <a:pPr lvl="1"/>
            <a:r>
              <a:rPr lang="ko-KR" altLang="en-US" dirty="0"/>
              <a:t>거북이로 그릴 선의 두께</a:t>
            </a:r>
            <a:r>
              <a:rPr lang="en-US" altLang="ko-KR" dirty="0"/>
              <a:t>(</a:t>
            </a:r>
            <a:r>
              <a:rPr lang="en-US" altLang="ko-KR" dirty="0" err="1"/>
              <a:t>pSize</a:t>
            </a:r>
            <a:r>
              <a:rPr lang="en-US" altLang="ko-KR" dirty="0"/>
              <a:t>)</a:t>
            </a:r>
            <a:r>
              <a:rPr lang="ko-KR" altLang="en-US" dirty="0"/>
              <a:t>와 거북이의 크기</a:t>
            </a:r>
            <a:r>
              <a:rPr lang="en-US" altLang="ko-KR" dirty="0"/>
              <a:t>(</a:t>
            </a:r>
            <a:r>
              <a:rPr lang="en-US" altLang="ko-KR" dirty="0" err="1"/>
              <a:t>tSize</a:t>
            </a:r>
            <a:r>
              <a:rPr lang="en-US" altLang="ko-KR" dirty="0"/>
              <a:t>) </a:t>
            </a:r>
            <a:r>
              <a:rPr lang="ko-KR" altLang="en-US" dirty="0"/>
              <a:t>변수 </a:t>
            </a:r>
            <a:endParaRPr lang="en-US" altLang="ko-KR" dirty="0"/>
          </a:p>
          <a:p>
            <a:pPr lvl="1"/>
            <a:r>
              <a:rPr lang="ko-KR" altLang="en-US" dirty="0"/>
              <a:t>색상을 표현하는 빨강</a:t>
            </a:r>
            <a:r>
              <a:rPr lang="en-US" altLang="ko-KR" dirty="0"/>
              <a:t>®, </a:t>
            </a:r>
            <a:r>
              <a:rPr lang="ko-KR" altLang="en-US" dirty="0"/>
              <a:t>초록</a:t>
            </a:r>
            <a:r>
              <a:rPr lang="en-US" altLang="ko-KR" dirty="0"/>
              <a:t>(g), </a:t>
            </a:r>
            <a:r>
              <a:rPr lang="ko-KR" altLang="en-US" dirty="0"/>
              <a:t>파랑</a:t>
            </a:r>
            <a:r>
              <a:rPr lang="en-US" altLang="ko-KR" dirty="0"/>
              <a:t>(b) </a:t>
            </a:r>
            <a:r>
              <a:rPr lang="ko-KR" altLang="en-US" dirty="0"/>
              <a:t>변수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50" y="2280523"/>
            <a:ext cx="2571590" cy="114847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248" y="2207542"/>
            <a:ext cx="1997352" cy="163533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003293" y="261518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또는</a:t>
            </a:r>
          </a:p>
        </p:txBody>
      </p:sp>
    </p:spTree>
    <p:extLst>
      <p:ext uri="{BB962C8B-B14F-4D97-AF65-F5344CB8AC3E}">
        <p14:creationId xmlns:p14="http://schemas.microsoft.com/office/powerpoint/2010/main" val="2769743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 err="1"/>
              <a:t>터틀</a:t>
            </a:r>
            <a:r>
              <a:rPr lang="ko-KR" altLang="en-US" dirty="0"/>
              <a:t> 그래픽 프로그램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기능</a:t>
            </a:r>
            <a:r>
              <a:rPr lang="en-US" altLang="ko-KR" dirty="0"/>
              <a:t>1 </a:t>
            </a:r>
            <a:r>
              <a:rPr lang="ko-KR" altLang="en-US" dirty="0"/>
              <a:t>구현</a:t>
            </a:r>
            <a:endParaRPr lang="en-US" altLang="ko-KR" dirty="0"/>
          </a:p>
          <a:p>
            <a:pPr lvl="1"/>
            <a:r>
              <a:rPr lang="ko-KR" altLang="en-US" dirty="0"/>
              <a:t>마우스 왼쪽 버튼을 누르면 거북이가 클릭한 지점까지 임의의 색상으로 선을 그리면서 따라오도록 하는 함수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기능</a:t>
            </a:r>
            <a:r>
              <a:rPr lang="en-US" altLang="ko-KR" dirty="0"/>
              <a:t>2 </a:t>
            </a:r>
            <a:r>
              <a:rPr lang="ko-KR" altLang="en-US" dirty="0"/>
              <a:t>구현</a:t>
            </a:r>
            <a:endParaRPr lang="en-US" altLang="ko-KR" dirty="0"/>
          </a:p>
          <a:p>
            <a:pPr lvl="1"/>
            <a:r>
              <a:rPr lang="ko-KR" altLang="en-US" dirty="0"/>
              <a:t>마우스 오른쪽 버튼을 누르면 거북이가 클릭한 지점까지 선을 그리지 않고 이동만 하도록 하는 함수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15" y="2276467"/>
            <a:ext cx="8587404" cy="203355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10" y="5440627"/>
            <a:ext cx="8668744" cy="13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5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</a:t>
            </a:r>
            <a:r>
              <a:rPr lang="en-US" altLang="ko-KR" dirty="0"/>
              <a:t>1] </a:t>
            </a:r>
            <a:r>
              <a:rPr lang="ko-KR" altLang="en-US" dirty="0"/>
              <a:t>간단 계산기</a:t>
            </a:r>
            <a:endParaRPr lang="en-US" altLang="ko-KR" dirty="0"/>
          </a:p>
          <a:p>
            <a:pPr lvl="1"/>
            <a:r>
              <a:rPr lang="ko-KR" altLang="en-US" dirty="0"/>
              <a:t>숫자를 </a:t>
            </a:r>
            <a:r>
              <a:rPr lang="en-US" altLang="ko-KR" dirty="0"/>
              <a:t>2</a:t>
            </a:r>
            <a:r>
              <a:rPr lang="ko-KR" altLang="en-US" dirty="0"/>
              <a:t>개 입력해 더하기</a:t>
            </a:r>
            <a:r>
              <a:rPr lang="en-US" altLang="ko-KR" dirty="0"/>
              <a:t>, </a:t>
            </a:r>
            <a:r>
              <a:rPr lang="ko-KR" altLang="en-US" dirty="0"/>
              <a:t>빼기</a:t>
            </a:r>
            <a:r>
              <a:rPr lang="en-US" altLang="ko-KR" dirty="0"/>
              <a:t>, </a:t>
            </a:r>
            <a:r>
              <a:rPr lang="ko-KR" altLang="en-US" dirty="0"/>
              <a:t>곱하기</a:t>
            </a:r>
            <a:r>
              <a:rPr lang="en-US" altLang="ko-KR" dirty="0"/>
              <a:t>, </a:t>
            </a:r>
            <a:r>
              <a:rPr lang="ko-KR" altLang="en-US" dirty="0"/>
              <a:t>나누기 등을 계산하는 아주 기본적인 기능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05" y="1988840"/>
            <a:ext cx="7485008" cy="23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68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 err="1"/>
              <a:t>터틀</a:t>
            </a:r>
            <a:r>
              <a:rPr lang="ko-KR" altLang="en-US" dirty="0"/>
              <a:t> 그래픽 프로그램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기능</a:t>
            </a:r>
            <a:r>
              <a:rPr lang="en-US" altLang="ko-KR" dirty="0"/>
              <a:t>3 </a:t>
            </a:r>
            <a:r>
              <a:rPr lang="ko-KR" altLang="en-US" dirty="0"/>
              <a:t>구현</a:t>
            </a:r>
            <a:endParaRPr lang="en-US" altLang="ko-KR" dirty="0"/>
          </a:p>
          <a:p>
            <a:pPr lvl="1"/>
            <a:r>
              <a:rPr lang="ko-KR" altLang="en-US" dirty="0"/>
              <a:t>마우스 가운데 버튼을 누르면 거북이가 임의로 크기를 확대 또는 축소하는 함수</a:t>
            </a:r>
            <a:endParaRPr lang="en-US" altLang="ko-KR" dirty="0"/>
          </a:p>
          <a:p>
            <a:pPr lvl="1"/>
            <a:r>
              <a:rPr lang="ko-KR" altLang="en-US" dirty="0"/>
              <a:t>마우스 가운데 버튼을 누를 때는 선의 색상이 임의로 선택되도록 하고 거북이의 크기도 </a:t>
            </a: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9</a:t>
            </a:r>
            <a:r>
              <a:rPr lang="ko-KR" altLang="en-US" dirty="0"/>
              <a:t>까지 임의로 설정되도록 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15" y="3023955"/>
            <a:ext cx="70675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9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 err="1"/>
              <a:t>터틀</a:t>
            </a:r>
            <a:r>
              <a:rPr lang="ko-KR" altLang="en-US" dirty="0"/>
              <a:t> 그래픽 프로그램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터틀</a:t>
            </a:r>
            <a:r>
              <a:rPr lang="ko-KR" altLang="en-US" dirty="0"/>
              <a:t> 그래픽 프로그램 완성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1223756"/>
            <a:ext cx="7010400" cy="55721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98" y="3362434"/>
            <a:ext cx="3648075" cy="34480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145" y="1313765"/>
            <a:ext cx="2520000" cy="21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1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 err="1"/>
              <a:t>터틀</a:t>
            </a:r>
            <a:r>
              <a:rPr lang="ko-KR" altLang="en-US" dirty="0"/>
              <a:t> 그래픽 프로그램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75" y="1043735"/>
            <a:ext cx="9832520" cy="261671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70" y="4014065"/>
            <a:ext cx="9858952" cy="166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17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497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</a:t>
            </a:r>
            <a:r>
              <a:rPr lang="en-US" altLang="ko-KR" dirty="0"/>
              <a:t>2] </a:t>
            </a:r>
            <a:r>
              <a:rPr lang="ko-KR" altLang="en-US" dirty="0"/>
              <a:t>간단 계산기</a:t>
            </a:r>
            <a:endParaRPr lang="en-US" altLang="ko-KR" dirty="0"/>
          </a:p>
          <a:p>
            <a:pPr lvl="1"/>
            <a:r>
              <a:rPr lang="ko-KR" altLang="en-US" dirty="0"/>
              <a:t>마우스로 거북이 커서를 움직여 재미있는 그림을 그리는 프로그램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55" y="1898830"/>
            <a:ext cx="5040000" cy="439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계산기 프로그램의 기본 기능 구현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필요한 변수 준비</a:t>
            </a:r>
            <a:endParaRPr lang="en-US" altLang="ko-KR" dirty="0"/>
          </a:p>
          <a:p>
            <a:pPr lvl="1"/>
            <a:r>
              <a:rPr lang="en-US" altLang="ko-KR" dirty="0"/>
              <a:t>= </a:t>
            </a:r>
            <a:r>
              <a:rPr lang="ko-KR" altLang="en-US" dirty="0"/>
              <a:t>기호는 같다는 의미가 아니라 ‘오른쪽의 것을 왼쪽으로 넣어라’는 의미의 대입 연산자</a:t>
            </a:r>
            <a:endParaRPr lang="en-US" altLang="ko-KR" dirty="0"/>
          </a:p>
          <a:p>
            <a:pPr lvl="1"/>
            <a:r>
              <a:rPr lang="en-US" altLang="ko-KR" dirty="0"/>
              <a:t>a=100</a:t>
            </a:r>
            <a:r>
              <a:rPr lang="ko-KR" altLang="en-US" dirty="0"/>
              <a:t>은 </a:t>
            </a:r>
            <a:r>
              <a:rPr lang="en-US" altLang="ko-KR" dirty="0"/>
              <a:t>a ← 100</a:t>
            </a:r>
            <a:r>
              <a:rPr lang="ko-KR" altLang="en-US" dirty="0"/>
              <a:t>과 같은 개념</a:t>
            </a:r>
            <a:endParaRPr lang="en-US" altLang="ko-KR" dirty="0"/>
          </a:p>
          <a:p>
            <a:pPr lvl="1"/>
            <a:r>
              <a:rPr lang="ko-KR" altLang="en-US" dirty="0"/>
              <a:t>내부적으로는 </a:t>
            </a:r>
            <a:r>
              <a:rPr lang="en-US" altLang="ko-KR" dirty="0"/>
              <a:t>a </a:t>
            </a:r>
            <a:r>
              <a:rPr lang="ko-KR" altLang="en-US" dirty="0"/>
              <a:t>와 </a:t>
            </a:r>
            <a:r>
              <a:rPr lang="en-US" altLang="ko-KR" dirty="0"/>
              <a:t>b </a:t>
            </a:r>
            <a:r>
              <a:rPr lang="ko-KR" altLang="en-US" dirty="0"/>
              <a:t>그릇이 생겨 </a:t>
            </a:r>
            <a:r>
              <a:rPr lang="en-US" altLang="ko-KR" dirty="0"/>
              <a:t>a </a:t>
            </a:r>
            <a:r>
              <a:rPr lang="ko-KR" altLang="en-US" dirty="0"/>
              <a:t>그릇에는 </a:t>
            </a:r>
            <a:r>
              <a:rPr lang="en-US" altLang="ko-KR" dirty="0"/>
              <a:t>100</a:t>
            </a:r>
            <a:r>
              <a:rPr lang="ko-KR" altLang="en-US" dirty="0"/>
              <a:t>이</a:t>
            </a:r>
            <a:r>
              <a:rPr lang="en-US" altLang="ko-KR" dirty="0"/>
              <a:t>, b </a:t>
            </a:r>
            <a:r>
              <a:rPr lang="ko-KR" altLang="en-US" dirty="0"/>
              <a:t>그릇에는 </a:t>
            </a:r>
            <a:r>
              <a:rPr lang="en-US" altLang="ko-KR" dirty="0"/>
              <a:t>50</a:t>
            </a:r>
            <a:r>
              <a:rPr lang="ko-KR" altLang="en-US" dirty="0"/>
              <a:t>이 담긴 상태</a:t>
            </a:r>
            <a:endParaRPr lang="en-US" altLang="ko-KR" dirty="0"/>
          </a:p>
          <a:p>
            <a:pPr marL="357188" lvl="1" indent="0">
              <a:buNone/>
            </a:pPr>
            <a:r>
              <a:rPr lang="ko-KR" altLang="en-US" dirty="0">
                <a:solidFill>
                  <a:srgbClr val="FF0000"/>
                </a:solidFill>
              </a:rPr>
              <a:t>→ 프로그래밍 언어에서 그릇과 같은 역할을 하는 것이 바로 변수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00" y="3203975"/>
            <a:ext cx="7003458" cy="24930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825" y="5414201"/>
            <a:ext cx="4320000" cy="14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6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계산기 프로그램의 기본 기능 구현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더하기 기능 구현</a:t>
            </a:r>
            <a:endParaRPr lang="en-US" altLang="ko-KR" dirty="0"/>
          </a:p>
          <a:p>
            <a:pPr lvl="1"/>
            <a:r>
              <a:rPr lang="en-US" altLang="ko-KR" dirty="0"/>
              <a:t>a </a:t>
            </a:r>
            <a:r>
              <a:rPr lang="ko-KR" altLang="en-US" dirty="0"/>
              <a:t>그릇의 </a:t>
            </a:r>
            <a:r>
              <a:rPr lang="en-US" altLang="ko-KR" dirty="0"/>
              <a:t>100</a:t>
            </a:r>
            <a:r>
              <a:rPr lang="ko-KR" altLang="en-US" dirty="0"/>
              <a:t>과 </a:t>
            </a:r>
            <a:r>
              <a:rPr lang="en-US" altLang="ko-KR" dirty="0"/>
              <a:t>b </a:t>
            </a:r>
            <a:r>
              <a:rPr lang="ko-KR" altLang="en-US" dirty="0"/>
              <a:t>그릇의 </a:t>
            </a:r>
            <a:r>
              <a:rPr lang="en-US" altLang="ko-KR" dirty="0"/>
              <a:t>50</a:t>
            </a:r>
            <a:r>
              <a:rPr lang="ko-KR" altLang="en-US" dirty="0"/>
              <a:t>을 합쳐 새로운 </a:t>
            </a:r>
            <a:r>
              <a:rPr lang="en-US" altLang="ko-KR" dirty="0"/>
              <a:t>result </a:t>
            </a:r>
            <a:r>
              <a:rPr lang="ko-KR" altLang="en-US" dirty="0"/>
              <a:t>그릇에 들어간 상태가 됨</a:t>
            </a:r>
            <a:endParaRPr lang="en-US" altLang="ko-KR" dirty="0"/>
          </a:p>
          <a:p>
            <a:pPr lvl="1"/>
            <a:r>
              <a:rPr lang="ko-KR" altLang="en-US" dirty="0"/>
              <a:t>변수는 </a:t>
            </a:r>
            <a:r>
              <a:rPr lang="en-US" altLang="ko-KR" dirty="0"/>
              <a:t>result</a:t>
            </a:r>
            <a:r>
              <a:rPr lang="ko-KR" altLang="en-US" dirty="0"/>
              <a:t>에 값이 들어가더라도 </a:t>
            </a:r>
            <a:r>
              <a:rPr lang="en-US" altLang="ko-KR" dirty="0"/>
              <a:t>a, b</a:t>
            </a:r>
            <a:r>
              <a:rPr lang="ko-KR" altLang="en-US" dirty="0"/>
              <a:t>의 </a:t>
            </a:r>
            <a:r>
              <a:rPr lang="ko-KR" altLang="en-US" dirty="0" err="1"/>
              <a:t>변수값이</a:t>
            </a:r>
            <a:r>
              <a:rPr lang="ko-KR" altLang="en-US" dirty="0"/>
              <a:t> 그대로 남음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00" y="2311221"/>
            <a:ext cx="6165685" cy="223555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2843935"/>
            <a:ext cx="3960000" cy="29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8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계산기 프로그램의 기본 기능 구현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더한 결과 출력</a:t>
            </a:r>
            <a:endParaRPr lang="en-US" altLang="ko-KR" dirty="0"/>
          </a:p>
          <a:p>
            <a:pPr lvl="1"/>
            <a:r>
              <a:rPr lang="en-US" altLang="ko-KR" dirty="0"/>
              <a:t>result </a:t>
            </a:r>
            <a:r>
              <a:rPr lang="ko-KR" altLang="en-US" dirty="0"/>
              <a:t>그릇의 내용만 출력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result </a:t>
            </a:r>
            <a:r>
              <a:rPr lang="ko-KR" altLang="en-US" dirty="0"/>
              <a:t>그릇의 내용과 계산식도 출력</a:t>
            </a:r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84" y="4602188"/>
            <a:ext cx="5825223" cy="209379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100" y="3788916"/>
            <a:ext cx="3600000" cy="265474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84" y="1852784"/>
            <a:ext cx="5220580" cy="18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3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계산기 프로그램의 기본 기능 구현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8" y="1673805"/>
            <a:ext cx="8534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5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계산기 프로그램 저장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빼기</a:t>
            </a:r>
            <a:r>
              <a:rPr lang="en-US" altLang="ko-KR" dirty="0"/>
              <a:t>, </a:t>
            </a:r>
            <a:r>
              <a:rPr lang="ko-KR" altLang="en-US" dirty="0"/>
              <a:t>곱하기</a:t>
            </a:r>
            <a:r>
              <a:rPr lang="en-US" altLang="ko-KR" dirty="0"/>
              <a:t>, </a:t>
            </a:r>
            <a:r>
              <a:rPr lang="ko-KR" altLang="en-US" dirty="0"/>
              <a:t>나누기 기능 구현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566" y="1403775"/>
            <a:ext cx="72866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257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958E5hvUyXmqsZauhVzj8"/>
</p:tagLst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201파이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oqaHanSans">
      <a:majorFont>
        <a:latin typeface="Spoqa Han Sans Neo Bold"/>
        <a:ea typeface="Spoqa Han Sans Neo Bold"/>
        <a:cs typeface=""/>
      </a:majorFont>
      <a:minorFont>
        <a:latin typeface="Spoqa Han Sans Neo Regular"/>
        <a:ea typeface="Spoqa Han Sans Ne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1파이썬" id="{D939C43E-F525-4F3D-9F12-8DE3F98326CA}" vid="{8EAB6C4B-86A1-4401-8017-5285F5A6D01F}"/>
    </a:ext>
  </a:extLst>
</a:theme>
</file>

<file path=ppt/theme/theme3.xml><?xml version="1.0" encoding="utf-8"?>
<a:theme xmlns:a="http://schemas.openxmlformats.org/drawingml/2006/main" name="1_202201파이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oqaHanSans">
      <a:majorFont>
        <a:latin typeface="Spoqa Han Sans Neo Bold"/>
        <a:ea typeface="Spoqa Han Sans Neo Bold"/>
        <a:cs typeface=""/>
      </a:majorFont>
      <a:minorFont>
        <a:latin typeface="Spoqa Han Sans Neo Regular"/>
        <a:ea typeface="Spoqa Han Sans Ne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1파이썬" id="{CC43A8A9-8806-4CCE-8F5A-B8AE5243750D}" vid="{09E8B9F0-1060-4D53-BD15-F23F6FAB1113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994</Words>
  <Application>Microsoft Office PowerPoint</Application>
  <PresentationFormat>와이드스크린</PresentationFormat>
  <Paragraphs>182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33</vt:i4>
      </vt:variant>
    </vt:vector>
  </HeadingPairs>
  <TitlesOfParts>
    <vt:vector size="45" baseType="lpstr">
      <vt:lpstr>HY견고딕</vt:lpstr>
      <vt:lpstr>HY엽서L</vt:lpstr>
      <vt:lpstr>Spoqa Han Sans Neo Bold</vt:lpstr>
      <vt:lpstr>Spoqa Han Sans Neo Medium</vt:lpstr>
      <vt:lpstr>Spoqa Han Sans Neo Regular</vt:lpstr>
      <vt:lpstr>맑은 고딕</vt:lpstr>
      <vt:lpstr>Arial</vt:lpstr>
      <vt:lpstr>Verdana</vt:lpstr>
      <vt:lpstr>Wingdings</vt:lpstr>
      <vt:lpstr>1_Office 테마</vt:lpstr>
      <vt:lpstr>202201파이썬</vt:lpstr>
      <vt:lpstr>1_202201파이썬</vt:lpstr>
      <vt:lpstr>PowerPoint 프레젠테이션</vt:lpstr>
      <vt:lpstr>PowerPoint 프레젠테이션</vt:lpstr>
      <vt:lpstr>Section 01 이 장에서 만들 프로그램</vt:lpstr>
      <vt:lpstr>Section 01 이 장에서 만들 프로그램</vt:lpstr>
      <vt:lpstr>Section 02 계산기 프로그램의 기본 기능 구현</vt:lpstr>
      <vt:lpstr>Section 02 계산기 프로그램의 기본 기능 구현</vt:lpstr>
      <vt:lpstr>Section 02 계산기 프로그램의 기본 기능 구현</vt:lpstr>
      <vt:lpstr>Section 02 계산기 프로그램의 기본 기능 구현</vt:lpstr>
      <vt:lpstr>Section 03 계산기 프로그램 저장</vt:lpstr>
      <vt:lpstr>Section 03 계산기 프로그램 저장</vt:lpstr>
      <vt:lpstr>Section 03 계산기 프로그램 저장</vt:lpstr>
      <vt:lpstr>Section 03 계산기 프로그램 저장</vt:lpstr>
      <vt:lpstr>Section 03 계산기 프로그램 저장</vt:lpstr>
      <vt:lpstr>Section 03 계산기 프로그램 저장</vt:lpstr>
      <vt:lpstr>Section 03 계산기 프로그램 저장</vt:lpstr>
      <vt:lpstr>Section 03 계산기 프로그램 저장</vt:lpstr>
      <vt:lpstr>Section 03 계산기 프로그램 저장</vt:lpstr>
      <vt:lpstr>Section 04 계산기 프로그램 확장</vt:lpstr>
      <vt:lpstr>Section 04 계산기 프로그램 확장</vt:lpstr>
      <vt:lpstr>Section 04 계산기 프로그램 확장</vt:lpstr>
      <vt:lpstr>Section 04 계산기 프로그램 확장</vt:lpstr>
      <vt:lpstr>Section 05 터틀 그래픽 프로그램 작성</vt:lpstr>
      <vt:lpstr>Section 05 터틀 그래픽 프로그램 작성</vt:lpstr>
      <vt:lpstr>Section 05 터틀 그래픽 프로그램 작성</vt:lpstr>
      <vt:lpstr>Section 05 터틀 그래픽 프로그램 작성</vt:lpstr>
      <vt:lpstr>Section 05 터틀 그래픽 프로그램 작성</vt:lpstr>
      <vt:lpstr>Section 05 터틀 그래픽 프로그램 작성</vt:lpstr>
      <vt:lpstr>Section 05 터틀 그래픽 프로그램 작성</vt:lpstr>
      <vt:lpstr>Section 05 터틀 그래픽 프로그램 작성</vt:lpstr>
      <vt:lpstr>Section 05 터틀 그래픽 프로그램 작성</vt:lpstr>
      <vt:lpstr>Section 05 터틀 그래픽 프로그램 작성</vt:lpstr>
      <vt:lpstr>Section 05 터틀 그래픽 프로그램 작성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ch00_교재소개&amp;강의계획표</dc:title>
  <dc:creator>한빛아카데미(주)</dc:creator>
  <cp:lastModifiedBy>이수형</cp:lastModifiedBy>
  <cp:revision>235</cp:revision>
  <dcterms:created xsi:type="dcterms:W3CDTF">2012-07-23T02:34:37Z</dcterms:created>
  <dcterms:modified xsi:type="dcterms:W3CDTF">2022-03-09T08:09:40Z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1NCUCeAsLTdgs0g0NVq39g0UxrcrxPknXzBwH4Bd9mpo</vt:lpwstr>
  </property>
  <property fmtid="{D5CDD505-2E9C-101B-9397-08002B2CF9AE}" pid="4" name="Google.Documents.RevisionId">
    <vt:lpwstr>16204708356322461875</vt:lpwstr>
  </property>
  <property fmtid="{D5CDD505-2E9C-101B-9397-08002B2CF9AE}" pid="5" name="Google.Documents.PreviousRevisionId">
    <vt:lpwstr>06215226093729447614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