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8"/>
  </p:notesMasterIdLst>
  <p:handoutMasterIdLst>
    <p:handoutMasterId r:id="rId29"/>
  </p:handoutMasterIdLst>
  <p:sldIdLst>
    <p:sldId id="428" r:id="rId2"/>
    <p:sldId id="364" r:id="rId3"/>
    <p:sldId id="451" r:id="rId4"/>
    <p:sldId id="429" r:id="rId5"/>
    <p:sldId id="430" r:id="rId6"/>
    <p:sldId id="431" r:id="rId7"/>
    <p:sldId id="432" r:id="rId8"/>
    <p:sldId id="433" r:id="rId9"/>
    <p:sldId id="365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362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F5F5"/>
    <a:srgbClr val="FEF9E2"/>
    <a:srgbClr val="FDF0AE"/>
    <a:srgbClr val="344F8C"/>
    <a:srgbClr val="105D91"/>
    <a:srgbClr val="192B53"/>
    <a:srgbClr val="99ADD9"/>
    <a:srgbClr val="993366"/>
    <a:srgbClr val="415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6429" autoAdjust="0"/>
  </p:normalViewPr>
  <p:slideViewPr>
    <p:cSldViewPr>
      <p:cViewPr>
        <p:scale>
          <a:sx n="150" d="100"/>
          <a:sy n="150" d="100"/>
        </p:scale>
        <p:origin x="390" y="1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696" y="72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7C3E9-2372-4D2D-A8FE-578D26F0CAB8}" type="datetimeFigureOut">
              <a:rPr lang="ko-KR" altLang="en-US" smtClean="0"/>
              <a:t>2022-05-26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126D6-8CEA-47E8-B467-8C3047BBCA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407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C3899-2E4F-4D3A-8D29-BF4BDDE21DE2}" type="datetimeFigureOut">
              <a:rPr lang="ko-KR" altLang="en-US" smtClean="0"/>
              <a:pPr/>
              <a:t>2022-05-26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363BF-43B7-4F43-ABD0-D052F59FCD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48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장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KDY\Desktop\파이썬 3판\강의교안\줄배경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DY\Desktop\파이썬 3판\강의교안\파이썬 for Beginner 3판 로고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5886679" y="5205693"/>
            <a:ext cx="5943744" cy="12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DY\Desktop\파이썬 3판\강의교안\파이썬 for Beginner 3판 강의교안 템플릿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6711419" y="572446"/>
            <a:ext cx="4294263" cy="463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:\Users\KDY\Desktop\파이썬 3판\강의교안\줄배경.png">
            <a:extLst>
              <a:ext uri="{FF2B5EF4-FFF2-40B4-BE49-F238E27FC236}">
                <a16:creationId xmlns:a16="http://schemas.microsoft.com/office/drawing/2014/main" id="{30010321-84A2-4CE1-8FBA-133F55299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KDY\Desktop\파이썬 3판\강의교안\파이썬 for Beginner 3판 로고.png">
            <a:extLst>
              <a:ext uri="{FF2B5EF4-FFF2-40B4-BE49-F238E27FC236}">
                <a16:creationId xmlns:a16="http://schemas.microsoft.com/office/drawing/2014/main" id="{47FB950B-4FE4-43F7-9B0D-38A118ECF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5886679" y="5205693"/>
            <a:ext cx="5943744" cy="12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KDY\Desktop\파이썬 3판\강의교안\파이썬 for Beginner 3판 강의교안 템플릿.png">
            <a:extLst>
              <a:ext uri="{FF2B5EF4-FFF2-40B4-BE49-F238E27FC236}">
                <a16:creationId xmlns:a16="http://schemas.microsoft.com/office/drawing/2014/main" id="{FBBB8F61-7144-4AE2-8D82-DDFDA7F44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6711422" y="572448"/>
            <a:ext cx="4294263" cy="463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:\Users\KDY\Desktop\파이썬 3판\강의교안\줄배경.png">
            <a:extLst>
              <a:ext uri="{FF2B5EF4-FFF2-40B4-BE49-F238E27FC236}">
                <a16:creationId xmlns:a16="http://schemas.microsoft.com/office/drawing/2014/main" id="{0124A305-4778-984D-3BA5-0F9070373A7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KDY\Desktop\파이썬 3판\강의교안\파이썬 for Beginner 3판 로고.png">
            <a:extLst>
              <a:ext uri="{FF2B5EF4-FFF2-40B4-BE49-F238E27FC236}">
                <a16:creationId xmlns:a16="http://schemas.microsoft.com/office/drawing/2014/main" id="{24EE5053-7644-4824-7AAB-EBE8C53290C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5886679" y="5205693"/>
            <a:ext cx="5943744" cy="12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KDY\Desktop\파이썬 3판\강의교안\파이썬 for Beginner 3판 강의교안 템플릿.png">
            <a:extLst>
              <a:ext uri="{FF2B5EF4-FFF2-40B4-BE49-F238E27FC236}">
                <a16:creationId xmlns:a16="http://schemas.microsoft.com/office/drawing/2014/main" id="{DFFF9500-1818-2F93-CFD6-9608680A157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6711422" y="572448"/>
            <a:ext cx="4294263" cy="463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9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이 장에서 만들 프로그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4267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11214101" y="6579349"/>
            <a:ext cx="977900" cy="28023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4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068051" y="6597205"/>
            <a:ext cx="1123949" cy="25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t>/31</a:t>
            </a: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84667" y="51786"/>
            <a:ext cx="10380133" cy="474663"/>
          </a:xfrm>
        </p:spPr>
        <p:txBody>
          <a:bodyPr>
            <a:noAutofit/>
          </a:bodyPr>
          <a:lstStyle>
            <a:lvl1pPr algn="l">
              <a:defRPr sz="3200" b="0" spc="-133" baseline="0">
                <a:solidFill>
                  <a:srgbClr val="8B3331"/>
                </a:solidFill>
                <a:effectLst>
                  <a:glow>
                    <a:schemeClr val="tx1"/>
                  </a:glow>
                </a:effectLst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84668" y="773706"/>
            <a:ext cx="11951992" cy="5669959"/>
          </a:xfrm>
        </p:spPr>
        <p:txBody>
          <a:bodyPr>
            <a:normAutofit/>
          </a:bodyPr>
          <a:lstStyle>
            <a:lvl1pPr marL="474121" indent="-349242">
              <a:lnSpc>
                <a:spcPct val="120000"/>
              </a:lnSpc>
              <a:buClr>
                <a:srgbClr val="8B3331"/>
              </a:buClr>
              <a:buSzPct val="130000"/>
              <a:buFont typeface="Wingdings" panose="05000000000000000000" pitchFamily="2" charset="2"/>
              <a:buChar char="§"/>
              <a:defRPr sz="2667" b="0">
                <a:latin typeface="Spoqa Han Sans Neo Medium" pitchFamily="2" charset="-127"/>
                <a:ea typeface="Spoqa Han Sans Neo Medium" pitchFamily="2" charset="-127"/>
              </a:defRPr>
            </a:lvl1pPr>
            <a:lvl2pPr marL="713300" indent="-237061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133">
                <a:latin typeface="+mn-ea"/>
                <a:ea typeface="+mn-ea"/>
              </a:defRPr>
            </a:lvl2pPr>
            <a:lvl3pPr marL="960943" indent="-247644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67">
                <a:latin typeface="+mn-ea"/>
                <a:ea typeface="+mn-ea"/>
              </a:defRPr>
            </a:lvl3pPr>
            <a:lvl4pPr marL="1198003" indent="-237061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600">
                <a:latin typeface="+mn-ea"/>
                <a:ea typeface="+mn-ea"/>
              </a:defRPr>
            </a:lvl4pPr>
            <a:lvl5pPr marL="1437181" indent="-23917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333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7" name="Rectangle 440">
            <a:extLst>
              <a:ext uri="{FF2B5EF4-FFF2-40B4-BE49-F238E27FC236}">
                <a16:creationId xmlns:a16="http://schemas.microsoft.com/office/drawing/2014/main" id="{EAD3FE58-400E-4A95-AB9A-F5D35B0C9F2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Rectangle 440">
            <a:extLst>
              <a:ext uri="{FF2B5EF4-FFF2-40B4-BE49-F238E27FC236}">
                <a16:creationId xmlns:a16="http://schemas.microsoft.com/office/drawing/2014/main" id="{DF0F61E3-FE58-6A5F-4522-B648B1F6FD18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rgbClr val="8B333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0838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기본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4267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84667" y="29062"/>
            <a:ext cx="10380133" cy="474663"/>
          </a:xfrm>
        </p:spPr>
        <p:txBody>
          <a:bodyPr>
            <a:noAutofit/>
          </a:bodyPr>
          <a:lstStyle>
            <a:lvl1pPr algn="l">
              <a:defRPr sz="3200" b="0" spc="-133" baseline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84668" y="773706"/>
            <a:ext cx="11951992" cy="5669959"/>
          </a:xfrm>
        </p:spPr>
        <p:txBody>
          <a:bodyPr>
            <a:normAutofit/>
          </a:bodyPr>
          <a:lstStyle>
            <a:lvl1pPr marL="474121" indent="-349242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30000"/>
              <a:buFont typeface="Wingdings" panose="05000000000000000000" pitchFamily="2" charset="2"/>
              <a:buChar char="§"/>
              <a:defRPr sz="2667" b="0">
                <a:latin typeface="Spoqa Han Sans Neo Medium" pitchFamily="2" charset="-127"/>
                <a:ea typeface="Spoqa Han Sans Neo Medium" pitchFamily="2" charset="-127"/>
              </a:defRPr>
            </a:lvl1pPr>
            <a:lvl2pPr marL="713300" indent="-237061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2133">
                <a:latin typeface="+mn-ea"/>
                <a:ea typeface="+mn-ea"/>
              </a:defRPr>
            </a:lvl2pPr>
            <a:lvl3pPr marL="960943" indent="-247644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67">
                <a:latin typeface="+mn-ea"/>
                <a:ea typeface="+mn-ea"/>
              </a:defRPr>
            </a:lvl3pPr>
            <a:lvl4pPr marL="1198003" indent="-237061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600">
                <a:latin typeface="+mn-ea"/>
                <a:ea typeface="+mn-ea"/>
              </a:defRPr>
            </a:lvl4pPr>
            <a:lvl5pPr marL="1437181" indent="-23917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333">
                <a:latin typeface="+mn-ea"/>
                <a:ea typeface="+mn-ea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7" name="Rectangle 440">
            <a:extLst>
              <a:ext uri="{FF2B5EF4-FFF2-40B4-BE49-F238E27FC236}">
                <a16:creationId xmlns:a16="http://schemas.microsoft.com/office/drawing/2014/main" id="{4152E43B-45A5-4A5F-9DB3-9C9BF265C76C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440">
            <a:extLst>
              <a:ext uri="{FF2B5EF4-FFF2-40B4-BE49-F238E27FC236}">
                <a16:creationId xmlns:a16="http://schemas.microsoft.com/office/drawing/2014/main" id="{3124D83D-F335-F2FB-D1A4-DD60FFFB49D7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Rectangle 43">
            <a:extLst>
              <a:ext uri="{FF2B5EF4-FFF2-40B4-BE49-F238E27FC236}">
                <a16:creationId xmlns:a16="http://schemas.microsoft.com/office/drawing/2014/main" id="{288CC1B4-90AB-41A4-0810-35C118C7BA5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214101" y="6579349"/>
            <a:ext cx="977900" cy="28023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4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1339F9-20A2-130A-2876-52BA31CDDF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68051" y="6597205"/>
            <a:ext cx="1123949" cy="25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352349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86267" y="6525346"/>
            <a:ext cx="11675533" cy="280047"/>
          </a:xfrm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pPr latinLnBrk="0"/>
            <a:fld id="{926EA8F1-C76B-4BC6-98C4-C2D2384EDDB7}" type="slidenum">
              <a:rPr lang="en-US" altLang="ko-KR" kern="0" smtClean="0">
                <a:latin typeface="Verdana"/>
              </a:rPr>
              <a:pPr latinLnBrk="0"/>
              <a:t>‹#›</a:t>
            </a:fld>
            <a:endParaRPr lang="en-US" altLang="ko-KR" kern="0" dirty="0">
              <a:latin typeface="Verdana"/>
            </a:endParaRPr>
          </a:p>
        </p:txBody>
      </p:sp>
      <p:sp>
        <p:nvSpPr>
          <p:cNvPr id="11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342217" y="3706813"/>
            <a:ext cx="5535083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 sz="240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28" y="509895"/>
            <a:ext cx="5707261" cy="57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6424" y="2895790"/>
            <a:ext cx="3766664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333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5333" b="1" i="1" dirty="0">
              <a:latin typeface="+mn-lt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C7D691AC-A13E-429C-90B2-B35BCE863CF3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342217" y="3706813"/>
            <a:ext cx="5535083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91438" tIns="45719" rIns="91438" bIns="45719"/>
          <a:lstStyle/>
          <a:p>
            <a:endParaRPr lang="ko-KR" altLang="en-US" sz="180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E323D58-84AC-485A-B70F-34DABE221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28" y="509895"/>
            <a:ext cx="5707261" cy="57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037D10-231D-4139-8ACB-452F546E4A28}"/>
              </a:ext>
            </a:extLst>
          </p:cNvPr>
          <p:cNvSpPr txBox="1"/>
          <p:nvPr/>
        </p:nvSpPr>
        <p:spPr>
          <a:xfrm>
            <a:off x="4226424" y="2895789"/>
            <a:ext cx="3766664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4000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4000" b="1" i="1" dirty="0">
              <a:latin typeface="+mn-lt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1989D284-4DD7-D506-34F5-E8020ADBF94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87233" y="1447800"/>
            <a:ext cx="4783667" cy="3886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EEEEEE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23AB969A-3298-19F9-08DF-6F2F2623AD22}"/>
              </a:ext>
            </a:extLst>
          </p:cNvPr>
          <p:cNvSpPr>
            <a:spLocks noChangeShapeType="1"/>
          </p:cNvSpPr>
          <p:nvPr userDrawn="1">
            <p:custDataLst>
              <p:tags r:id="rId5"/>
            </p:custDataLst>
          </p:nvPr>
        </p:nvSpPr>
        <p:spPr bwMode="auto">
          <a:xfrm>
            <a:off x="3342217" y="3706813"/>
            <a:ext cx="5535083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 sz="1800"/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5CCC0AC6-B347-3556-809C-D3ACF3DF9493}"/>
              </a:ext>
            </a:extLst>
          </p:cNvPr>
          <p:cNvSpPr>
            <a:spLocks noChangeShapeType="1"/>
          </p:cNvSpPr>
          <p:nvPr userDrawn="1">
            <p:custDataLst>
              <p:tags r:id="rId6"/>
            </p:custDataLst>
          </p:nvPr>
        </p:nvSpPr>
        <p:spPr bwMode="auto">
          <a:xfrm>
            <a:off x="3342217" y="3706813"/>
            <a:ext cx="5535083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91438" tIns="45719" rIns="91438" bIns="45719"/>
          <a:lstStyle/>
          <a:p>
            <a:endParaRPr lang="ko-KR" altLang="en-US" sz="1800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DF00F977-52AB-A9E2-BEC8-9F9A670CF5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28" y="509895"/>
            <a:ext cx="5707261" cy="57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7D5A2C-8010-5738-43C2-236751633290}"/>
              </a:ext>
            </a:extLst>
          </p:cNvPr>
          <p:cNvSpPr txBox="1"/>
          <p:nvPr userDrawn="1"/>
        </p:nvSpPr>
        <p:spPr>
          <a:xfrm>
            <a:off x="4226424" y="2895789"/>
            <a:ext cx="3766664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4000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40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860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백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11214101" y="6643689"/>
            <a:ext cx="977900" cy="215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4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039012" y="6605588"/>
            <a:ext cx="1123949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6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6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/22</a:t>
            </a:r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C2A78CE8-02B1-4792-8E0F-5EAEE23AD3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14099" y="6643688"/>
            <a:ext cx="977900" cy="215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5BD4FB7-5616-4907-8452-1DA7095D5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012" y="6605588"/>
            <a:ext cx="1123949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/46</a:t>
            </a:r>
          </a:p>
        </p:txBody>
      </p:sp>
      <p:sp>
        <p:nvSpPr>
          <p:cNvPr id="6" name="Rectangle 43">
            <a:extLst>
              <a:ext uri="{FF2B5EF4-FFF2-40B4-BE49-F238E27FC236}">
                <a16:creationId xmlns:a16="http://schemas.microsoft.com/office/drawing/2014/main" id="{918F6BC6-62FB-7663-0C6B-E35DABB776F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214099" y="6643688"/>
            <a:ext cx="977900" cy="215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2120D694-AA58-F018-F68D-28ED50BFE61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39012" y="6605588"/>
            <a:ext cx="1123949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226412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B2FD9B6-DC5A-4644-B01F-335E6DD2CDD1}" type="datetimeFigureOut">
              <a:rPr lang="ko-KR" altLang="en-US" smtClean="0"/>
              <a:pPr/>
              <a:t>2022-05-26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BC740F2-65F4-46F1-8462-F5CEAE10BBF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179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ea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ea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ea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ea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ea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3" t="42125" b="32938"/>
          <a:stretch/>
        </p:blipFill>
        <p:spPr>
          <a:xfrm>
            <a:off x="423879" y="2483895"/>
            <a:ext cx="4907036" cy="171019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75"/>
          <a:stretch/>
        </p:blipFill>
        <p:spPr>
          <a:xfrm>
            <a:off x="42584" y="225026"/>
            <a:ext cx="5021284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57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문자열 함수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716" y="773113"/>
            <a:ext cx="1023913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046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문자열 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문자열 찾기 </a:t>
            </a:r>
            <a:r>
              <a:rPr lang="en-US" altLang="ko-KR" dirty="0"/>
              <a:t>: count(), find(), </a:t>
            </a:r>
            <a:r>
              <a:rPr lang="en-US" altLang="ko-KR" dirty="0" err="1"/>
              <a:t>rfind</a:t>
            </a:r>
            <a:r>
              <a:rPr lang="en-US" altLang="ko-KR" dirty="0"/>
              <a:t>(), index(), </a:t>
            </a:r>
            <a:r>
              <a:rPr lang="en-US" altLang="ko-KR" dirty="0" err="1"/>
              <a:t>rindex</a:t>
            </a:r>
            <a:r>
              <a:rPr lang="en-US" altLang="ko-KR" dirty="0"/>
              <a:t>(), </a:t>
            </a:r>
            <a:r>
              <a:rPr lang="en-US" altLang="ko-KR" dirty="0" err="1"/>
              <a:t>startswith</a:t>
            </a:r>
            <a:r>
              <a:rPr lang="en-US" altLang="ko-KR" dirty="0"/>
              <a:t>(), </a:t>
            </a:r>
            <a:r>
              <a:rPr lang="en-US" altLang="ko-KR" dirty="0" err="1"/>
              <a:t>endswith</a:t>
            </a:r>
            <a:r>
              <a:rPr lang="en-US" altLang="ko-KR" dirty="0"/>
              <a:t>()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39" y="1448780"/>
            <a:ext cx="10156351" cy="40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31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문자열 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문자열이 괄호로 감싸 있지 않으면 괄호로 감싸 주는 프로그램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70" y="1313891"/>
            <a:ext cx="9488705" cy="506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898350" y="2483895"/>
            <a:ext cx="4572000" cy="11926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ko-KR" sz="1600" dirty="0">
                <a:solidFill>
                  <a:srgbClr val="FF0000"/>
                </a:solidFill>
              </a:rPr>
              <a:t>1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문자열 입력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altLang="ko-KR" sz="1600" dirty="0">
                <a:solidFill>
                  <a:srgbClr val="FF0000"/>
                </a:solidFill>
              </a:rPr>
              <a:t>4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문자열의 시작이 </a:t>
            </a:r>
            <a:r>
              <a:rPr lang="en-US" altLang="ko-KR" sz="1600" dirty="0">
                <a:solidFill>
                  <a:srgbClr val="FF0000"/>
                </a:solidFill>
              </a:rPr>
              <a:t>(</a:t>
            </a:r>
            <a:r>
              <a:rPr lang="ko-KR" altLang="en-US" sz="1600" dirty="0">
                <a:solidFill>
                  <a:srgbClr val="FF0000"/>
                </a:solidFill>
              </a:rPr>
              <a:t>가 아니면 </a:t>
            </a:r>
            <a:r>
              <a:rPr lang="en-US" altLang="ko-KR" sz="1600" dirty="0">
                <a:solidFill>
                  <a:srgbClr val="FF0000"/>
                </a:solidFill>
              </a:rPr>
              <a:t>(</a:t>
            </a:r>
            <a:r>
              <a:rPr lang="ko-KR" altLang="en-US" sz="1600" dirty="0">
                <a:solidFill>
                  <a:srgbClr val="FF0000"/>
                </a:solidFill>
              </a:rPr>
              <a:t>를 우선 출력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altLang="ko-KR" sz="1600" dirty="0">
                <a:solidFill>
                  <a:srgbClr val="FF0000"/>
                </a:solidFill>
              </a:rPr>
              <a:t>7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입력한 문자열을 그대로 출력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altLang="ko-KR" sz="1600" dirty="0">
                <a:solidFill>
                  <a:srgbClr val="FF0000"/>
                </a:solidFill>
              </a:rPr>
              <a:t>9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</a:t>
            </a:r>
            <a:r>
              <a:rPr lang="ko-KR" altLang="en-US" sz="1600" dirty="0">
                <a:solidFill>
                  <a:srgbClr val="FF0000"/>
                </a:solidFill>
              </a:rPr>
              <a:t> 문자열의 끝이 </a:t>
            </a:r>
            <a:r>
              <a:rPr lang="en-US" altLang="ko-KR" sz="1600" dirty="0">
                <a:solidFill>
                  <a:srgbClr val="FF0000"/>
                </a:solidFill>
              </a:rPr>
              <a:t>)</a:t>
            </a:r>
            <a:r>
              <a:rPr lang="ko-KR" altLang="en-US" sz="1600" dirty="0">
                <a:solidFill>
                  <a:srgbClr val="FF0000"/>
                </a:solidFill>
              </a:rPr>
              <a:t>가 아니면 </a:t>
            </a:r>
            <a:r>
              <a:rPr lang="en-US" altLang="ko-KR" sz="1600" dirty="0">
                <a:solidFill>
                  <a:srgbClr val="FF0000"/>
                </a:solidFill>
              </a:rPr>
              <a:t>)</a:t>
            </a:r>
            <a:r>
              <a:rPr lang="ko-KR" altLang="en-US" sz="1600" dirty="0">
                <a:solidFill>
                  <a:srgbClr val="FF0000"/>
                </a:solidFill>
              </a:rPr>
              <a:t>를 우선 출력</a:t>
            </a:r>
          </a:p>
        </p:txBody>
      </p:sp>
    </p:spTree>
    <p:extLst>
      <p:ext uri="{BB962C8B-B14F-4D97-AF65-F5344CB8AC3E}">
        <p14:creationId xmlns:p14="http://schemas.microsoft.com/office/powerpoint/2010/main" val="239376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문자열 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문자열 공백 삭제</a:t>
            </a:r>
            <a:r>
              <a:rPr lang="en-US" altLang="ko-KR" dirty="0"/>
              <a:t>·</a:t>
            </a:r>
            <a:r>
              <a:rPr lang="ko-KR" altLang="en-US" dirty="0"/>
              <a:t>변경하기 </a:t>
            </a:r>
            <a:r>
              <a:rPr lang="en-US" altLang="ko-KR" dirty="0"/>
              <a:t>: strip(), </a:t>
            </a:r>
            <a:r>
              <a:rPr lang="en-US" altLang="ko-KR" dirty="0" err="1"/>
              <a:t>rstrip</a:t>
            </a:r>
            <a:r>
              <a:rPr lang="en-US" altLang="ko-KR" dirty="0"/>
              <a:t>(), </a:t>
            </a:r>
            <a:r>
              <a:rPr lang="en-US" altLang="ko-KR" dirty="0" err="1"/>
              <a:t>lstrip</a:t>
            </a:r>
            <a:r>
              <a:rPr lang="en-US" altLang="ko-KR" dirty="0"/>
              <a:t>(), replace() 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49" y="1448780"/>
            <a:ext cx="1035827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23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문자열 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앞뒤의 특정 문자 삭제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48" y="1403775"/>
            <a:ext cx="10804651" cy="315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669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문자열 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문자열 중간의 공백까지 삭제해 주는 코드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35" y="1245492"/>
            <a:ext cx="8280919" cy="416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35" y="5499230"/>
            <a:ext cx="8280919" cy="131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224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문자열 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문자열 변경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25" y="1358770"/>
            <a:ext cx="10869053" cy="211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115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문자열 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/>
              <a:t>문자열을 </a:t>
            </a:r>
            <a:r>
              <a:rPr lang="ko-KR" altLang="en-US" dirty="0" err="1"/>
              <a:t>입력받아</a:t>
            </a:r>
            <a:r>
              <a:rPr lang="ko-KR" altLang="en-US" dirty="0"/>
              <a:t> </a:t>
            </a:r>
            <a:r>
              <a:rPr lang="ko-KR" altLang="en-US" dirty="0" err="1"/>
              <a:t>그중</a:t>
            </a:r>
            <a:r>
              <a:rPr lang="ko-KR" altLang="en-US" dirty="0"/>
              <a:t> </a:t>
            </a:r>
            <a:r>
              <a:rPr lang="en-US" altLang="ko-KR" dirty="0"/>
              <a:t>o</a:t>
            </a:r>
            <a:r>
              <a:rPr lang="ko-KR" altLang="en-US" dirty="0"/>
              <a:t>를 </a:t>
            </a:r>
            <a:r>
              <a:rPr lang="en-US" altLang="ko-KR" dirty="0"/>
              <a:t>$</a:t>
            </a:r>
            <a:r>
              <a:rPr lang="ko-KR" altLang="en-US" dirty="0"/>
              <a:t>로 변경하는 문자열 변경을 응용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3"/>
            <a:endParaRPr lang="en-US" altLang="ko-KR" dirty="0"/>
          </a:p>
          <a:p>
            <a:pPr lvl="3"/>
            <a:endParaRPr lang="en-US" altLang="ko-KR" dirty="0"/>
          </a:p>
          <a:p>
            <a:pPr lvl="3"/>
            <a:endParaRPr lang="en-US" altLang="ko-KR" dirty="0"/>
          </a:p>
          <a:p>
            <a:pPr lvl="3"/>
            <a:endParaRPr lang="en-US" altLang="ko-KR" dirty="0"/>
          </a:p>
          <a:p>
            <a:pPr lvl="3"/>
            <a:endParaRPr lang="en-US" altLang="ko-KR" dirty="0"/>
          </a:p>
          <a:p>
            <a:pPr lvl="3"/>
            <a:endParaRPr lang="en-US" altLang="ko-KR" dirty="0"/>
          </a:p>
          <a:p>
            <a:pPr lvl="1"/>
            <a:r>
              <a:rPr lang="en-US" altLang="ko-KR" dirty="0"/>
              <a:t>4~8</a:t>
            </a:r>
            <a:r>
              <a:rPr lang="ko-KR" altLang="en-US" dirty="0"/>
              <a:t>행을 </a:t>
            </a:r>
            <a:r>
              <a:rPr lang="ko-KR" altLang="en-US" dirty="0" err="1"/>
              <a:t>한줄로</a:t>
            </a:r>
            <a:r>
              <a:rPr lang="ko-KR" altLang="en-US" dirty="0"/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264919"/>
            <a:ext cx="8820980" cy="407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484440" y="144878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1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문자열을 입력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4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입력된 문자열의 개수만큼 반복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5~8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문자가 </a:t>
            </a:r>
            <a:r>
              <a:rPr lang="en-US" altLang="ko-KR" sz="1400" dirty="0">
                <a:solidFill>
                  <a:srgbClr val="FF0000"/>
                </a:solidFill>
              </a:rPr>
              <a:t>o </a:t>
            </a:r>
            <a:r>
              <a:rPr lang="ko-KR" altLang="en-US" sz="1400" dirty="0">
                <a:solidFill>
                  <a:srgbClr val="FF0000"/>
                </a:solidFill>
              </a:rPr>
              <a:t>라면 </a:t>
            </a:r>
            <a:r>
              <a:rPr lang="en-US" altLang="ko-KR" sz="1400" dirty="0">
                <a:solidFill>
                  <a:srgbClr val="FF0000"/>
                </a:solidFill>
              </a:rPr>
              <a:t>$ </a:t>
            </a:r>
            <a:r>
              <a:rPr lang="ko-KR" altLang="en-US" sz="1400" dirty="0">
                <a:solidFill>
                  <a:srgbClr val="FF0000"/>
                </a:solidFill>
              </a:rPr>
              <a:t>대신 출력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6107908"/>
            <a:ext cx="8716592" cy="51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544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문자열 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문자열 분리</a:t>
            </a:r>
            <a:r>
              <a:rPr lang="en-US" altLang="ko-KR" dirty="0"/>
              <a:t>·</a:t>
            </a:r>
            <a:r>
              <a:rPr lang="ko-KR" altLang="en-US" dirty="0"/>
              <a:t>결합하기 </a:t>
            </a:r>
            <a:r>
              <a:rPr lang="en-US" altLang="ko-KR" dirty="0"/>
              <a:t>: split(), </a:t>
            </a:r>
            <a:r>
              <a:rPr lang="en-US" altLang="ko-KR" dirty="0" err="1"/>
              <a:t>splitlines</a:t>
            </a:r>
            <a:r>
              <a:rPr lang="en-US" altLang="ko-KR" dirty="0"/>
              <a:t>(), join()</a:t>
            </a:r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313764"/>
            <a:ext cx="9262108" cy="276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55" y="4077235"/>
            <a:ext cx="9262108" cy="182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60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문자열 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연</a:t>
            </a:r>
            <a:r>
              <a:rPr lang="en-US" altLang="ko-KR" dirty="0"/>
              <a:t>/</a:t>
            </a:r>
            <a:r>
              <a:rPr lang="ko-KR" altLang="en-US" dirty="0"/>
              <a:t>월</a:t>
            </a:r>
            <a:r>
              <a:rPr lang="en-US" altLang="ko-KR" dirty="0"/>
              <a:t>/</a:t>
            </a:r>
            <a:r>
              <a:rPr lang="ko-KR" altLang="en-US" dirty="0"/>
              <a:t>일 형식으로 문자열을 </a:t>
            </a:r>
            <a:r>
              <a:rPr lang="ko-KR" altLang="en-US" dirty="0" err="1"/>
              <a:t>입력받아</a:t>
            </a:r>
            <a:r>
              <a:rPr lang="ko-KR" altLang="en-US" dirty="0"/>
              <a:t> </a:t>
            </a:r>
            <a:r>
              <a:rPr lang="en-US" altLang="ko-KR" dirty="0"/>
              <a:t>10</a:t>
            </a:r>
            <a:r>
              <a:rPr lang="ko-KR" altLang="en-US" dirty="0"/>
              <a:t>년 후 날짜를 출력하는 코드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35" y="1403774"/>
            <a:ext cx="9821798" cy="454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870975" y="1673805"/>
            <a:ext cx="5490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3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입력한 문자열을 </a:t>
            </a:r>
            <a:r>
              <a:rPr lang="en-US" altLang="ko-KR" sz="1600" dirty="0">
                <a:solidFill>
                  <a:srgbClr val="FF0000"/>
                </a:solidFill>
              </a:rPr>
              <a:t>/</a:t>
            </a:r>
            <a:r>
              <a:rPr lang="ko-KR" altLang="en-US" sz="1600" dirty="0">
                <a:solidFill>
                  <a:srgbClr val="FF0000"/>
                </a:solidFill>
              </a:rPr>
              <a:t>로 분리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ko-KR" altLang="en-US" sz="1600" dirty="0">
                <a:solidFill>
                  <a:srgbClr val="FF0000"/>
                </a:solidFill>
              </a:rPr>
              <a:t>       따라서 </a:t>
            </a:r>
            <a:r>
              <a:rPr lang="en-US" altLang="ko-KR" sz="1600" dirty="0" err="1">
                <a:solidFill>
                  <a:srgbClr val="FF0000"/>
                </a:solidFill>
              </a:rPr>
              <a:t>ssList</a:t>
            </a:r>
            <a:r>
              <a:rPr lang="ko-KR" altLang="en-US" sz="1600" dirty="0">
                <a:solidFill>
                  <a:srgbClr val="FF0000"/>
                </a:solidFill>
              </a:rPr>
              <a:t>에 </a:t>
            </a:r>
            <a:r>
              <a:rPr lang="en-US" altLang="ko-KR" sz="1600" dirty="0">
                <a:solidFill>
                  <a:srgbClr val="FF0000"/>
                </a:solidFill>
              </a:rPr>
              <a:t>[‘2019’, ‘12’, ‘31’] </a:t>
            </a:r>
            <a:r>
              <a:rPr lang="ko-KR" altLang="en-US" sz="1600" dirty="0">
                <a:solidFill>
                  <a:srgbClr val="FF0000"/>
                </a:solidFill>
              </a:rPr>
              <a:t>형식으로 분리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en-US" altLang="ko-KR" sz="1600" dirty="0">
                <a:solidFill>
                  <a:srgbClr val="FF0000"/>
                </a:solidFill>
              </a:rPr>
              <a:t>6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연도를 가리키는 문자열인 </a:t>
            </a:r>
            <a:r>
              <a:rPr lang="en-US" altLang="ko-KR" sz="1600" dirty="0" err="1">
                <a:solidFill>
                  <a:srgbClr val="FF0000"/>
                </a:solidFill>
              </a:rPr>
              <a:t>ssList</a:t>
            </a:r>
            <a:r>
              <a:rPr lang="en-US" altLang="ko-KR" sz="1600" dirty="0">
                <a:solidFill>
                  <a:srgbClr val="FF0000"/>
                </a:solidFill>
              </a:rPr>
              <a:t>[0](</a:t>
            </a:r>
            <a:r>
              <a:rPr lang="ko-KR" altLang="en-US" sz="1600" dirty="0">
                <a:solidFill>
                  <a:srgbClr val="FF0000"/>
                </a:solidFill>
              </a:rPr>
              <a:t>이 코드에서는 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en-US" altLang="ko-KR" sz="1600" dirty="0">
                <a:solidFill>
                  <a:srgbClr val="FF0000"/>
                </a:solidFill>
              </a:rPr>
              <a:t>       </a:t>
            </a:r>
            <a:r>
              <a:rPr lang="ko-KR" altLang="en-US" sz="1600" dirty="0">
                <a:solidFill>
                  <a:srgbClr val="FF0000"/>
                </a:solidFill>
              </a:rPr>
              <a:t>‘</a:t>
            </a:r>
            <a:r>
              <a:rPr lang="en-US" altLang="ko-KR" sz="1600" dirty="0">
                <a:solidFill>
                  <a:srgbClr val="FF0000"/>
                </a:solidFill>
              </a:rPr>
              <a:t>2019’)</a:t>
            </a:r>
            <a:r>
              <a:rPr lang="ko-KR" altLang="en-US" sz="1600" dirty="0">
                <a:solidFill>
                  <a:srgbClr val="FF0000"/>
                </a:solidFill>
              </a:rPr>
              <a:t>을 먼저 </a:t>
            </a:r>
            <a:r>
              <a:rPr lang="en-US" altLang="ko-KR" sz="1600" dirty="0" err="1">
                <a:solidFill>
                  <a:srgbClr val="FF0000"/>
                </a:solidFill>
              </a:rPr>
              <a:t>int</a:t>
            </a:r>
            <a:r>
              <a:rPr lang="en-US" altLang="ko-KR" sz="1600" dirty="0">
                <a:solidFill>
                  <a:srgbClr val="FF0000"/>
                </a:solidFill>
              </a:rPr>
              <a:t>() </a:t>
            </a:r>
            <a:r>
              <a:rPr lang="ko-KR" altLang="en-US" sz="1600" dirty="0">
                <a:solidFill>
                  <a:srgbClr val="FF0000"/>
                </a:solidFill>
              </a:rPr>
              <a:t>함수를 사용해 정수로 변환한 후 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en-US" altLang="ko-KR" sz="1600" dirty="0">
                <a:solidFill>
                  <a:srgbClr val="FF0000"/>
                </a:solidFill>
              </a:rPr>
              <a:t>       10</a:t>
            </a:r>
            <a:r>
              <a:rPr lang="ko-KR" altLang="en-US" sz="1600" dirty="0">
                <a:solidFill>
                  <a:srgbClr val="FF0000"/>
                </a:solidFill>
              </a:rPr>
              <a:t>을 더함</a:t>
            </a:r>
            <a:r>
              <a:rPr lang="en-US" altLang="ko-KR" sz="1600" dirty="0">
                <a:solidFill>
                  <a:srgbClr val="FF0000"/>
                </a:solidFill>
              </a:rPr>
              <a:t>. </a:t>
            </a:r>
            <a:r>
              <a:rPr lang="ko-KR" altLang="en-US" sz="1600" dirty="0">
                <a:solidFill>
                  <a:srgbClr val="FF0000"/>
                </a:solidFill>
              </a:rPr>
              <a:t>그리고 다시 </a:t>
            </a:r>
            <a:r>
              <a:rPr lang="en-US" altLang="ko-KR" sz="1600" dirty="0" err="1">
                <a:solidFill>
                  <a:srgbClr val="FF0000"/>
                </a:solidFill>
              </a:rPr>
              <a:t>str</a:t>
            </a:r>
            <a:r>
              <a:rPr lang="en-US" altLang="ko-KR" sz="1600" dirty="0">
                <a:solidFill>
                  <a:srgbClr val="FF0000"/>
                </a:solidFill>
              </a:rPr>
              <a:t>() </a:t>
            </a:r>
            <a:r>
              <a:rPr lang="ko-KR" altLang="en-US" sz="1600" dirty="0">
                <a:solidFill>
                  <a:srgbClr val="FF0000"/>
                </a:solidFill>
              </a:rPr>
              <a:t>함수로 문자열로 변경한 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en-US" altLang="ko-KR" sz="1600" dirty="0">
                <a:solidFill>
                  <a:srgbClr val="FF0000"/>
                </a:solidFill>
              </a:rPr>
              <a:t>        </a:t>
            </a:r>
            <a:r>
              <a:rPr lang="ko-KR" altLang="en-US" sz="1600" dirty="0">
                <a:solidFill>
                  <a:srgbClr val="FF0000"/>
                </a:solidFill>
              </a:rPr>
              <a:t>‘</a:t>
            </a:r>
            <a:r>
              <a:rPr lang="en-US" altLang="ko-KR" sz="1600" dirty="0">
                <a:solidFill>
                  <a:srgbClr val="FF0000"/>
                </a:solidFill>
              </a:rPr>
              <a:t>2029’</a:t>
            </a:r>
            <a:r>
              <a:rPr lang="ko-KR" altLang="en-US" sz="1600" dirty="0">
                <a:solidFill>
                  <a:srgbClr val="FF0000"/>
                </a:solidFill>
              </a:rPr>
              <a:t>를 ‘년’ 글자와 연결</a:t>
            </a:r>
          </a:p>
        </p:txBody>
      </p:sp>
    </p:spTree>
    <p:extLst>
      <p:ext uri="{BB962C8B-B14F-4D97-AF65-F5344CB8AC3E}">
        <p14:creationId xmlns:p14="http://schemas.microsoft.com/office/powerpoint/2010/main" val="376223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3" t="68375"/>
          <a:stretch/>
        </p:blipFill>
        <p:spPr>
          <a:xfrm>
            <a:off x="84667" y="526447"/>
            <a:ext cx="8504244" cy="37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42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문자열 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 err="1"/>
              <a:t>함수명에</a:t>
            </a:r>
            <a:r>
              <a:rPr lang="ko-KR" altLang="en-US" dirty="0"/>
              <a:t> 대입하기 </a:t>
            </a:r>
            <a:r>
              <a:rPr lang="en-US" altLang="ko-KR" dirty="0"/>
              <a:t>: map() </a:t>
            </a:r>
            <a:r>
              <a:rPr lang="ko-KR" altLang="en-US" dirty="0"/>
              <a:t>함수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4"/>
          <a:stretch/>
        </p:blipFill>
        <p:spPr bwMode="auto">
          <a:xfrm>
            <a:off x="930966" y="1409984"/>
            <a:ext cx="10486165" cy="152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4"/>
          <a:stretch/>
        </p:blipFill>
        <p:spPr bwMode="auto">
          <a:xfrm>
            <a:off x="920425" y="3068960"/>
            <a:ext cx="10486167" cy="115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047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문자열 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문자열 정렬하기</a:t>
            </a:r>
            <a:r>
              <a:rPr lang="en-US" altLang="ko-KR" dirty="0"/>
              <a:t>, </a:t>
            </a:r>
            <a:r>
              <a:rPr lang="ko-KR" altLang="en-US" dirty="0"/>
              <a:t>채우기 </a:t>
            </a:r>
            <a:r>
              <a:rPr lang="en-US" altLang="ko-KR" dirty="0"/>
              <a:t>: center(), </a:t>
            </a:r>
            <a:r>
              <a:rPr lang="en-US" altLang="ko-KR" dirty="0" err="1"/>
              <a:t>ljust</a:t>
            </a:r>
            <a:r>
              <a:rPr lang="en-US" altLang="ko-KR" dirty="0"/>
              <a:t>(), </a:t>
            </a:r>
            <a:r>
              <a:rPr lang="en-US" altLang="ko-KR" dirty="0" err="1"/>
              <a:t>rjust</a:t>
            </a:r>
            <a:r>
              <a:rPr lang="en-US" altLang="ko-KR" dirty="0"/>
              <a:t>(), </a:t>
            </a:r>
            <a:r>
              <a:rPr lang="en-US" altLang="ko-KR" dirty="0" err="1"/>
              <a:t>zfill</a:t>
            </a:r>
            <a:r>
              <a:rPr lang="en-US" altLang="ko-KR" dirty="0"/>
              <a:t>() </a:t>
            </a:r>
            <a:endParaRPr lang="ko-KR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30" y="1313764"/>
            <a:ext cx="10737194" cy="504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673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문자열 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문자열 구성 파악하기 </a:t>
            </a:r>
            <a:r>
              <a:rPr lang="en-US" altLang="ko-KR" dirty="0"/>
              <a:t>: </a:t>
            </a:r>
            <a:r>
              <a:rPr lang="en-US" altLang="ko-KR" dirty="0" err="1"/>
              <a:t>isdigit</a:t>
            </a:r>
            <a:r>
              <a:rPr lang="en-US" altLang="ko-KR" dirty="0"/>
              <a:t>(), </a:t>
            </a:r>
            <a:r>
              <a:rPr lang="en-US" altLang="ko-KR" dirty="0" err="1"/>
              <a:t>isalpha</a:t>
            </a:r>
            <a:r>
              <a:rPr lang="en-US" altLang="ko-KR" dirty="0"/>
              <a:t>(), </a:t>
            </a:r>
            <a:r>
              <a:rPr lang="en-US" altLang="ko-KR" dirty="0" err="1"/>
              <a:t>isalnum</a:t>
            </a:r>
            <a:r>
              <a:rPr lang="en-US" altLang="ko-KR" dirty="0"/>
              <a:t>(), </a:t>
            </a:r>
            <a:r>
              <a:rPr lang="en-US" altLang="ko-KR" dirty="0" err="1"/>
              <a:t>islower</a:t>
            </a:r>
            <a:r>
              <a:rPr lang="en-US" altLang="ko-KR" dirty="0"/>
              <a:t>(), </a:t>
            </a:r>
            <a:r>
              <a:rPr lang="en-US" altLang="ko-KR" dirty="0" err="1"/>
              <a:t>isupper</a:t>
            </a:r>
            <a:r>
              <a:rPr lang="en-US" altLang="ko-KR" dirty="0"/>
              <a:t>(), </a:t>
            </a:r>
            <a:r>
              <a:rPr lang="en-US" altLang="ko-KR" dirty="0" err="1"/>
              <a:t>isspace</a:t>
            </a:r>
            <a:r>
              <a:rPr lang="en-US" altLang="ko-KR" dirty="0"/>
              <a:t>() </a:t>
            </a:r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448780"/>
            <a:ext cx="9656951" cy="220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2" y="3664324"/>
            <a:ext cx="9690649" cy="285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189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문자열 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2]</a:t>
            </a:r>
            <a:r>
              <a:rPr lang="ko-KR" altLang="en-US" dirty="0"/>
              <a:t>의 완성</a:t>
            </a:r>
            <a:endParaRPr lang="en-US" altLang="ko-KR" dirty="0"/>
          </a:p>
          <a:p>
            <a:pPr lvl="1"/>
            <a:r>
              <a:rPr lang="ko-KR" altLang="en-US" dirty="0" err="1"/>
              <a:t>터틀그래픽에서</a:t>
            </a:r>
            <a:r>
              <a:rPr lang="ko-KR" altLang="en-US" dirty="0"/>
              <a:t> 문자열 입력</a:t>
            </a:r>
            <a:r>
              <a:rPr lang="en-US" altLang="ko-KR" dirty="0"/>
              <a:t>, </a:t>
            </a:r>
            <a:r>
              <a:rPr lang="ko-KR" altLang="en-US" dirty="0" err="1"/>
              <a:t>입력받은</a:t>
            </a:r>
            <a:r>
              <a:rPr lang="ko-KR" altLang="en-US" dirty="0"/>
              <a:t> 문자열을 한 글자씩 임의의 크기와 색상으로 임의의 위치에 거북이가 쓰는 프로그램</a:t>
            </a:r>
            <a:r>
              <a:rPr lang="en-US" altLang="ko-KR" dirty="0"/>
              <a:t>	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00" y="1824451"/>
            <a:ext cx="7290810" cy="488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033703" y="3068960"/>
            <a:ext cx="61463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6~8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 err="1">
                <a:solidFill>
                  <a:srgbClr val="FF0000"/>
                </a:solidFill>
              </a:rPr>
              <a:t>입력받을</a:t>
            </a:r>
            <a:r>
              <a:rPr lang="ko-KR" altLang="en-US" sz="1600" dirty="0">
                <a:solidFill>
                  <a:srgbClr val="FF0000"/>
                </a:solidFill>
              </a:rPr>
              <a:t> 문자열 </a:t>
            </a:r>
            <a:r>
              <a:rPr lang="en-US" altLang="ko-KR" sz="1600" dirty="0" err="1">
                <a:solidFill>
                  <a:srgbClr val="FF0000"/>
                </a:solidFill>
              </a:rPr>
              <a:t>inStr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>
                <a:solidFill>
                  <a:srgbClr val="FF0000"/>
                </a:solidFill>
              </a:rPr>
              <a:t>및 각 글자의 위치 </a:t>
            </a:r>
            <a:r>
              <a:rPr lang="en-US" altLang="ko-KR" sz="1600" dirty="0" err="1">
                <a:solidFill>
                  <a:srgbClr val="FF0000"/>
                </a:solidFill>
              </a:rPr>
              <a:t>tX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en-US" altLang="ko-KR" sz="1600" dirty="0" err="1">
                <a:solidFill>
                  <a:srgbClr val="FF0000"/>
                </a:solidFill>
              </a:rPr>
              <a:t>tY</a:t>
            </a:r>
            <a:r>
              <a:rPr lang="ko-KR" altLang="en-US" sz="1600" dirty="0">
                <a:solidFill>
                  <a:srgbClr val="FF0000"/>
                </a:solidFill>
              </a:rPr>
              <a:t>를 준비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en-US" altLang="ko-KR" sz="1600" dirty="0">
                <a:solidFill>
                  <a:srgbClr val="FF0000"/>
                </a:solidFill>
              </a:rPr>
              <a:t>15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거북이가 이동할 때 선을 긋지 않도록 함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en-US" altLang="ko-KR" sz="1600" dirty="0">
                <a:solidFill>
                  <a:srgbClr val="FF0000"/>
                </a:solidFill>
              </a:rPr>
              <a:t>17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문자열을 입력</a:t>
            </a:r>
            <a:r>
              <a:rPr lang="en-US" altLang="ko-KR" sz="1600" dirty="0">
                <a:solidFill>
                  <a:srgbClr val="FF0000"/>
                </a:solidFill>
              </a:rPr>
              <a:t>, 17</a:t>
            </a:r>
            <a:r>
              <a:rPr lang="ko-KR" altLang="en-US" sz="1600" dirty="0">
                <a:solidFill>
                  <a:srgbClr val="FF0000"/>
                </a:solidFill>
              </a:rPr>
              <a:t>행은 </a:t>
            </a:r>
            <a:r>
              <a:rPr lang="en-US" altLang="ko-KR" sz="1600" dirty="0">
                <a:solidFill>
                  <a:srgbClr val="FF0000"/>
                </a:solidFill>
              </a:rPr>
              <a:t>3</a:t>
            </a:r>
            <a:r>
              <a:rPr lang="ko-KR" altLang="en-US" sz="1600" dirty="0">
                <a:solidFill>
                  <a:srgbClr val="FF0000"/>
                </a:solidFill>
              </a:rPr>
              <a:t>행에서 </a:t>
            </a:r>
            <a:r>
              <a:rPr lang="en-US" altLang="ko-KR" sz="1600" dirty="0" err="1">
                <a:solidFill>
                  <a:srgbClr val="FF0000"/>
                </a:solidFill>
              </a:rPr>
              <a:t>tkinter</a:t>
            </a:r>
            <a:r>
              <a:rPr lang="en-US" altLang="ko-KR" sz="1600" dirty="0">
                <a:solidFill>
                  <a:srgbClr val="FF0000"/>
                </a:solidFill>
              </a:rPr>
              <a:t>. </a:t>
            </a:r>
            <a:r>
              <a:rPr lang="en-US" altLang="ko-KR" sz="1600" dirty="0" err="1">
                <a:solidFill>
                  <a:srgbClr val="FF0000"/>
                </a:solidFill>
              </a:rPr>
              <a:t>simpledialog</a:t>
            </a:r>
            <a:r>
              <a:rPr lang="ko-KR" altLang="en-US" sz="1600" dirty="0">
                <a:solidFill>
                  <a:srgbClr val="FF0000"/>
                </a:solidFill>
              </a:rPr>
              <a:t>를 </a:t>
            </a:r>
            <a:r>
              <a:rPr lang="ko-KR" altLang="en-US" sz="1600" dirty="0" err="1">
                <a:solidFill>
                  <a:srgbClr val="FF0000"/>
                </a:solidFill>
              </a:rPr>
              <a:t>임포트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en-US" altLang="ko-KR" sz="1600" dirty="0">
                <a:solidFill>
                  <a:srgbClr val="FF0000"/>
                </a:solidFill>
              </a:rPr>
              <a:t>         </a:t>
            </a:r>
            <a:r>
              <a:rPr lang="ko-KR" altLang="en-US" sz="1600" dirty="0">
                <a:solidFill>
                  <a:srgbClr val="FF0000"/>
                </a:solidFill>
              </a:rPr>
              <a:t>했다면 사용 가능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en-US" altLang="ko-KR" sz="1600" dirty="0">
                <a:solidFill>
                  <a:srgbClr val="FF0000"/>
                </a:solidFill>
              </a:rPr>
              <a:t>19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 err="1">
                <a:solidFill>
                  <a:srgbClr val="FF0000"/>
                </a:solidFill>
              </a:rPr>
              <a:t>입력받은</a:t>
            </a:r>
            <a:r>
              <a:rPr lang="ko-KR" altLang="en-US" sz="1600" dirty="0">
                <a:solidFill>
                  <a:srgbClr val="FF0000"/>
                </a:solidFill>
              </a:rPr>
              <a:t> 문자열에서 한 글자씩 꺼내 </a:t>
            </a:r>
            <a:r>
              <a:rPr lang="en-US" altLang="ko-KR" sz="1600" dirty="0" err="1">
                <a:solidFill>
                  <a:srgbClr val="FF0000"/>
                </a:solidFill>
              </a:rPr>
              <a:t>ch</a:t>
            </a:r>
            <a:r>
              <a:rPr lang="ko-KR" altLang="en-US" sz="1600" dirty="0">
                <a:solidFill>
                  <a:srgbClr val="FF0000"/>
                </a:solidFill>
              </a:rPr>
              <a:t>에 넣고 </a:t>
            </a:r>
            <a:r>
              <a:rPr lang="en-US" altLang="ko-KR" sz="1600" dirty="0">
                <a:solidFill>
                  <a:srgbClr val="FF0000"/>
                </a:solidFill>
              </a:rPr>
              <a:t>29</a:t>
            </a:r>
            <a:r>
              <a:rPr lang="ko-KR" altLang="en-US" sz="1600" dirty="0">
                <a:solidFill>
                  <a:srgbClr val="FF0000"/>
                </a:solidFill>
              </a:rPr>
              <a:t>행까지 반복</a:t>
            </a:r>
          </a:p>
        </p:txBody>
      </p:sp>
    </p:spTree>
    <p:extLst>
      <p:ext uri="{BB962C8B-B14F-4D97-AF65-F5344CB8AC3E}">
        <p14:creationId xmlns:p14="http://schemas.microsoft.com/office/powerpoint/2010/main" val="3878093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문자열 함수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38" y="1054823"/>
            <a:ext cx="11952287" cy="510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141005" y="3338990"/>
            <a:ext cx="4905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23</a:t>
            </a:r>
            <a:r>
              <a:rPr lang="ko-KR" altLang="en-US" dirty="0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글자의 위치 및 색상 크기 랜덤 추출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26</a:t>
            </a:r>
            <a:r>
              <a:rPr lang="ko-KR" altLang="en-US" dirty="0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 err="1">
                <a:solidFill>
                  <a:srgbClr val="FF0000"/>
                </a:solidFill>
              </a:rPr>
              <a:t>랜덤한</a:t>
            </a:r>
            <a:r>
              <a:rPr lang="ko-KR" altLang="en-US" dirty="0">
                <a:solidFill>
                  <a:srgbClr val="FF0000"/>
                </a:solidFill>
              </a:rPr>
              <a:t> 위치로 거북이가 이동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28</a:t>
            </a:r>
            <a:r>
              <a:rPr lang="ko-KR" altLang="en-US" dirty="0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</a:t>
            </a:r>
            <a:r>
              <a:rPr lang="ko-KR" altLang="en-US" dirty="0">
                <a:solidFill>
                  <a:srgbClr val="FF0000"/>
                </a:solidFill>
              </a:rPr>
              <a:t> 펜 색상을 지정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29</a:t>
            </a:r>
            <a:r>
              <a:rPr lang="ko-KR" altLang="en-US" dirty="0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</a:t>
            </a:r>
            <a:r>
              <a:rPr lang="ko-KR" altLang="en-US" dirty="0">
                <a:solidFill>
                  <a:srgbClr val="FF0000"/>
                </a:solidFill>
              </a:rPr>
              <a:t> 한 글자를 설정된 크기로 화면에 씀</a:t>
            </a:r>
          </a:p>
        </p:txBody>
      </p:sp>
    </p:spTree>
    <p:extLst>
      <p:ext uri="{BB962C8B-B14F-4D97-AF65-F5344CB8AC3E}">
        <p14:creationId xmlns:p14="http://schemas.microsoft.com/office/powerpoint/2010/main" val="4134996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문자열 함수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452563"/>
            <a:ext cx="59817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20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497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01 </a:t>
            </a:r>
            <a:r>
              <a:rPr lang="ko-KR" altLang="en-US" dirty="0"/>
              <a:t>이 장에서 만들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1] </a:t>
            </a:r>
            <a:r>
              <a:rPr lang="ko-KR" altLang="en-US" dirty="0"/>
              <a:t>입력된 문자열 거꾸로 출력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2] </a:t>
            </a:r>
            <a:r>
              <a:rPr lang="ko-KR" altLang="en-US" dirty="0"/>
              <a:t>임의의 위치에</a:t>
            </a:r>
            <a:br>
              <a:rPr lang="en-US" altLang="ko-KR" dirty="0"/>
            </a:br>
            <a:r>
              <a:rPr lang="ko-KR" altLang="en-US" dirty="0"/>
              <a:t>글자를 쓰는 거북이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55" y="1358770"/>
            <a:ext cx="7785865" cy="160376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855" y="3248980"/>
            <a:ext cx="4905545" cy="33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6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문자열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문자열의 개념</a:t>
            </a:r>
            <a:endParaRPr lang="en-US" altLang="ko-KR" dirty="0"/>
          </a:p>
          <a:p>
            <a:pPr lvl="1"/>
            <a:r>
              <a:rPr lang="ko-KR" altLang="en-US" dirty="0"/>
              <a:t>리스트 코드와 비교 </a:t>
            </a:r>
            <a:r>
              <a:rPr lang="en-US" altLang="ko-KR" dirty="0"/>
              <a:t>: </a:t>
            </a:r>
            <a:r>
              <a:rPr lang="ko-KR" altLang="en-US" dirty="0"/>
              <a:t> 리스트는 대괄호 </a:t>
            </a:r>
            <a:r>
              <a:rPr lang="en-US" altLang="ko-KR" dirty="0"/>
              <a:t>[]</a:t>
            </a:r>
            <a:r>
              <a:rPr lang="ko-KR" altLang="en-US" dirty="0"/>
              <a:t>로 묶고 문자열은 작은따옴표로 묶어 출력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45" y="1755417"/>
            <a:ext cx="7290810" cy="24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89" y="4410713"/>
            <a:ext cx="7286485" cy="242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13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문자열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더하기</a:t>
            </a:r>
            <a:r>
              <a:rPr lang="en-US" altLang="ko-KR" dirty="0"/>
              <a:t>(+) </a:t>
            </a:r>
            <a:r>
              <a:rPr lang="ko-KR" altLang="en-US" dirty="0"/>
              <a:t>기호 사용해 연결</a:t>
            </a:r>
            <a:r>
              <a:rPr lang="en-US" altLang="ko-KR" dirty="0"/>
              <a:t>. </a:t>
            </a:r>
            <a:r>
              <a:rPr lang="ko-KR" altLang="en-US" dirty="0"/>
              <a:t>또 곱하기</a:t>
            </a:r>
            <a:r>
              <a:rPr lang="en-US" altLang="ko-KR" dirty="0"/>
              <a:t>(*) </a:t>
            </a:r>
            <a:r>
              <a:rPr lang="ko-KR" altLang="en-US" dirty="0"/>
              <a:t>기호 사용 문자열 반복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43"/>
          <a:stretch/>
        </p:blipFill>
        <p:spPr bwMode="auto">
          <a:xfrm>
            <a:off x="1055440" y="1403775"/>
            <a:ext cx="9588080" cy="351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45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문자열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ko-KR" dirty="0" err="1"/>
              <a:t>len</a:t>
            </a:r>
            <a:r>
              <a:rPr lang="en-US" altLang="ko-KR" dirty="0"/>
              <a:t>() </a:t>
            </a:r>
            <a:r>
              <a:rPr lang="ko-KR" altLang="en-US" dirty="0"/>
              <a:t>함수 </a:t>
            </a:r>
            <a:r>
              <a:rPr lang="en-US" altLang="ko-KR" dirty="0"/>
              <a:t>: </a:t>
            </a:r>
            <a:r>
              <a:rPr lang="ko-KR" altLang="en-US" dirty="0"/>
              <a:t>리스트나 문자열의 개수를 셀 때 사용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04"/>
          <a:stretch/>
        </p:blipFill>
        <p:spPr bwMode="auto">
          <a:xfrm>
            <a:off x="1100445" y="1448779"/>
            <a:ext cx="8730970" cy="220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68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문자열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문자열의 모든 글자 뒤에 </a:t>
            </a:r>
            <a:r>
              <a:rPr lang="en-US" altLang="ko-KR" dirty="0"/>
              <a:t>$</a:t>
            </a:r>
            <a:r>
              <a:rPr lang="ko-KR" altLang="en-US" dirty="0"/>
              <a:t>를 붙여서 출력하는 코드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94" y="1358770"/>
            <a:ext cx="9025231" cy="297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780965" y="239388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3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문자열의 길이를 </a:t>
            </a:r>
            <a:r>
              <a:rPr lang="en-US" altLang="ko-KR" sz="1600" dirty="0" err="1">
                <a:solidFill>
                  <a:srgbClr val="FF0000"/>
                </a:solidFill>
              </a:rPr>
              <a:t>sslen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>
                <a:solidFill>
                  <a:srgbClr val="FF0000"/>
                </a:solidFill>
              </a:rPr>
              <a:t>변수에 저장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en-US" altLang="ko-KR" sz="1600" dirty="0">
                <a:solidFill>
                  <a:srgbClr val="FF0000"/>
                </a:solidFill>
              </a:rPr>
              <a:t>4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문자열의 길이만큼 반복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ko-KR" sz="1600" dirty="0">
                <a:solidFill>
                  <a:srgbClr val="FF0000"/>
                </a:solidFill>
              </a:rPr>
              <a:t>5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글자 하나와 </a:t>
            </a:r>
            <a:r>
              <a:rPr lang="en-US" altLang="ko-KR" sz="1600" dirty="0">
                <a:solidFill>
                  <a:srgbClr val="FF0000"/>
                </a:solidFill>
              </a:rPr>
              <a:t>$</a:t>
            </a:r>
            <a:r>
              <a:rPr lang="ko-KR" altLang="en-US" sz="1600" dirty="0">
                <a:solidFill>
                  <a:srgbClr val="FF0000"/>
                </a:solidFill>
              </a:rPr>
              <a:t>를 붙여서 출력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84" y="4464115"/>
            <a:ext cx="9037553" cy="1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180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14" y="1827043"/>
            <a:ext cx="7767355" cy="497511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문자열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1]</a:t>
            </a:r>
            <a:r>
              <a:rPr lang="ko-KR" altLang="en-US" dirty="0"/>
              <a:t>의 완성</a:t>
            </a:r>
            <a:endParaRPr lang="en-US" altLang="ko-KR" dirty="0"/>
          </a:p>
          <a:p>
            <a:pPr lvl="1"/>
            <a:r>
              <a:rPr lang="ko-KR" altLang="en-US" dirty="0"/>
              <a:t>문자열을 </a:t>
            </a:r>
            <a:r>
              <a:rPr lang="ko-KR" altLang="en-US" dirty="0" err="1"/>
              <a:t>입력받아</a:t>
            </a:r>
            <a:r>
              <a:rPr lang="ko-KR" altLang="en-US" dirty="0"/>
              <a:t> 반대로 출력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520823" y="2121982"/>
            <a:ext cx="70657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ko-KR" sz="1600" dirty="0">
                <a:solidFill>
                  <a:srgbClr val="FF0000"/>
                </a:solidFill>
              </a:rPr>
              <a:t>2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en-US" altLang="ko-KR" sz="1600" dirty="0" err="1">
                <a:solidFill>
                  <a:srgbClr val="FF0000"/>
                </a:solidFill>
              </a:rPr>
              <a:t>inStr</a:t>
            </a:r>
            <a:r>
              <a:rPr lang="ko-KR" altLang="en-US" sz="1600" dirty="0">
                <a:solidFill>
                  <a:srgbClr val="FF0000"/>
                </a:solidFill>
              </a:rPr>
              <a:t>은 문자열 </a:t>
            </a:r>
            <a:r>
              <a:rPr lang="ko-KR" altLang="en-US" sz="1600" dirty="0" err="1">
                <a:solidFill>
                  <a:srgbClr val="FF0000"/>
                </a:solidFill>
              </a:rPr>
              <a:t>입력받을</a:t>
            </a:r>
            <a:r>
              <a:rPr lang="ko-KR" altLang="en-US" sz="1600" dirty="0">
                <a:solidFill>
                  <a:srgbClr val="FF0000"/>
                </a:solidFill>
              </a:rPr>
              <a:t> 변수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en-US" altLang="ko-KR" sz="1600" dirty="0" err="1">
                <a:solidFill>
                  <a:srgbClr val="FF0000"/>
                </a:solidFill>
              </a:rPr>
              <a:t>outStr</a:t>
            </a:r>
            <a:r>
              <a:rPr lang="ko-KR" altLang="en-US" sz="1600" dirty="0">
                <a:solidFill>
                  <a:srgbClr val="FF0000"/>
                </a:solidFill>
              </a:rPr>
              <a:t>은 문자열을 거꾸로 저장하는 변수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altLang="ko-KR" sz="1600" dirty="0">
                <a:solidFill>
                  <a:srgbClr val="FF0000"/>
                </a:solidFill>
              </a:rPr>
              <a:t>3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count</a:t>
            </a:r>
            <a:r>
              <a:rPr lang="ko-KR" altLang="en-US" sz="1600" dirty="0">
                <a:solidFill>
                  <a:srgbClr val="FF0000"/>
                </a:solidFill>
              </a:rPr>
              <a:t>는 문자열의 개수를 저장 </a:t>
            </a:r>
            <a:r>
              <a:rPr lang="en-US" altLang="ko-KR" sz="1600" dirty="0" err="1">
                <a:solidFill>
                  <a:srgbClr val="FF0000"/>
                </a:solidFill>
              </a:rPr>
              <a:t>i</a:t>
            </a:r>
            <a:r>
              <a:rPr lang="ko-KR" altLang="en-US" sz="1600" dirty="0">
                <a:solidFill>
                  <a:srgbClr val="FF0000"/>
                </a:solidFill>
              </a:rPr>
              <a:t>는 </a:t>
            </a:r>
            <a:r>
              <a:rPr lang="en-US" altLang="ko-KR" sz="1600" dirty="0">
                <a:solidFill>
                  <a:srgbClr val="FF0000"/>
                </a:solidFill>
              </a:rPr>
              <a:t>0, 1, 2, …</a:t>
            </a:r>
            <a:r>
              <a:rPr lang="ko-KR" altLang="en-US" sz="1600" dirty="0">
                <a:solidFill>
                  <a:srgbClr val="FF0000"/>
                </a:solidFill>
              </a:rPr>
              <a:t>로 변함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altLang="ko-KR" sz="1600" dirty="0">
                <a:solidFill>
                  <a:srgbClr val="FF0000"/>
                </a:solidFill>
              </a:rPr>
              <a:t>6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문자열 입력 </a:t>
            </a:r>
          </a:p>
          <a:p>
            <a:pPr>
              <a:spcAft>
                <a:spcPts val="300"/>
              </a:spcAft>
            </a:pPr>
            <a:r>
              <a:rPr lang="en-US" altLang="ko-KR" sz="1600" dirty="0">
                <a:solidFill>
                  <a:srgbClr val="FF0000"/>
                </a:solidFill>
              </a:rPr>
              <a:t>7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 err="1">
                <a:solidFill>
                  <a:srgbClr val="FF0000"/>
                </a:solidFill>
              </a:rPr>
              <a:t>입력받은</a:t>
            </a:r>
            <a:r>
              <a:rPr lang="ko-KR" altLang="en-US" sz="1600" dirty="0">
                <a:solidFill>
                  <a:srgbClr val="FF0000"/>
                </a:solidFill>
              </a:rPr>
              <a:t> 문자열의 개수 계산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altLang="ko-KR" sz="1600" dirty="0">
                <a:solidFill>
                  <a:srgbClr val="FF0000"/>
                </a:solidFill>
              </a:rPr>
              <a:t>9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문자열의 개수만큼 반복</a:t>
            </a:r>
            <a:r>
              <a:rPr lang="en-US" altLang="ko-KR" sz="16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915980" y="3969060"/>
            <a:ext cx="5040260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ko-KR" sz="1600" dirty="0">
                <a:solidFill>
                  <a:srgbClr val="FF0000"/>
                </a:solidFill>
              </a:rPr>
              <a:t>10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입력한 문자열이 </a:t>
            </a:r>
            <a:r>
              <a:rPr lang="en-US" altLang="ko-KR" sz="1600" dirty="0">
                <a:solidFill>
                  <a:srgbClr val="FF0000"/>
                </a:solidFill>
              </a:rPr>
              <a:t>3</a:t>
            </a:r>
            <a:r>
              <a:rPr lang="ko-KR" altLang="en-US" sz="1600" dirty="0">
                <a:solidFill>
                  <a:srgbClr val="FF0000"/>
                </a:solidFill>
              </a:rPr>
              <a:t>글자라면 </a:t>
            </a:r>
            <a:r>
              <a:rPr lang="en-US" altLang="ko-KR" sz="1600" dirty="0" err="1">
                <a:solidFill>
                  <a:srgbClr val="FF0000"/>
                </a:solidFill>
              </a:rPr>
              <a:t>inStr</a:t>
            </a:r>
            <a:r>
              <a:rPr lang="en-US" altLang="ko-KR" sz="1600" dirty="0">
                <a:solidFill>
                  <a:srgbClr val="FF0000"/>
                </a:solidFill>
              </a:rPr>
              <a:t>[0], </a:t>
            </a:r>
            <a:r>
              <a:rPr lang="en-US" altLang="ko-KR" sz="1600" dirty="0" err="1">
                <a:solidFill>
                  <a:srgbClr val="FF0000"/>
                </a:solidFill>
              </a:rPr>
              <a:t>inStr</a:t>
            </a:r>
            <a:r>
              <a:rPr lang="en-US" altLang="ko-KR" sz="1600" dirty="0">
                <a:solidFill>
                  <a:srgbClr val="FF0000"/>
                </a:solidFill>
              </a:rPr>
              <a:t>[1], </a:t>
            </a:r>
            <a:r>
              <a:rPr lang="en-US" altLang="ko-KR" sz="1600" dirty="0" err="1">
                <a:solidFill>
                  <a:srgbClr val="FF0000"/>
                </a:solidFill>
              </a:rPr>
              <a:t>inStr</a:t>
            </a:r>
            <a:r>
              <a:rPr lang="en-US" altLang="ko-KR" sz="1600" dirty="0">
                <a:solidFill>
                  <a:srgbClr val="FF0000"/>
                </a:solidFill>
              </a:rPr>
              <a:t>[2] 3</a:t>
            </a:r>
            <a:r>
              <a:rPr lang="ko-KR" altLang="en-US" sz="1600" dirty="0">
                <a:solidFill>
                  <a:srgbClr val="FF0000"/>
                </a:solidFill>
              </a:rPr>
              <a:t>개가 있는 것이므로 첫 번째</a:t>
            </a:r>
            <a:r>
              <a:rPr lang="en-US" altLang="ko-KR" sz="1600" dirty="0">
                <a:solidFill>
                  <a:srgbClr val="FF0000"/>
                </a:solidFill>
              </a:rPr>
              <a:t>(</a:t>
            </a:r>
            <a:r>
              <a:rPr lang="en-US" altLang="ko-KR" sz="1600" dirty="0" err="1">
                <a:solidFill>
                  <a:srgbClr val="FF0000"/>
                </a:solidFill>
              </a:rPr>
              <a:t>i</a:t>
            </a:r>
            <a:r>
              <a:rPr lang="ko-KR" altLang="en-US" sz="1600" dirty="0">
                <a:solidFill>
                  <a:srgbClr val="FF0000"/>
                </a:solidFill>
              </a:rPr>
              <a:t>가 </a:t>
            </a:r>
            <a:r>
              <a:rPr lang="en-US" altLang="ko-KR" sz="1600" dirty="0">
                <a:solidFill>
                  <a:srgbClr val="FF0000"/>
                </a:solidFill>
              </a:rPr>
              <a:t>0)</a:t>
            </a:r>
            <a:r>
              <a:rPr lang="ko-KR" altLang="en-US" sz="1600" dirty="0">
                <a:solidFill>
                  <a:srgbClr val="FF0000"/>
                </a:solidFill>
              </a:rPr>
              <a:t>에는 </a:t>
            </a:r>
            <a:r>
              <a:rPr lang="en-US" altLang="ko-KR" sz="1600" dirty="0" err="1">
                <a:solidFill>
                  <a:srgbClr val="FF0000"/>
                </a:solidFill>
              </a:rPr>
              <a:t>inStr</a:t>
            </a:r>
            <a:r>
              <a:rPr lang="en-US" altLang="ko-KR" sz="1600" dirty="0">
                <a:solidFill>
                  <a:srgbClr val="FF0000"/>
                </a:solidFill>
              </a:rPr>
              <a:t>[2]</a:t>
            </a:r>
            <a:r>
              <a:rPr lang="ko-KR" altLang="en-US" sz="1600" dirty="0">
                <a:solidFill>
                  <a:srgbClr val="FF0000"/>
                </a:solidFill>
              </a:rPr>
              <a:t>가 추가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</a:rPr>
              <a:t>두 번째</a:t>
            </a:r>
            <a:r>
              <a:rPr lang="en-US" altLang="ko-KR" sz="1600" dirty="0">
                <a:solidFill>
                  <a:srgbClr val="FF0000"/>
                </a:solidFill>
              </a:rPr>
              <a:t>(</a:t>
            </a:r>
            <a:r>
              <a:rPr lang="en-US" altLang="ko-KR" sz="1600" dirty="0" err="1">
                <a:solidFill>
                  <a:srgbClr val="FF0000"/>
                </a:solidFill>
              </a:rPr>
              <a:t>i</a:t>
            </a:r>
            <a:r>
              <a:rPr lang="ko-KR" altLang="en-US" sz="1600" dirty="0">
                <a:solidFill>
                  <a:srgbClr val="FF0000"/>
                </a:solidFill>
              </a:rPr>
              <a:t>가 </a:t>
            </a:r>
            <a:r>
              <a:rPr lang="en-US" altLang="ko-KR" sz="1600" dirty="0">
                <a:solidFill>
                  <a:srgbClr val="FF0000"/>
                </a:solidFill>
              </a:rPr>
              <a:t>1) </a:t>
            </a:r>
            <a:r>
              <a:rPr lang="ko-KR" altLang="en-US" sz="1600" dirty="0">
                <a:solidFill>
                  <a:srgbClr val="FF0000"/>
                </a:solidFill>
              </a:rPr>
              <a:t>에는 </a:t>
            </a:r>
            <a:r>
              <a:rPr lang="en-US" altLang="ko-KR" sz="1600" dirty="0" err="1">
                <a:solidFill>
                  <a:srgbClr val="FF0000"/>
                </a:solidFill>
              </a:rPr>
              <a:t>inStr</a:t>
            </a:r>
            <a:r>
              <a:rPr lang="en-US" altLang="ko-KR" sz="1600" dirty="0">
                <a:solidFill>
                  <a:srgbClr val="FF0000"/>
                </a:solidFill>
              </a:rPr>
              <a:t>[1]</a:t>
            </a:r>
            <a:r>
              <a:rPr lang="ko-KR" altLang="en-US" sz="1600" dirty="0">
                <a:solidFill>
                  <a:srgbClr val="FF0000"/>
                </a:solidFill>
              </a:rPr>
              <a:t>이 추가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</a:rPr>
              <a:t>세 번째</a:t>
            </a:r>
            <a:r>
              <a:rPr lang="en-US" altLang="ko-KR" sz="1600" dirty="0">
                <a:solidFill>
                  <a:srgbClr val="FF0000"/>
                </a:solidFill>
              </a:rPr>
              <a:t>(</a:t>
            </a:r>
            <a:r>
              <a:rPr lang="en-US" altLang="ko-KR" sz="1600" dirty="0" err="1">
                <a:solidFill>
                  <a:srgbClr val="FF0000"/>
                </a:solidFill>
              </a:rPr>
              <a:t>i</a:t>
            </a:r>
            <a:r>
              <a:rPr lang="ko-KR" altLang="en-US" sz="1600" dirty="0">
                <a:solidFill>
                  <a:srgbClr val="FF0000"/>
                </a:solidFill>
              </a:rPr>
              <a:t>가 </a:t>
            </a:r>
            <a:r>
              <a:rPr lang="en-US" altLang="ko-KR" sz="1600" dirty="0">
                <a:solidFill>
                  <a:srgbClr val="FF0000"/>
                </a:solidFill>
              </a:rPr>
              <a:t>2)</a:t>
            </a:r>
            <a:r>
              <a:rPr lang="ko-KR" altLang="en-US" sz="1600" dirty="0">
                <a:solidFill>
                  <a:srgbClr val="FF0000"/>
                </a:solidFill>
              </a:rPr>
              <a:t>에는 </a:t>
            </a:r>
            <a:r>
              <a:rPr lang="en-US" altLang="ko-KR" sz="1600" dirty="0" err="1">
                <a:solidFill>
                  <a:srgbClr val="FF0000"/>
                </a:solidFill>
              </a:rPr>
              <a:t>inStr</a:t>
            </a:r>
            <a:r>
              <a:rPr lang="en-US" altLang="ko-KR" sz="1600" dirty="0">
                <a:solidFill>
                  <a:srgbClr val="FF0000"/>
                </a:solidFill>
              </a:rPr>
              <a:t>[0]</a:t>
            </a:r>
            <a:r>
              <a:rPr lang="ko-KR" altLang="en-US" sz="1600" dirty="0">
                <a:solidFill>
                  <a:srgbClr val="FF0000"/>
                </a:solidFill>
              </a:rPr>
              <a:t>이 추가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altLang="ko-KR" sz="1600" dirty="0">
                <a:solidFill>
                  <a:srgbClr val="FF0000"/>
                </a:solidFill>
              </a:rPr>
              <a:t>12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거꾸로 돌린 문자열 출력</a:t>
            </a:r>
          </a:p>
        </p:txBody>
      </p:sp>
    </p:spTree>
    <p:extLst>
      <p:ext uri="{BB962C8B-B14F-4D97-AF65-F5344CB8AC3E}">
        <p14:creationId xmlns:p14="http://schemas.microsoft.com/office/powerpoint/2010/main" val="1035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문자열 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문자열 함수의 사용</a:t>
            </a:r>
            <a:endParaRPr lang="en-US" altLang="ko-KR" dirty="0"/>
          </a:p>
          <a:p>
            <a:pPr lvl="1"/>
            <a:r>
              <a:rPr lang="ko-KR" altLang="en-US" dirty="0"/>
              <a:t>대문자와 소문자 변환하기 </a:t>
            </a:r>
            <a:r>
              <a:rPr lang="en-US" altLang="ko-KR" dirty="0"/>
              <a:t>: upper(), lower(), </a:t>
            </a:r>
            <a:r>
              <a:rPr lang="en-US" altLang="ko-KR" dirty="0" err="1"/>
              <a:t>swapcase</a:t>
            </a:r>
            <a:r>
              <a:rPr lang="en-US" altLang="ko-KR" dirty="0"/>
              <a:t>(), title()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25" y="1943835"/>
            <a:ext cx="10335756" cy="414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5810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LBiWEQYdFTOe9rzf4U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XEE9qJ3A1uChqGXbC2ta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AXERznfiRjRIu5yfcUEa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958E5hvUyXmqsZauhVzj8"/>
</p:tagLst>
</file>

<file path=ppt/theme/theme1.xml><?xml version="1.0" encoding="utf-8"?>
<a:theme xmlns:a="http://schemas.openxmlformats.org/drawingml/2006/main" name="응용전산및실습20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oqaHanSans">
      <a:majorFont>
        <a:latin typeface="Spoqa Han Sans Neo Bold"/>
        <a:ea typeface="Spoqa Han Sans Neo Bold"/>
        <a:cs typeface=""/>
      </a:majorFont>
      <a:minorFont>
        <a:latin typeface="Spoqa Han Sans Neo Regular"/>
        <a:ea typeface="Spoqa Han Sans Neo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응용전산및실습2022" id="{16B569D9-F1FC-4661-8741-1C51FED9B5E2}" vid="{C85207DC-B3E5-46EA-87E5-31AD9B5065F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</TotalTime>
  <Words>700</Words>
  <Application>Microsoft Office PowerPoint</Application>
  <PresentationFormat>와이드스크린</PresentationFormat>
  <Paragraphs>96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4" baseType="lpstr">
      <vt:lpstr>Spoqa Han Sans Neo Bold</vt:lpstr>
      <vt:lpstr>Spoqa Han Sans Neo Medium</vt:lpstr>
      <vt:lpstr>Spoqa Han Sans Neo Regular</vt:lpstr>
      <vt:lpstr>맑은 고딕</vt:lpstr>
      <vt:lpstr>Arial</vt:lpstr>
      <vt:lpstr>Verdana</vt:lpstr>
      <vt:lpstr>Wingdings</vt:lpstr>
      <vt:lpstr>응용전산및실습2022</vt:lpstr>
      <vt:lpstr>PowerPoint 프레젠테이션</vt:lpstr>
      <vt:lpstr>PowerPoint 프레젠테이션</vt:lpstr>
      <vt:lpstr>Section 01 이 장에서 만들 프로그램</vt:lpstr>
      <vt:lpstr>Section 02 문자열 기본</vt:lpstr>
      <vt:lpstr>Section 02 문자열 기본</vt:lpstr>
      <vt:lpstr>Section 02 문자열 기본</vt:lpstr>
      <vt:lpstr>Section 02 문자열 기본</vt:lpstr>
      <vt:lpstr>Section 02 문자열 기본</vt:lpstr>
      <vt:lpstr>Section 03 문자열 함수</vt:lpstr>
      <vt:lpstr>Section 03 문자열 함수</vt:lpstr>
      <vt:lpstr>Section 03 문자열 함수</vt:lpstr>
      <vt:lpstr>Section 03 문자열 함수</vt:lpstr>
      <vt:lpstr>Section 03 문자열 함수</vt:lpstr>
      <vt:lpstr>Section 03 문자열 함수</vt:lpstr>
      <vt:lpstr>Section 03 문자열 함수</vt:lpstr>
      <vt:lpstr>Section 03 문자열 함수</vt:lpstr>
      <vt:lpstr>Section 03 문자열 함수</vt:lpstr>
      <vt:lpstr>Section 03 문자열 함수</vt:lpstr>
      <vt:lpstr>Section 03 문자열 함수</vt:lpstr>
      <vt:lpstr>Section 03 문자열 함수</vt:lpstr>
      <vt:lpstr>Section 03 문자열 함수</vt:lpstr>
      <vt:lpstr>Section 03 문자열 함수</vt:lpstr>
      <vt:lpstr>Section 03 문자열 함수</vt:lpstr>
      <vt:lpstr>Section 03 문자열 함수</vt:lpstr>
      <vt:lpstr>Section 03 문자열 함수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ch00_교재소개&amp;강의계획표</dc:title>
  <dc:creator>한빛아카데미(주)</dc:creator>
  <cp:lastModifiedBy>이수형</cp:lastModifiedBy>
  <cp:revision>251</cp:revision>
  <dcterms:created xsi:type="dcterms:W3CDTF">2012-07-23T02:34:37Z</dcterms:created>
  <dcterms:modified xsi:type="dcterms:W3CDTF">2022-05-26T04:45:56Z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1NCUCeAsLTdgs0g0NVq39g0UxrcrxPknXzBwH4Bd9mpo</vt:lpwstr>
  </property>
  <property fmtid="{D5CDD505-2E9C-101B-9397-08002B2CF9AE}" pid="4" name="Google.Documents.RevisionId">
    <vt:lpwstr>16204708356322461875</vt:lpwstr>
  </property>
  <property fmtid="{D5CDD505-2E9C-101B-9397-08002B2CF9AE}" pid="5" name="Google.Documents.PreviousRevisionId">
    <vt:lpwstr>06215226093729447614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