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303" r:id="rId4"/>
    <p:sldId id="289" r:id="rId5"/>
    <p:sldId id="290" r:id="rId6"/>
    <p:sldId id="304" r:id="rId7"/>
    <p:sldId id="306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embeddedFontLst>
    <p:embeddedFont>
      <p:font typeface="SpoqaHanSans-Bold" panose="020B0800000000000000" pitchFamily="50" charset="-127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맑은 고딕" panose="020B0503020000020004" pitchFamily="50" charset="-127"/>
      <p:regular r:id="rId28"/>
      <p:bold r:id="rId29"/>
    </p:embeddedFont>
    <p:embeddedFont>
      <p:font typeface="SpoqaHanSans-Regular" panose="020B0500000000000000" pitchFamily="50" charset="-127"/>
      <p:regular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5. </a:t>
            </a:r>
            <a:r>
              <a:rPr lang="ko-KR" altLang="en-US" sz="5400" dirty="0" smtClean="0"/>
              <a:t>아날로그 입출력의 기초</a:t>
            </a:r>
            <a:endParaRPr lang="ko-KR" altLang="en-US" sz="5400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회로 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스케치는 동일하게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2" y="1885421"/>
            <a:ext cx="8558887" cy="34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회로도</a:t>
                </a:r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KVL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ko-KR" dirty="0" smtClean="0"/>
                  <a:t>,   </a:t>
                </a:r>
                <a:r>
                  <a:rPr lang="en-US" altLang="ko-KR" dirty="0" err="1" smtClean="0"/>
                  <a:t>CdS</a:t>
                </a:r>
                <a:r>
                  <a:rPr lang="ko-KR" altLang="en-US" dirty="0" smtClean="0"/>
                  <a:t>의 저항 </a:t>
                </a:r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ko-KR" altLang="en-US" dirty="0" smtClean="0"/>
                  <a:t> 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 smtClean="0"/>
                  <a:t> 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[V]</a:t>
                </a:r>
              </a:p>
              <a:p>
                <a:pPr lvl="1"/>
                <a:r>
                  <a:rPr lang="en-US" altLang="ko-KR" dirty="0" smtClean="0"/>
                  <a:t>A0</a:t>
                </a:r>
                <a:r>
                  <a:rPr lang="ko-KR" altLang="en-US" dirty="0" smtClean="0"/>
                  <a:t>의 </a:t>
                </a:r>
                <a:r>
                  <a:rPr lang="ko-KR" altLang="en-US" dirty="0" err="1" smtClean="0"/>
                  <a:t>입력값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×1024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0" t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89" y="1173425"/>
            <a:ext cx="5154930" cy="24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시리얼 모니터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시리얼 플로터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4097" name="_x559837568" descr="EMB00026d3463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" y="1314418"/>
            <a:ext cx="3481572" cy="2608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559193288" descr="EMB00026d3463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54" y="1314418"/>
            <a:ext cx="4325909" cy="2025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559191128" descr="EMB00026d346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53" y="3507287"/>
            <a:ext cx="4325909" cy="2710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1461704" y="4483978"/>
            <a:ext cx="5693308" cy="682047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시리얼 플로터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시리얼 통신으로 입력되는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숫자값을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그래프로 표시</a:t>
            </a:r>
            <a:endParaRPr lang="en-US" altLang="ko-KR" sz="1400" dirty="0" smtClean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⇒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시간에 따른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센서값의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변화량을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쉽게 확인할 수 있음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sp>
        <p:nvSpPr>
          <p:cNvPr id="5" name="왼쪽 화살표 4"/>
          <p:cNvSpPr/>
          <p:nvPr/>
        </p:nvSpPr>
        <p:spPr>
          <a:xfrm>
            <a:off x="3480435" y="2285930"/>
            <a:ext cx="1548765" cy="178122"/>
          </a:xfrm>
          <a:prstGeom prst="leftArrow">
            <a:avLst>
              <a:gd name="adj1" fmla="val 35455"/>
              <a:gd name="adj2" fmla="val 972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17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조도 센서의 응용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지수평균</a:t>
            </a:r>
            <a:r>
              <a:rPr lang="en-US" altLang="ko-KR" dirty="0" smtClean="0"/>
              <a:t>(exponential average)</a:t>
            </a:r>
            <a:r>
              <a:rPr lang="ko-KR" altLang="en-US" dirty="0" smtClean="0"/>
              <a:t> 구하기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센서의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값이 외부 잡음 등의 영향으로 불안정할 때의 보상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과거의 </a:t>
            </a:r>
            <a:r>
              <a:rPr lang="ko-KR" altLang="en-US" dirty="0" err="1" smtClean="0"/>
              <a:t>센서값과</a:t>
            </a:r>
            <a:r>
              <a:rPr lang="ko-KR" altLang="en-US" dirty="0" smtClean="0"/>
              <a:t> 현재의 </a:t>
            </a:r>
            <a:r>
              <a:rPr lang="ko-KR" altLang="en-US" dirty="0" err="1" smtClean="0"/>
              <a:t>센서값의</a:t>
            </a:r>
            <a:r>
              <a:rPr lang="ko-KR" altLang="en-US" dirty="0" smtClean="0"/>
              <a:t> 평균값 계산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가중평균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 값들의 가중치를 주어 평균 계산</a:t>
            </a:r>
            <a:endParaRPr lang="en-US" altLang="ko-KR" dirty="0" smtClean="0"/>
          </a:p>
          <a:p>
            <a:pPr lvl="2"/>
            <a:r>
              <a:rPr lang="ko-KR" altLang="en-US" dirty="0" smtClean="0">
                <a:latin typeface="Consolas" panose="020B0609020204030204" pitchFamily="49" charset="0"/>
              </a:rPr>
              <a:t>예</a:t>
            </a:r>
            <a:r>
              <a:rPr lang="en-US" altLang="ko-KR" dirty="0" smtClean="0">
                <a:latin typeface="Consolas" panose="020B0609020204030204" pitchFamily="49" charset="0"/>
              </a:rPr>
              <a:t>] </a:t>
            </a:r>
            <a:r>
              <a:rPr lang="en-US" altLang="ko-KR" dirty="0" err="1" smtClean="0">
                <a:latin typeface="Consolas" panose="020B0609020204030204" pitchFamily="49" charset="0"/>
              </a:rPr>
              <a:t>value_ave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= </a:t>
            </a:r>
            <a:r>
              <a:rPr lang="en-US" altLang="ko-KR" dirty="0" err="1">
                <a:latin typeface="Consolas" panose="020B0609020204030204" pitchFamily="49" charset="0"/>
              </a:rPr>
              <a:t>value_ave</a:t>
            </a:r>
            <a:r>
              <a:rPr lang="en-US" altLang="ko-KR" dirty="0">
                <a:latin typeface="Consolas" panose="020B0609020204030204" pitchFamily="49" charset="0"/>
              </a:rPr>
              <a:t> * (1.0 – </a:t>
            </a:r>
            <a:r>
              <a:rPr lang="en-US" altLang="ko-KR" u="sng" dirty="0">
                <a:latin typeface="Consolas" panose="020B0609020204030204" pitchFamily="49" charset="0"/>
              </a:rPr>
              <a:t>0.5</a:t>
            </a:r>
            <a:r>
              <a:rPr lang="en-US" altLang="ko-KR" dirty="0">
                <a:latin typeface="Consolas" panose="020B0609020204030204" pitchFamily="49" charset="0"/>
              </a:rPr>
              <a:t>) + value * </a:t>
            </a:r>
            <a:r>
              <a:rPr lang="en-US" altLang="ko-KR" u="sng" dirty="0">
                <a:latin typeface="Consolas" panose="020B0609020204030204" pitchFamily="49" charset="0"/>
              </a:rPr>
              <a:t>0.5</a:t>
            </a:r>
            <a:r>
              <a:rPr lang="en-US" altLang="ko-KR" dirty="0" smtClean="0"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ko-KR" altLang="en-US" dirty="0" err="1" smtClean="0">
                <a:latin typeface="Consolas" panose="020B0609020204030204" pitchFamily="49" charset="0"/>
              </a:rPr>
              <a:t>현재값</a:t>
            </a:r>
            <a:r>
              <a:rPr lang="ko-KR" altLang="en-US" dirty="0" smtClean="0">
                <a:latin typeface="Consolas" panose="020B0609020204030204" pitchFamily="49" charset="0"/>
              </a:rPr>
              <a:t> 가중치 </a:t>
            </a:r>
            <a:r>
              <a:rPr lang="en-US" altLang="ko-KR" dirty="0" smtClean="0">
                <a:latin typeface="Consolas" panose="020B0609020204030204" pitchFamily="49" charset="0"/>
              </a:rPr>
              <a:t>: 0.5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12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0387" y="1206402"/>
            <a:ext cx="7147198" cy="55314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아날로그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입력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핀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(A0~A5)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중에서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A0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입력으로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사용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int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sensor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A0;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double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value_ave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센서값의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지수평균을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저장하는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변수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void setup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시리얼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통신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초기화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Serial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.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begin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9600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아날로그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센서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포트를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입력으로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사용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pinMode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(sensor,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INPUT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void loop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아날로그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센서를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통해서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값을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읽어들임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int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value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analogRead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(sensor);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지수평균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구하기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계수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: 0.1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value_ave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value_ave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*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0.9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+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value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*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0.1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시리얼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통신을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이용하여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PC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전송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Serial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.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print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(value);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현재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측정값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전송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줄바꿈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안함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Serial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.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print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50A14F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", "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쉼표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및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공백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Serial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.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println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value_ave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평균값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전송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줄바꿈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하기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100ms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대기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delay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100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n-US" altLang="ko-KR" sz="1400" kern="0" dirty="0" smtClean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0387" y="845552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5-4.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조도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센서값의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지수평균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구하기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121" name="_x559192648" descr="EMB00026d346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4" y="898098"/>
            <a:ext cx="5159352" cy="29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559192968" descr="EMB00026d3463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4" y="3834206"/>
            <a:ext cx="5159352" cy="29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4954329" y="3429000"/>
            <a:ext cx="3555598" cy="682047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시리얼통신으로 한 줄에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2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개의 값을 전송하면 시리얼 플로터에서는 두가지 색으로 나타남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954329" y="5781979"/>
            <a:ext cx="3555598" cy="682047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파란색 선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센서로부터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입력받은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값</a:t>
            </a:r>
            <a:endParaRPr lang="en-US" altLang="ko-KR" sz="1400" dirty="0" smtClean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빨간색 선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지수평균값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82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추가 실습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/>
              <a:t>보드에 조도 센서와 </a:t>
            </a:r>
            <a:r>
              <a:rPr lang="en-US" altLang="ko-KR" dirty="0"/>
              <a:t>LED</a:t>
            </a:r>
            <a:r>
              <a:rPr lang="ko-KR" altLang="en-US" dirty="0"/>
              <a:t>를 동시에 연결하고 밝기에 따라 </a:t>
            </a:r>
            <a:r>
              <a:rPr lang="en-US" altLang="ko-KR" dirty="0"/>
              <a:t>LED</a:t>
            </a:r>
            <a:r>
              <a:rPr lang="ko-KR" altLang="en-US" dirty="0"/>
              <a:t>를 </a:t>
            </a:r>
            <a:r>
              <a:rPr lang="ko-KR" altLang="en-US" dirty="0" err="1"/>
              <a:t>점등시키는</a:t>
            </a:r>
            <a:r>
              <a:rPr lang="ko-KR" altLang="en-US" dirty="0"/>
              <a:t> 스케치를 완성하라</a:t>
            </a:r>
            <a:r>
              <a:rPr lang="en-US" altLang="ko-KR" dirty="0"/>
              <a:t>. </a:t>
            </a:r>
            <a:r>
              <a:rPr lang="ko-KR" altLang="en-US" dirty="0"/>
              <a:t>주위가 밝을 때에는 </a:t>
            </a:r>
            <a:r>
              <a:rPr lang="en-US" altLang="ko-KR" dirty="0"/>
              <a:t>LED</a:t>
            </a:r>
            <a:r>
              <a:rPr lang="ko-KR" altLang="en-US" dirty="0"/>
              <a:t>를 끄고 주위가 어두워지면 </a:t>
            </a:r>
            <a:r>
              <a:rPr lang="en-US" altLang="ko-KR" dirty="0"/>
              <a:t>LED</a:t>
            </a:r>
            <a:r>
              <a:rPr lang="ko-KR" altLang="en-US" dirty="0"/>
              <a:t>를 켜지도록 하라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앞과 </a:t>
            </a:r>
            <a:r>
              <a:rPr lang="ko-KR" altLang="en-US" dirty="0"/>
              <a:t>동일하게 조도 센서와 </a:t>
            </a:r>
            <a:r>
              <a:rPr lang="en-US" altLang="ko-KR" dirty="0"/>
              <a:t>LED</a:t>
            </a:r>
            <a:r>
              <a:rPr lang="ko-KR" altLang="en-US" dirty="0"/>
              <a:t>를 연결하고 밝기에 따라 </a:t>
            </a:r>
            <a:r>
              <a:rPr lang="en-US" altLang="ko-KR" dirty="0"/>
              <a:t>LED</a:t>
            </a:r>
            <a:r>
              <a:rPr lang="ko-KR" altLang="en-US" dirty="0"/>
              <a:t>를 제어하는 스케치를 완성하라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조도 센서의 밝기에 따라 </a:t>
            </a:r>
            <a:r>
              <a:rPr lang="en-US" altLang="ko-KR" dirty="0"/>
              <a:t>PWM </a:t>
            </a:r>
            <a:r>
              <a:rPr lang="ko-KR" altLang="en-US" dirty="0"/>
              <a:t>출력을 이용하여 </a:t>
            </a:r>
            <a:r>
              <a:rPr lang="en-US" altLang="ko-KR" dirty="0"/>
              <a:t>LED</a:t>
            </a:r>
            <a:r>
              <a:rPr lang="ko-KR" altLang="en-US" dirty="0"/>
              <a:t>의 밝기를 제어하도록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82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5.1 </a:t>
            </a:r>
            <a:r>
              <a:rPr lang="ko-KR" altLang="en-US" dirty="0" smtClean="0"/>
              <a:t>아날로그 출력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우노의</a:t>
            </a:r>
            <a:r>
              <a:rPr lang="ko-KR" altLang="en-US" dirty="0" smtClean="0"/>
              <a:t>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 기능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14</a:t>
            </a:r>
            <a:r>
              <a:rPr lang="ko-KR" altLang="en-US" dirty="0" smtClean="0"/>
              <a:t>개의 디지털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 기능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</a:t>
            </a:r>
            <a:r>
              <a:rPr lang="ko-KR" altLang="en-US" dirty="0" smtClean="0"/>
              <a:t>개의 아날로그 입력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디지털 출력 </a:t>
            </a:r>
            <a:r>
              <a:rPr lang="en-US" altLang="ko-KR" dirty="0" smtClean="0"/>
              <a:t>: HIGH → 5V, LOW → 0V</a:t>
            </a:r>
          </a:p>
          <a:p>
            <a:pPr lvl="1"/>
            <a:r>
              <a:rPr lang="ko-KR" altLang="en-US" dirty="0" smtClean="0"/>
              <a:t>아날로그 출력 기능은 없음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→ PWM(Pulse Width Modulation) </a:t>
            </a:r>
            <a:r>
              <a:rPr lang="ko-KR" altLang="en-US" dirty="0" smtClean="0"/>
              <a:t>출력으로 해결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PWM(Pulse Width Modulation)</a:t>
            </a:r>
          </a:p>
          <a:p>
            <a:pPr lvl="1"/>
            <a:r>
              <a:rPr lang="ko-KR" altLang="en-US" dirty="0" smtClean="0"/>
              <a:t>사각형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펄스를 주기적으로 발생시키면서 </a:t>
            </a:r>
            <a:r>
              <a:rPr lang="en-US" altLang="ko-KR" dirty="0" smtClean="0"/>
              <a:t>5V, 0V</a:t>
            </a:r>
            <a:r>
              <a:rPr lang="ko-KR" altLang="en-US" dirty="0" smtClean="0"/>
              <a:t>의 발생 시간을 조절하면서 </a:t>
            </a:r>
            <a:r>
              <a:rPr lang="ko-KR" altLang="en-US" dirty="0" err="1" smtClean="0"/>
              <a:t>평균전압을</a:t>
            </a:r>
            <a:r>
              <a:rPr lang="ko-KR" altLang="en-US" dirty="0" smtClean="0"/>
              <a:t> 제어</a:t>
            </a:r>
            <a:endParaRPr lang="en-US" altLang="ko-KR" dirty="0" smtClean="0"/>
          </a:p>
          <a:p>
            <a:pPr lvl="1"/>
            <a:r>
              <a:rPr lang="en-US" altLang="ko-KR" dirty="0"/>
              <a:t>5V, 0V</a:t>
            </a:r>
            <a:r>
              <a:rPr lang="ko-KR" altLang="en-US" dirty="0"/>
              <a:t>의 </a:t>
            </a:r>
            <a:r>
              <a:rPr lang="ko-KR" altLang="en-US" dirty="0" smtClean="0"/>
              <a:t>발생 시간의 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듀티</a:t>
            </a:r>
            <a:r>
              <a:rPr lang="ko-KR" altLang="en-US" dirty="0" smtClean="0"/>
              <a:t> 사이클 </a:t>
            </a:r>
            <a:r>
              <a:rPr lang="en-US" altLang="ko-KR" dirty="0" smtClean="0"/>
              <a:t>(duty cycle)</a:t>
            </a:r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6</a:t>
            </a:r>
            <a:r>
              <a:rPr lang="ko-KR" altLang="en-US" dirty="0" smtClean="0"/>
              <a:t>개의 디지털 </a:t>
            </a:r>
            <a:r>
              <a:rPr lang="ko-KR" altLang="en-US" dirty="0" err="1" smtClean="0"/>
              <a:t>출력핀이</a:t>
            </a:r>
            <a:r>
              <a:rPr lang="ko-KR" altLang="en-US" dirty="0" smtClean="0"/>
              <a:t> 가능 </a:t>
            </a:r>
            <a:r>
              <a:rPr lang="en-US" altLang="ko-KR" dirty="0" smtClean="0"/>
              <a:t>(~</a:t>
            </a:r>
            <a:r>
              <a:rPr lang="ko-KR" altLang="en-US" dirty="0" smtClean="0"/>
              <a:t>기호로 표시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>
                <a:solidFill>
                  <a:srgbClr val="FF0000"/>
                </a:solidFill>
              </a:rPr>
              <a:t>analogWrite</a:t>
            </a:r>
            <a:r>
              <a:rPr lang="en-US" altLang="ko-KR" dirty="0" smtClean="0">
                <a:solidFill>
                  <a:srgbClr val="FF0000"/>
                </a:solidFill>
              </a:rPr>
              <a:t>(9, 127); → 9</a:t>
            </a:r>
            <a:r>
              <a:rPr lang="ko-KR" altLang="en-US" dirty="0" smtClean="0">
                <a:solidFill>
                  <a:srgbClr val="FF0000"/>
                </a:solidFill>
              </a:rPr>
              <a:t>번 핀으로 </a:t>
            </a:r>
            <a:r>
              <a:rPr lang="en-US" altLang="ko-KR" dirty="0" smtClean="0">
                <a:solidFill>
                  <a:srgbClr val="FF0000"/>
                </a:solidFill>
              </a:rPr>
              <a:t>50%</a:t>
            </a:r>
            <a:r>
              <a:rPr lang="ko-KR" altLang="en-US" dirty="0" err="1" smtClean="0">
                <a:solidFill>
                  <a:srgbClr val="FF0000"/>
                </a:solidFill>
              </a:rPr>
              <a:t>듀티</a:t>
            </a:r>
            <a:r>
              <a:rPr lang="ko-KR" altLang="en-US" dirty="0" smtClean="0">
                <a:solidFill>
                  <a:srgbClr val="FF0000"/>
                </a:solidFill>
              </a:rPr>
              <a:t> 사이클 출력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" y="3818004"/>
            <a:ext cx="7850117" cy="2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2051" name="_x337018616" descr="EMB00007780be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" y="1754505"/>
            <a:ext cx="7723371" cy="36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타원 7"/>
          <p:cNvSpPr/>
          <p:nvPr/>
        </p:nvSpPr>
        <p:spPr>
          <a:xfrm>
            <a:off x="2474594" y="2017394"/>
            <a:ext cx="737235" cy="737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1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0387" y="1940581"/>
            <a:ext cx="7147198" cy="44542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void setup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PWM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신호를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사용하기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위하여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9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번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핀을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출력으로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설정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pinMode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9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OUTPUT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void loop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변수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정의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: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밝기를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저장함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(0 ~ 255)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int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for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문을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사용하여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변수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값을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0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에서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255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까지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5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씩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증가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for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(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&lt;=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255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+=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5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 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analogWrite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9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30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미리초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대기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kern="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delay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30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for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문을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사용하여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변수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의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값을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255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에서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0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까지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5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씩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감소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for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(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255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;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-=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5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 {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kern="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analogWrite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9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 </a:t>
            </a:r>
            <a:r>
              <a:rPr lang="en-US" altLang="ko-KR" sz="1400" kern="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br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// 30 </a:t>
            </a:r>
            <a:r>
              <a:rPr lang="ko-KR" altLang="ko-KR" sz="1400" i="1" kern="0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미리초</a:t>
            </a:r>
            <a:r>
              <a:rPr lang="en-US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</a:t>
            </a:r>
            <a:r>
              <a:rPr lang="ko-KR" altLang="ko-KR" sz="1400" i="1" kern="0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대기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  </a:t>
            </a:r>
            <a:r>
              <a:rPr lang="en-US" altLang="ko-KR" sz="1400" kern="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delay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kern="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30</a:t>
            </a: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  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ts val="1350"/>
              </a:lnSpc>
            </a:pPr>
            <a:r>
              <a:rPr lang="en-US" altLang="ko-KR" sz="1400" kern="0" dirty="0" smtClean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}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0387" y="1579731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5-1.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아날로그 출력 예제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5.2 </a:t>
            </a:r>
            <a:r>
              <a:rPr lang="ko-KR" altLang="en-US" dirty="0" smtClean="0"/>
              <a:t>포텐쇼미터를 이용한 아날로그 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포텐쇼미터</a:t>
            </a:r>
            <a:r>
              <a:rPr lang="en-US" altLang="ko-KR" dirty="0" smtClean="0"/>
              <a:t>(potentiometer)</a:t>
            </a:r>
          </a:p>
          <a:p>
            <a:pPr lvl="1"/>
            <a:r>
              <a:rPr lang="ko-KR" altLang="en-US" dirty="0" err="1" smtClean="0"/>
              <a:t>가변저항</a:t>
            </a:r>
            <a:endParaRPr lang="en-US" altLang="ko-KR" dirty="0"/>
          </a:p>
          <a:p>
            <a:r>
              <a:rPr lang="ko-KR" altLang="en-US" dirty="0" smtClean="0"/>
              <a:t>회로구성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1025" name="_x558409528" descr="EMB00026d346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56" y="1079662"/>
            <a:ext cx="814382" cy="8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558410888" descr="EMB00026d346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75" y="1085185"/>
            <a:ext cx="2569374" cy="8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" y="2691176"/>
            <a:ext cx="8371822" cy="35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0387" y="1940581"/>
            <a:ext cx="7147198" cy="44542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아날로그 입력 핀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(A0~A5)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중에서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A0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입력으로 사용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sensor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A0;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통신 초기화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9600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아날로그 센서 포트를 입력으로 사용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(sensor,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아날로그 센서를 통해서 값을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읽어들임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value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analogRead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(sensor);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통신을 이용하여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PC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로 전송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(value);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100ms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0387" y="1579731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5-1.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포텐쇼미터를 이용한 아날로그 입력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아날로그 센서 읽기 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: A0)</a:t>
                </a:r>
              </a:p>
              <a:p>
                <a:pPr lvl="1"/>
                <a:r>
                  <a:rPr lang="ko-KR" altLang="en-US" dirty="0" smtClean="0"/>
                  <a:t>초기화 </a:t>
                </a:r>
                <a:r>
                  <a:rPr lang="en-US" altLang="ko-KR" dirty="0" smtClean="0"/>
                  <a:t>: setup()</a:t>
                </a:r>
                <a:r>
                  <a:rPr lang="ko-KR" altLang="en-US" dirty="0" smtClean="0"/>
                  <a:t>함수에서</a:t>
                </a:r>
                <a:r>
                  <a:rPr lang="en-US" altLang="ko-KR" dirty="0" smtClean="0"/>
                  <a:t> </a:t>
                </a:r>
                <a:r>
                  <a:rPr lang="en-US" altLang="ko-KR" dirty="0" err="1" smtClean="0"/>
                  <a:t>pinMode</a:t>
                </a:r>
                <a:r>
                  <a:rPr lang="en-US" altLang="ko-KR" dirty="0" smtClean="0"/>
                  <a:t>(A0, INPUT);</a:t>
                </a:r>
              </a:p>
              <a:p>
                <a:pPr lvl="1"/>
                <a:r>
                  <a:rPr lang="ko-KR" altLang="en-US" dirty="0" smtClean="0"/>
                  <a:t>값 </a:t>
                </a:r>
                <a:r>
                  <a:rPr lang="ko-KR" altLang="en-US" dirty="0" err="1" smtClean="0"/>
                  <a:t>읽어들이기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: </a:t>
                </a:r>
                <a:r>
                  <a:rPr lang="en-US" altLang="ko-KR" dirty="0" err="1" smtClean="0"/>
                  <a:t>int</a:t>
                </a:r>
                <a:r>
                  <a:rPr lang="en-US" altLang="ko-KR" dirty="0" smtClean="0"/>
                  <a:t> value = </a:t>
                </a:r>
                <a:r>
                  <a:rPr lang="en-US" altLang="ko-KR" dirty="0" err="1" smtClean="0"/>
                  <a:t>analogRead</a:t>
                </a:r>
                <a:r>
                  <a:rPr lang="en-US" altLang="ko-KR" dirty="0" smtClean="0"/>
                  <a:t>(A0);</a:t>
                </a:r>
              </a:p>
              <a:p>
                <a:pPr lvl="1"/>
                <a:r>
                  <a:rPr lang="ko-KR" altLang="en-US" dirty="0" smtClean="0"/>
                  <a:t>입력 </a:t>
                </a:r>
                <a:r>
                  <a:rPr lang="en-US" altLang="ko-KR" dirty="0" smtClean="0"/>
                  <a:t>: 0 ~ 5V </a:t>
                </a:r>
                <a:r>
                  <a:rPr lang="ko-KR" altLang="en-US" dirty="0" smtClean="0"/>
                  <a:t>전압 측정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값의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범위 </a:t>
                </a:r>
                <a:r>
                  <a:rPr lang="en-US" altLang="ko-KR" dirty="0" smtClean="0"/>
                  <a:t>: 0 ~ 1023 (</a:t>
                </a:r>
                <a:r>
                  <a:rPr lang="ko-KR" altLang="en-US" dirty="0" err="1" smtClean="0"/>
                  <a:t>아두이노에서는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10 bit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ADC</a:t>
                </a:r>
                <a:r>
                  <a:rPr lang="ko-KR" altLang="en-US" dirty="0" smtClean="0"/>
                  <a:t>를 사용</a:t>
                </a:r>
                <a:r>
                  <a:rPr lang="en-US" altLang="ko-KR" dirty="0" smtClean="0"/>
                  <a:t>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0000000000</a:t>
                </a:r>
                <a:r>
                  <a:rPr lang="en-US" altLang="ko-KR" baseline="-25000" dirty="0" smtClean="0"/>
                  <a:t>2</a:t>
                </a:r>
                <a:r>
                  <a:rPr lang="en-US" altLang="ko-KR" dirty="0" smtClean="0"/>
                  <a:t> (0</a:t>
                </a:r>
                <a:r>
                  <a:rPr lang="en-US" altLang="ko-KR" baseline="-25000" dirty="0"/>
                  <a:t>10</a:t>
                </a:r>
                <a:r>
                  <a:rPr lang="en-US" altLang="ko-KR" dirty="0" smtClean="0"/>
                  <a:t>) ~ 1111111111</a:t>
                </a:r>
                <a:r>
                  <a:rPr lang="en-US" altLang="ko-KR" baseline="-25000" dirty="0" smtClean="0"/>
                  <a:t>2</a:t>
                </a:r>
                <a:r>
                  <a:rPr lang="en-US" altLang="ko-KR" dirty="0" smtClean="0"/>
                  <a:t> (1023</a:t>
                </a:r>
                <a:r>
                  <a:rPr lang="en-US" altLang="ko-KR" baseline="-25000" dirty="0" smtClean="0"/>
                  <a:t>10</a:t>
                </a:r>
                <a:r>
                  <a:rPr lang="en-US" altLang="ko-KR" dirty="0" smtClean="0"/>
                  <a:t>)</a:t>
                </a:r>
              </a:p>
              <a:p>
                <a:pPr lvl="1"/>
                <a:r>
                  <a:rPr lang="ko-KR" altLang="en-US" dirty="0" err="1" smtClean="0"/>
                  <a:t>입력전압의</a:t>
                </a:r>
                <a:r>
                  <a:rPr lang="ko-KR" altLang="en-US" dirty="0" smtClean="0"/>
                  <a:t> 계산 </a:t>
                </a:r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입</m:t>
                    </m:r>
                  </m:oMath>
                </a14:m>
                <a:r>
                  <a:rPr lang="ko-KR" altLang="en-US" dirty="0" smtClean="0"/>
                  <a:t>력전압 </a:t>
                </a:r>
                <a:r>
                  <a:rPr lang="en-US" altLang="ko-K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아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로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그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입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력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값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1024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US" altLang="ko-KR" dirty="0" smtClean="0"/>
                  <a:t> [V]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0" t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934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5.3 </a:t>
            </a:r>
            <a:r>
              <a:rPr lang="ko-KR" altLang="en-US" dirty="0" smtClean="0"/>
              <a:t>조도 센서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센서 </a:t>
            </a:r>
            <a:r>
              <a:rPr lang="en-US" altLang="ko-KR" dirty="0" smtClean="0"/>
              <a:t>: </a:t>
            </a:r>
            <a:r>
              <a:rPr lang="ko-KR" altLang="en-US" dirty="0"/>
              <a:t>조도</a:t>
            </a:r>
            <a:r>
              <a:rPr lang="en-US" altLang="ko-KR" dirty="0"/>
              <a:t>, </a:t>
            </a:r>
            <a:r>
              <a:rPr lang="ko-KR" altLang="en-US" dirty="0"/>
              <a:t>온도</a:t>
            </a:r>
            <a:r>
              <a:rPr lang="en-US" altLang="ko-KR" dirty="0"/>
              <a:t>, </a:t>
            </a:r>
            <a:r>
              <a:rPr lang="ko-KR" altLang="en-US" dirty="0"/>
              <a:t>유량</a:t>
            </a:r>
            <a:r>
              <a:rPr lang="en-US" altLang="ko-KR" dirty="0"/>
              <a:t>, </a:t>
            </a:r>
            <a:r>
              <a:rPr lang="ko-KR" altLang="en-US" dirty="0"/>
              <a:t>음향</a:t>
            </a:r>
            <a:r>
              <a:rPr lang="en-US" altLang="ko-KR" dirty="0"/>
              <a:t>, </a:t>
            </a:r>
            <a:r>
              <a:rPr lang="ko-KR" altLang="en-US" dirty="0"/>
              <a:t>가스 등의 물리적인 양을 측정하여 전기 성분으로 변환시켜주는 </a:t>
            </a:r>
            <a:r>
              <a:rPr lang="ko-KR" altLang="en-US" dirty="0" smtClean="0"/>
              <a:t>소자</a:t>
            </a:r>
            <a:endParaRPr lang="en-US" altLang="ko-KR" dirty="0" smtClean="0"/>
          </a:p>
          <a:p>
            <a:r>
              <a:rPr lang="en-US" altLang="ko-KR" dirty="0" err="1" smtClean="0"/>
              <a:t>CdS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황화카드뮴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포토레지스터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조도센서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→ </a:t>
            </a:r>
            <a:r>
              <a:rPr lang="ko-KR" altLang="en-US" dirty="0" smtClean="0"/>
              <a:t>주위의 밝기에 반응하여 소자의 </a:t>
            </a:r>
            <a:r>
              <a:rPr lang="ko-KR" altLang="en-US" dirty="0" err="1" smtClean="0"/>
              <a:t>저항값이</a:t>
            </a:r>
            <a:r>
              <a:rPr lang="ko-KR" altLang="en-US" dirty="0" smtClean="0"/>
              <a:t> 수십</a:t>
            </a:r>
            <a:r>
              <a:rPr lang="el-GR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ko-KR" dirty="0" smtClean="0"/>
              <a:t>~</a:t>
            </a:r>
            <a:r>
              <a:rPr lang="ko-KR" altLang="en-US" dirty="0" smtClean="0"/>
              <a:t>수백</a:t>
            </a:r>
            <a:r>
              <a:rPr lang="en-US" altLang="ko-KR" dirty="0" smtClean="0"/>
              <a:t>k</a:t>
            </a:r>
            <a:r>
              <a:rPr lang="el-GR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변하는 소자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71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2517</TotalTime>
  <Words>444</Words>
  <Application>Microsoft Office PowerPoint</Application>
  <PresentationFormat>화면 슬라이드 쇼(4:3)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굴림</vt:lpstr>
      <vt:lpstr>SpoqaHanSans-Bold</vt:lpstr>
      <vt:lpstr>Calibri</vt:lpstr>
      <vt:lpstr>Wingdings</vt:lpstr>
      <vt:lpstr>Consolas</vt:lpstr>
      <vt:lpstr>맑은 고딕</vt:lpstr>
      <vt:lpstr>SpoqaHanSans-Regular</vt:lpstr>
      <vt:lpstr>Cambria Math</vt:lpstr>
      <vt:lpstr>Arial</vt:lpstr>
      <vt:lpstr>Times New Roman</vt:lpstr>
      <vt:lpstr>Office 테마</vt:lpstr>
      <vt:lpstr>5. 아날로그 입출력의 기초</vt:lpstr>
      <vt:lpstr>5.1 아날로그 출력</vt:lpstr>
      <vt:lpstr>PowerPoint 프레젠테이션</vt:lpstr>
      <vt:lpstr>PowerPoint 프레젠테이션</vt:lpstr>
      <vt:lpstr>PowerPoint 프레젠테이션</vt:lpstr>
      <vt:lpstr>5.2 포텐쇼미터를 이용한 아날로그 입력</vt:lpstr>
      <vt:lpstr>PowerPoint 프레젠테이션</vt:lpstr>
      <vt:lpstr>PowerPoint 프레젠테이션</vt:lpstr>
      <vt:lpstr>5.3 조도 센서</vt:lpstr>
      <vt:lpstr>PowerPoint 프레젠테이션</vt:lpstr>
      <vt:lpstr>PowerPoint 프레젠테이션</vt:lpstr>
      <vt:lpstr>시리얼 모니터 &amp; 시리얼 플로터</vt:lpstr>
      <vt:lpstr>조도 센서의 응용</vt:lpstr>
      <vt:lpstr>PowerPoint 프레젠테이션</vt:lpstr>
      <vt:lpstr>PowerPoint 프레젠테이션</vt:lpstr>
      <vt:lpstr>추가 실습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64</cp:revision>
  <dcterms:created xsi:type="dcterms:W3CDTF">2019-05-23T04:38:59Z</dcterms:created>
  <dcterms:modified xsi:type="dcterms:W3CDTF">2019-10-24T14:29:15Z</dcterms:modified>
</cp:coreProperties>
</file>