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2" r:id="rId2"/>
  </p:sldMasterIdLst>
  <p:notesMasterIdLst>
    <p:notesMasterId r:id="rId60"/>
  </p:notesMasterIdLst>
  <p:handoutMasterIdLst>
    <p:handoutMasterId r:id="rId61"/>
  </p:handoutMasterIdLst>
  <p:sldIdLst>
    <p:sldId id="257" r:id="rId3"/>
    <p:sldId id="270" r:id="rId4"/>
    <p:sldId id="259" r:id="rId5"/>
    <p:sldId id="303" r:id="rId6"/>
    <p:sldId id="271" r:id="rId7"/>
    <p:sldId id="331" r:id="rId8"/>
    <p:sldId id="378" r:id="rId9"/>
    <p:sldId id="379" r:id="rId10"/>
    <p:sldId id="332" r:id="rId11"/>
    <p:sldId id="380" r:id="rId12"/>
    <p:sldId id="304" r:id="rId13"/>
    <p:sldId id="381" r:id="rId14"/>
    <p:sldId id="358" r:id="rId15"/>
    <p:sldId id="359" r:id="rId16"/>
    <p:sldId id="360" r:id="rId17"/>
    <p:sldId id="361" r:id="rId18"/>
    <p:sldId id="362" r:id="rId19"/>
    <p:sldId id="382" r:id="rId20"/>
    <p:sldId id="383" r:id="rId21"/>
    <p:sldId id="384" r:id="rId22"/>
    <p:sldId id="385" r:id="rId23"/>
    <p:sldId id="363" r:id="rId24"/>
    <p:sldId id="386" r:id="rId25"/>
    <p:sldId id="387" r:id="rId26"/>
    <p:sldId id="364" r:id="rId27"/>
    <p:sldId id="388" r:id="rId28"/>
    <p:sldId id="389" r:id="rId29"/>
    <p:sldId id="390" r:id="rId30"/>
    <p:sldId id="391" r:id="rId31"/>
    <p:sldId id="392" r:id="rId32"/>
    <p:sldId id="393" r:id="rId33"/>
    <p:sldId id="394" r:id="rId34"/>
    <p:sldId id="395" r:id="rId35"/>
    <p:sldId id="366" r:id="rId36"/>
    <p:sldId id="396" r:id="rId37"/>
    <p:sldId id="397" r:id="rId38"/>
    <p:sldId id="398" r:id="rId39"/>
    <p:sldId id="399" r:id="rId40"/>
    <p:sldId id="400" r:id="rId41"/>
    <p:sldId id="401" r:id="rId42"/>
    <p:sldId id="402" r:id="rId43"/>
    <p:sldId id="403" r:id="rId44"/>
    <p:sldId id="404" r:id="rId45"/>
    <p:sldId id="368" r:id="rId46"/>
    <p:sldId id="414" r:id="rId47"/>
    <p:sldId id="405" r:id="rId48"/>
    <p:sldId id="406" r:id="rId49"/>
    <p:sldId id="407" r:id="rId50"/>
    <p:sldId id="408" r:id="rId51"/>
    <p:sldId id="409" r:id="rId52"/>
    <p:sldId id="410" r:id="rId53"/>
    <p:sldId id="411" r:id="rId54"/>
    <p:sldId id="278" r:id="rId55"/>
    <p:sldId id="377" r:id="rId56"/>
    <p:sldId id="412" r:id="rId57"/>
    <p:sldId id="413" r:id="rId58"/>
    <p:sldId id="325" r:id="rId59"/>
  </p:sldIdLst>
  <p:sldSz cx="9144000" cy="6858000" type="screen4x3"/>
  <p:notesSz cx="6858000" cy="9144000"/>
  <p:embeddedFontLst>
    <p:embeddedFont>
      <p:font typeface="Calibri" panose="020F0502020204030204" pitchFamily="34" charset="0"/>
      <p:regular r:id="rId62"/>
      <p:bold r:id="rId63"/>
      <p:italic r:id="rId64"/>
      <p:boldItalic r:id="rId65"/>
    </p:embeddedFont>
    <p:embeddedFont>
      <p:font typeface="새굴림" panose="02030600000101010101" pitchFamily="18" charset="-127"/>
      <p:regular r:id="rId66"/>
    </p:embeddedFont>
    <p:embeddedFont>
      <p:font typeface="맑은 고딕" panose="020B0503020000020004" pitchFamily="50" charset="-127"/>
      <p:regular r:id="rId67"/>
      <p:bold r:id="rId68"/>
    </p:embeddedFont>
    <p:embeddedFont>
      <p:font typeface="한컴돋움" panose="020B0600000101010101" charset="2"/>
      <p:regular r:id="rId6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404" autoAdjust="0"/>
    <p:restoredTop sz="94660"/>
  </p:normalViewPr>
  <p:slideViewPr>
    <p:cSldViewPr>
      <p:cViewPr varScale="1">
        <p:scale>
          <a:sx n="120" d="100"/>
          <a:sy n="120" d="100"/>
        </p:scale>
        <p:origin x="966" y="102"/>
      </p:cViewPr>
      <p:guideLst>
        <p:guide orient="horz" pos="2160"/>
        <p:guide pos="2880"/>
      </p:guideLst>
    </p:cSldViewPr>
  </p:slideViewPr>
  <p:notesTextViewPr>
    <p:cViewPr>
      <p:scale>
        <a:sx n="100" d="100"/>
        <a:sy n="100" d="100"/>
      </p:scale>
      <p:origin x="0" y="0"/>
    </p:cViewPr>
  </p:notesTextViewPr>
  <p:notesViewPr>
    <p:cSldViewPr>
      <p:cViewPr varScale="1">
        <p:scale>
          <a:sx n="81" d="100"/>
          <a:sy n="81" d="100"/>
        </p:scale>
        <p:origin x="-732"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font" Target="fonts/font2.fntdata"/><Relationship Id="rId68" Type="http://schemas.openxmlformats.org/officeDocument/2006/relationships/font" Target="fonts/font7.fntdata"/><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font" Target="fonts/font5.fntdata"/><Relationship Id="rId5" Type="http://schemas.openxmlformats.org/officeDocument/2006/relationships/slide" Target="slides/slide3.xml"/><Relationship Id="rId61" Type="http://schemas.openxmlformats.org/officeDocument/2006/relationships/handoutMaster" Target="handoutMasters/handoutMaster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font" Target="fonts/font3.fntdata"/><Relationship Id="rId69" Type="http://schemas.openxmlformats.org/officeDocument/2006/relationships/font" Target="fonts/font8.fntdata"/><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font" Target="fonts/font6.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font" Target="fonts/font1.fntdata"/><Relationship Id="rId7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notesMaster" Target="notesMasters/notesMaster1.xml"/><Relationship Id="rId65" Type="http://schemas.openxmlformats.org/officeDocument/2006/relationships/font" Target="fonts/font4.fntdata"/><Relationship Id="rId73"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7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7D80914-434E-4CB4-A4E8-A31EE539B94D}" type="datetime9">
              <a:rPr lang="ko-KR" altLang="en-US" smtClean="0"/>
              <a:pPr/>
              <a:t>2021년 10월 18일 오후 1시 0분</a:t>
            </a:fld>
            <a:endParaRPr lang="ko-KR" altLang="en-US"/>
          </a:p>
        </p:txBody>
      </p:sp>
      <p:sp>
        <p:nvSpPr>
          <p:cNvPr id="4" name="바닥글 개체 틀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ko-KR" altLang="en-US"/>
          </a:p>
        </p:txBody>
      </p:sp>
      <p:sp>
        <p:nvSpPr>
          <p:cNvPr id="5" name="슬라이드 번호 개체 틀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84EB414-D411-4C30-ADBE-627D969AB331}" type="slidenum">
              <a:rPr lang="ko-KR" altLang="en-US" smtClean="0"/>
              <a:pPr/>
              <a:t>‹#›</a:t>
            </a:fld>
            <a:endParaRPr lang="ko-KR" altLang="en-US"/>
          </a:p>
        </p:txBody>
      </p:sp>
    </p:spTree>
  </p:cSld>
  <p:clrMap bg1="lt1" tx1="dk1" bg2="lt2" tx2="dk2" accent1="accent1" accent2="accent2" accent3="accent3" accent4="accent4" accent5="accent5" accent6="accent6" hlink="hlink" folHlink="folHlink"/>
  <p:hf sldNum="0" hdr="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슬라이드 이미지 개체 틀 7"/>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ko-KR" altLang="en-US"/>
          </a:p>
        </p:txBody>
      </p:sp>
      <p:pic>
        <p:nvPicPr>
          <p:cNvPr id="1026" name="ShockwaveFlash1"/>
          <p:cNvPicPr>
            <a:picLocks noChangeAspect="1" noChangeArrowheads="1"/>
          </p:cNvPicPr>
          <p:nvPr/>
        </p:nvPicPr>
        <p:blipFill>
          <a:blip r:embed="rId2"/>
          <a:srcRect/>
          <a:stretch>
            <a:fillRect/>
          </a:stretch>
        </p:blipFill>
        <p:spPr bwMode="auto">
          <a:xfrm>
            <a:off x="5301208" y="8604448"/>
            <a:ext cx="1368425" cy="360362"/>
          </a:xfrm>
          <a:prstGeom prst="rect">
            <a:avLst/>
          </a:prstGeom>
          <a:noFill/>
          <a:ln w="9525">
            <a:solidFill>
              <a:schemeClr val="tx1"/>
            </a:solidFill>
            <a:miter lim="800000"/>
            <a:headEnd/>
            <a:tailEnd/>
          </a:ln>
          <a:effectLst/>
        </p:spPr>
      </p:pic>
    </p:spTree>
  </p:cSld>
  <p:clrMap bg1="lt1" tx1="dk1" bg2="lt2" tx2="dk2" accent1="accent1" accent2="accent2" accent3="accent3" accent4="accent4" accent5="accent5" accent6="accent6" hlink="hlink" folHlink="folHlink"/>
  <p:hf sldNum="0"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dirty="0"/>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0" y="8686800"/>
            <a:ext cx="2971800" cy="457200"/>
          </a:xfrm>
          <a:prstGeom prst="rect">
            <a:avLst/>
          </a:prstGeom>
        </p:spPr>
        <p:txBody>
          <a:bodyPr/>
          <a:lstStyle/>
          <a:p>
            <a:fld id="{AF826D3B-53D3-462E-ABEC-A9127BBED795}" type="datetime9">
              <a:rPr lang="ko-KR" altLang="en-US" smtClean="0"/>
              <a:pPr/>
              <a:t>2021년 10월 18일 오후 1시 0분</a:t>
            </a:fld>
            <a:endParaRPr lang="en-US" dirty="0"/>
          </a:p>
        </p:txBody>
      </p:sp>
      <p:sp>
        <p:nvSpPr>
          <p:cNvPr id="6" name="Footer Placeholder 5"/>
          <p:cNvSpPr>
            <a:spLocks noGrp="1"/>
          </p:cNvSpPr>
          <p:nvPr>
            <p:ph type="ftr" sz="quarter" idx="12"/>
          </p:nvPr>
        </p:nvSpPr>
        <p:spPr>
          <a:xfrm>
            <a:off x="0" y="8685213"/>
            <a:ext cx="6172200" cy="457200"/>
          </a:xfrm>
          <a:prstGeom prst="rect">
            <a:avLst/>
          </a:prstGeo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0" y="8686800"/>
            <a:ext cx="2971800" cy="457200"/>
          </a:xfrm>
          <a:prstGeom prst="rect">
            <a:avLst/>
          </a:prstGeom>
        </p:spPr>
        <p:txBody>
          <a:bodyPr/>
          <a:lstStyle/>
          <a:p>
            <a:fld id="{F611C6D8-CF4E-463C-9C1C-19DEC505E463}" type="datetime9">
              <a:rPr lang="ko-KR" altLang="en-US" smtClean="0"/>
              <a:pPr/>
              <a:t>2021년 10월 18일 오후 1시 0분</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0" y="8686800"/>
            <a:ext cx="2971800" cy="457200"/>
          </a:xfrm>
          <a:prstGeom prst="rect">
            <a:avLst/>
          </a:prstGeom>
        </p:spPr>
        <p:txBody>
          <a:bodyPr/>
          <a:lstStyle/>
          <a:p>
            <a:fld id="{F611C6D8-CF4E-463C-9C1C-19DEC505E463}" type="datetime9">
              <a:rPr lang="ko-KR" altLang="en-US" smtClean="0"/>
              <a:pPr/>
              <a:t>2021년 10월 18일 오후 1시 0분</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0" y="8686800"/>
            <a:ext cx="2971800" cy="457200"/>
          </a:xfrm>
          <a:prstGeom prst="rect">
            <a:avLst/>
          </a:prstGeom>
        </p:spPr>
        <p:txBody>
          <a:bodyPr/>
          <a:lstStyle/>
          <a:p>
            <a:fld id="{F611C6D8-CF4E-463C-9C1C-19DEC505E463}" type="datetime9">
              <a:rPr lang="ko-KR" altLang="en-US" smtClean="0"/>
              <a:pPr/>
              <a:t>2021년 10월 18일 오후 1시 0분</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0" y="8686800"/>
            <a:ext cx="2971800" cy="457200"/>
          </a:xfrm>
          <a:prstGeom prst="rect">
            <a:avLst/>
          </a:prstGeom>
        </p:spPr>
        <p:txBody>
          <a:bodyPr/>
          <a:lstStyle/>
          <a:p>
            <a:fld id="{F611C6D8-CF4E-463C-9C1C-19DEC505E463}" type="datetime9">
              <a:rPr lang="ko-KR" altLang="en-US" smtClean="0"/>
              <a:pPr/>
              <a:t>2021년 10월 18일 오후 1시 0분</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0" y="8686800"/>
            <a:ext cx="2971800" cy="457200"/>
          </a:xfrm>
          <a:prstGeom prst="rect">
            <a:avLst/>
          </a:prstGeom>
        </p:spPr>
        <p:txBody>
          <a:bodyPr/>
          <a:lstStyle/>
          <a:p>
            <a:fld id="{F611C6D8-CF4E-463C-9C1C-19DEC505E463}" type="datetime9">
              <a:rPr lang="ko-KR" altLang="en-US" smtClean="0"/>
              <a:pPr/>
              <a:t>2021년 10월 18일 오후 1시 0분</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0" y="8686800"/>
            <a:ext cx="2971800" cy="457200"/>
          </a:xfrm>
          <a:prstGeom prst="rect">
            <a:avLst/>
          </a:prstGeom>
        </p:spPr>
        <p:txBody>
          <a:bodyPr/>
          <a:lstStyle/>
          <a:p>
            <a:fld id="{F611C6D8-CF4E-463C-9C1C-19DEC505E463}" type="datetime9">
              <a:rPr lang="ko-KR" altLang="en-US" smtClean="0"/>
              <a:pPr/>
              <a:t>2021년 10월 18일 오후 1시 0분</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0" y="8686800"/>
            <a:ext cx="2971800" cy="457200"/>
          </a:xfrm>
          <a:prstGeom prst="rect">
            <a:avLst/>
          </a:prstGeom>
        </p:spPr>
        <p:txBody>
          <a:bodyPr/>
          <a:lstStyle/>
          <a:p>
            <a:fld id="{F611C6D8-CF4E-463C-9C1C-19DEC505E463}" type="datetime9">
              <a:rPr lang="ko-KR" altLang="en-US" smtClean="0"/>
              <a:pPr/>
              <a:t>2021년 10월 18일 오후 1시 0분</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0" y="8686800"/>
            <a:ext cx="2971800" cy="457200"/>
          </a:xfrm>
          <a:prstGeom prst="rect">
            <a:avLst/>
          </a:prstGeom>
        </p:spPr>
        <p:txBody>
          <a:bodyPr/>
          <a:lstStyle/>
          <a:p>
            <a:fld id="{F611C6D8-CF4E-463C-9C1C-19DEC505E463}" type="datetime9">
              <a:rPr lang="ko-KR" altLang="en-US" smtClean="0"/>
              <a:pPr/>
              <a:t>2021년 10월 18일 오후 1시 0분</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0" y="8686800"/>
            <a:ext cx="2971800" cy="457200"/>
          </a:xfrm>
          <a:prstGeom prst="rect">
            <a:avLst/>
          </a:prstGeom>
        </p:spPr>
        <p:txBody>
          <a:bodyPr/>
          <a:lstStyle/>
          <a:p>
            <a:fld id="{F611C6D8-CF4E-463C-9C1C-19DEC505E463}" type="datetime9">
              <a:rPr lang="ko-KR" altLang="en-US" smtClean="0"/>
              <a:pPr/>
              <a:t>2021년 10월 18일 오후 1시 0분</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0" y="8686800"/>
            <a:ext cx="2971800" cy="457200"/>
          </a:xfrm>
          <a:prstGeom prst="rect">
            <a:avLst/>
          </a:prstGeom>
        </p:spPr>
        <p:txBody>
          <a:bodyPr/>
          <a:lstStyle/>
          <a:p>
            <a:fld id="{F611C6D8-CF4E-463C-9C1C-19DEC505E463}" type="datetime9">
              <a:rPr lang="ko-KR" altLang="en-US" smtClean="0"/>
              <a:pPr/>
              <a:t>2021년 10월 18일 오후 1시 0분</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0" y="8686800"/>
            <a:ext cx="2971800" cy="457200"/>
          </a:xfrm>
          <a:prstGeom prst="rect">
            <a:avLst/>
          </a:prstGeom>
        </p:spPr>
        <p:txBody>
          <a:bodyPr/>
          <a:lstStyle/>
          <a:p>
            <a:fld id="{1DC5D22A-79DC-46D3-93A2-536B334BBEEC}" type="datetime9">
              <a:rPr lang="ko-KR" altLang="en-US" smtClean="0"/>
              <a:pPr/>
              <a:t>2021년 10월 18일 오후 1시 0분</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0" y="8686800"/>
            <a:ext cx="2971800" cy="457200"/>
          </a:xfrm>
          <a:prstGeom prst="rect">
            <a:avLst/>
          </a:prstGeom>
        </p:spPr>
        <p:txBody>
          <a:bodyPr/>
          <a:lstStyle/>
          <a:p>
            <a:fld id="{F611C6D8-CF4E-463C-9C1C-19DEC505E463}" type="datetime9">
              <a:rPr lang="ko-KR" altLang="en-US" smtClean="0"/>
              <a:pPr/>
              <a:t>2021년 10월 18일 오후 1시 0분</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0" y="8686800"/>
            <a:ext cx="2971800" cy="457200"/>
          </a:xfrm>
          <a:prstGeom prst="rect">
            <a:avLst/>
          </a:prstGeom>
        </p:spPr>
        <p:txBody>
          <a:bodyPr/>
          <a:lstStyle/>
          <a:p>
            <a:fld id="{F611C6D8-CF4E-463C-9C1C-19DEC505E463}" type="datetime9">
              <a:rPr lang="ko-KR" altLang="en-US" smtClean="0"/>
              <a:pPr/>
              <a:t>2021년 10월 18일 오후 1시 0분</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0" y="8686800"/>
            <a:ext cx="2971800" cy="457200"/>
          </a:xfrm>
          <a:prstGeom prst="rect">
            <a:avLst/>
          </a:prstGeom>
        </p:spPr>
        <p:txBody>
          <a:bodyPr/>
          <a:lstStyle/>
          <a:p>
            <a:fld id="{F611C6D8-CF4E-463C-9C1C-19DEC505E463}" type="datetime9">
              <a:rPr lang="ko-KR" altLang="en-US" smtClean="0"/>
              <a:pPr/>
              <a:t>2021년 10월 18일 오후 1시 0분</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0" y="8686800"/>
            <a:ext cx="2971800" cy="457200"/>
          </a:xfrm>
          <a:prstGeom prst="rect">
            <a:avLst/>
          </a:prstGeom>
        </p:spPr>
        <p:txBody>
          <a:bodyPr/>
          <a:lstStyle/>
          <a:p>
            <a:fld id="{F611C6D8-CF4E-463C-9C1C-19DEC505E463}" type="datetime9">
              <a:rPr lang="ko-KR" altLang="en-US" smtClean="0"/>
              <a:pPr/>
              <a:t>2021년 10월 18일 오후 1시 0분</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0" y="8686800"/>
            <a:ext cx="2971800" cy="457200"/>
          </a:xfrm>
          <a:prstGeom prst="rect">
            <a:avLst/>
          </a:prstGeom>
        </p:spPr>
        <p:txBody>
          <a:bodyPr/>
          <a:lstStyle/>
          <a:p>
            <a:fld id="{F611C6D8-CF4E-463C-9C1C-19DEC505E463}" type="datetime9">
              <a:rPr lang="ko-KR" altLang="en-US" smtClean="0"/>
              <a:pPr/>
              <a:t>2021년 10월 18일 오후 1시 0분</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0" y="8686800"/>
            <a:ext cx="2971800" cy="457200"/>
          </a:xfrm>
          <a:prstGeom prst="rect">
            <a:avLst/>
          </a:prstGeom>
        </p:spPr>
        <p:txBody>
          <a:bodyPr/>
          <a:lstStyle/>
          <a:p>
            <a:fld id="{F611C6D8-CF4E-463C-9C1C-19DEC505E463}" type="datetime9">
              <a:rPr lang="ko-KR" altLang="en-US" smtClean="0"/>
              <a:pPr/>
              <a:t>2021년 10월 18일 오후 1시 0분</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0" y="8686800"/>
            <a:ext cx="2971800" cy="457200"/>
          </a:xfrm>
          <a:prstGeom prst="rect">
            <a:avLst/>
          </a:prstGeom>
        </p:spPr>
        <p:txBody>
          <a:bodyPr/>
          <a:lstStyle/>
          <a:p>
            <a:fld id="{F611C6D8-CF4E-463C-9C1C-19DEC505E463}" type="datetime9">
              <a:rPr lang="ko-KR" altLang="en-US" smtClean="0"/>
              <a:pPr/>
              <a:t>2021년 10월 18일 오후 1시 0분</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0" y="8686800"/>
            <a:ext cx="2971800" cy="457200"/>
          </a:xfrm>
          <a:prstGeom prst="rect">
            <a:avLst/>
          </a:prstGeom>
        </p:spPr>
        <p:txBody>
          <a:bodyPr/>
          <a:lstStyle/>
          <a:p>
            <a:fld id="{F611C6D8-CF4E-463C-9C1C-19DEC505E463}" type="datetime9">
              <a:rPr lang="ko-KR" altLang="en-US" smtClean="0"/>
              <a:pPr/>
              <a:t>2021년 10월 18일 오후 1시 0분</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0" y="8686800"/>
            <a:ext cx="2971800" cy="457200"/>
          </a:xfrm>
          <a:prstGeom prst="rect">
            <a:avLst/>
          </a:prstGeom>
        </p:spPr>
        <p:txBody>
          <a:bodyPr/>
          <a:lstStyle/>
          <a:p>
            <a:fld id="{F611C6D8-CF4E-463C-9C1C-19DEC505E463}" type="datetime9">
              <a:rPr lang="ko-KR" altLang="en-US" smtClean="0"/>
              <a:pPr/>
              <a:t>2021년 10월 18일 오후 1시 0분</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0" y="8686800"/>
            <a:ext cx="2971800" cy="457200"/>
          </a:xfrm>
          <a:prstGeom prst="rect">
            <a:avLst/>
          </a:prstGeom>
        </p:spPr>
        <p:txBody>
          <a:bodyPr/>
          <a:lstStyle/>
          <a:p>
            <a:fld id="{F611C6D8-CF4E-463C-9C1C-19DEC505E463}" type="datetime9">
              <a:rPr lang="ko-KR" altLang="en-US" smtClean="0"/>
              <a:pPr/>
              <a:t>2021년 10월 18일 오후 1시 0분</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0" y="8686800"/>
            <a:ext cx="2971800" cy="457200"/>
          </a:xfrm>
          <a:prstGeom prst="rect">
            <a:avLst/>
          </a:prstGeom>
        </p:spPr>
        <p:txBody>
          <a:bodyPr/>
          <a:lstStyle/>
          <a:p>
            <a:fld id="{F611C6D8-CF4E-463C-9C1C-19DEC505E463}" type="datetime9">
              <a:rPr lang="ko-KR" altLang="en-US" smtClean="0"/>
              <a:pPr/>
              <a:t>2021년 10월 18일 오후 1시 0분</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0" y="8686800"/>
            <a:ext cx="2971800" cy="457200"/>
          </a:xfrm>
          <a:prstGeom prst="rect">
            <a:avLst/>
          </a:prstGeom>
        </p:spPr>
        <p:txBody>
          <a:bodyPr/>
          <a:lstStyle/>
          <a:p>
            <a:fld id="{F611C6D8-CF4E-463C-9C1C-19DEC505E463}" type="datetime9">
              <a:rPr lang="ko-KR" altLang="en-US" smtClean="0"/>
              <a:pPr/>
              <a:t>2021년 10월 18일 오후 1시 0분</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0" y="8686800"/>
            <a:ext cx="2971800" cy="457200"/>
          </a:xfrm>
          <a:prstGeom prst="rect">
            <a:avLst/>
          </a:prstGeom>
        </p:spPr>
        <p:txBody>
          <a:bodyPr/>
          <a:lstStyle/>
          <a:p>
            <a:fld id="{F611C6D8-CF4E-463C-9C1C-19DEC505E463}" type="datetime9">
              <a:rPr lang="ko-KR" altLang="en-US" smtClean="0"/>
              <a:pPr/>
              <a:t>2021년 10월 18일 오후 1시 0분</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0" y="8686800"/>
            <a:ext cx="2971800" cy="457200"/>
          </a:xfrm>
          <a:prstGeom prst="rect">
            <a:avLst/>
          </a:prstGeom>
        </p:spPr>
        <p:txBody>
          <a:bodyPr/>
          <a:lstStyle/>
          <a:p>
            <a:fld id="{F611C6D8-CF4E-463C-9C1C-19DEC505E463}" type="datetime9">
              <a:rPr lang="ko-KR" altLang="en-US" smtClean="0"/>
              <a:pPr/>
              <a:t>2021년 10월 18일 오후 1시 0분</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0" y="8686800"/>
            <a:ext cx="2971800" cy="457200"/>
          </a:xfrm>
          <a:prstGeom prst="rect">
            <a:avLst/>
          </a:prstGeom>
        </p:spPr>
        <p:txBody>
          <a:bodyPr/>
          <a:lstStyle/>
          <a:p>
            <a:fld id="{F611C6D8-CF4E-463C-9C1C-19DEC505E463}" type="datetime9">
              <a:rPr lang="ko-KR" altLang="en-US" smtClean="0"/>
              <a:pPr/>
              <a:t>2021년 10월 18일 오후 1시 0분</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0" y="8686800"/>
            <a:ext cx="2971800" cy="457200"/>
          </a:xfrm>
          <a:prstGeom prst="rect">
            <a:avLst/>
          </a:prstGeom>
        </p:spPr>
        <p:txBody>
          <a:bodyPr/>
          <a:lstStyle/>
          <a:p>
            <a:fld id="{F611C6D8-CF4E-463C-9C1C-19DEC505E463}" type="datetime9">
              <a:rPr lang="ko-KR" altLang="en-US" smtClean="0"/>
              <a:pPr/>
              <a:t>2021년 10월 18일 오후 1시 0분</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0" y="8686800"/>
            <a:ext cx="2971800" cy="457200"/>
          </a:xfrm>
          <a:prstGeom prst="rect">
            <a:avLst/>
          </a:prstGeom>
        </p:spPr>
        <p:txBody>
          <a:bodyPr/>
          <a:lstStyle/>
          <a:p>
            <a:fld id="{F611C6D8-CF4E-463C-9C1C-19DEC505E463}" type="datetime9">
              <a:rPr lang="ko-KR" altLang="en-US" smtClean="0"/>
              <a:pPr/>
              <a:t>2021년 10월 18일 오후 1시 0분</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0" y="8686800"/>
            <a:ext cx="2971800" cy="457200"/>
          </a:xfrm>
          <a:prstGeom prst="rect">
            <a:avLst/>
          </a:prstGeom>
        </p:spPr>
        <p:txBody>
          <a:bodyPr/>
          <a:lstStyle/>
          <a:p>
            <a:fld id="{F611C6D8-CF4E-463C-9C1C-19DEC505E463}" type="datetime9">
              <a:rPr lang="ko-KR" altLang="en-US" smtClean="0"/>
              <a:pPr/>
              <a:t>2021년 10월 18일 오후 1시 0분</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0" y="8686800"/>
            <a:ext cx="2971800" cy="457200"/>
          </a:xfrm>
          <a:prstGeom prst="rect">
            <a:avLst/>
          </a:prstGeom>
        </p:spPr>
        <p:txBody>
          <a:bodyPr/>
          <a:lstStyle/>
          <a:p>
            <a:fld id="{F611C6D8-CF4E-463C-9C1C-19DEC505E463}" type="datetime9">
              <a:rPr lang="ko-KR" altLang="en-US" smtClean="0"/>
              <a:pPr/>
              <a:t>2021년 10월 18일 오후 1시 0분</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0" y="8686800"/>
            <a:ext cx="2971800" cy="457200"/>
          </a:xfrm>
          <a:prstGeom prst="rect">
            <a:avLst/>
          </a:prstGeom>
        </p:spPr>
        <p:txBody>
          <a:bodyPr/>
          <a:lstStyle/>
          <a:p>
            <a:fld id="{F611C6D8-CF4E-463C-9C1C-19DEC505E463}" type="datetime9">
              <a:rPr lang="ko-KR" altLang="en-US" smtClean="0"/>
              <a:pPr/>
              <a:t>2021년 10월 18일 오후 1시 0분</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0" y="8686800"/>
            <a:ext cx="2971800" cy="457200"/>
          </a:xfrm>
          <a:prstGeom prst="rect">
            <a:avLst/>
          </a:prstGeom>
        </p:spPr>
        <p:txBody>
          <a:bodyPr/>
          <a:lstStyle/>
          <a:p>
            <a:fld id="{F611C6D8-CF4E-463C-9C1C-19DEC505E463}" type="datetime9">
              <a:rPr lang="ko-KR" altLang="en-US" smtClean="0"/>
              <a:pPr/>
              <a:t>2021년 10월 18일 오후 1시 0분</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0" y="8686800"/>
            <a:ext cx="2971800" cy="457200"/>
          </a:xfrm>
          <a:prstGeom prst="rect">
            <a:avLst/>
          </a:prstGeom>
        </p:spPr>
        <p:txBody>
          <a:bodyPr/>
          <a:lstStyle/>
          <a:p>
            <a:fld id="{F611C6D8-CF4E-463C-9C1C-19DEC505E463}" type="datetime9">
              <a:rPr lang="ko-KR" altLang="en-US" smtClean="0"/>
              <a:pPr/>
              <a:t>2021년 10월 18일 오후 1시 0분</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0" y="8686800"/>
            <a:ext cx="2971800" cy="457200"/>
          </a:xfrm>
          <a:prstGeom prst="rect">
            <a:avLst/>
          </a:prstGeom>
        </p:spPr>
        <p:txBody>
          <a:bodyPr/>
          <a:lstStyle/>
          <a:p>
            <a:fld id="{F611C6D8-CF4E-463C-9C1C-19DEC505E463}" type="datetime9">
              <a:rPr lang="ko-KR" altLang="en-US" smtClean="0"/>
              <a:pPr/>
              <a:t>2021년 10월 18일 오후 1시 0분</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0" y="8686800"/>
            <a:ext cx="2971800" cy="457200"/>
          </a:xfrm>
          <a:prstGeom prst="rect">
            <a:avLst/>
          </a:prstGeom>
        </p:spPr>
        <p:txBody>
          <a:bodyPr/>
          <a:lstStyle/>
          <a:p>
            <a:fld id="{F611C6D8-CF4E-463C-9C1C-19DEC505E463}" type="datetime9">
              <a:rPr lang="ko-KR" altLang="en-US" smtClean="0"/>
              <a:pPr/>
              <a:t>2021년 10월 18일 오후 1시 0분</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0" y="8686800"/>
            <a:ext cx="2971800" cy="457200"/>
          </a:xfrm>
          <a:prstGeom prst="rect">
            <a:avLst/>
          </a:prstGeom>
        </p:spPr>
        <p:txBody>
          <a:bodyPr/>
          <a:lstStyle/>
          <a:p>
            <a:fld id="{F611C6D8-CF4E-463C-9C1C-19DEC505E463}" type="datetime9">
              <a:rPr lang="ko-KR" altLang="en-US" smtClean="0"/>
              <a:pPr/>
              <a:t>2021년 10월 18일 오후 1시 0분</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0" y="8686800"/>
            <a:ext cx="2971800" cy="457200"/>
          </a:xfrm>
          <a:prstGeom prst="rect">
            <a:avLst/>
          </a:prstGeom>
        </p:spPr>
        <p:txBody>
          <a:bodyPr/>
          <a:lstStyle/>
          <a:p>
            <a:fld id="{F611C6D8-CF4E-463C-9C1C-19DEC505E463}" type="datetime9">
              <a:rPr lang="ko-KR" altLang="en-US" smtClean="0"/>
              <a:pPr/>
              <a:t>2021년 10월 18일 오후 1시 0분</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0" y="8686800"/>
            <a:ext cx="2971800" cy="457200"/>
          </a:xfrm>
          <a:prstGeom prst="rect">
            <a:avLst/>
          </a:prstGeom>
        </p:spPr>
        <p:txBody>
          <a:bodyPr/>
          <a:lstStyle/>
          <a:p>
            <a:fld id="{F611C6D8-CF4E-463C-9C1C-19DEC505E463}" type="datetime9">
              <a:rPr lang="ko-KR" altLang="en-US" smtClean="0"/>
              <a:pPr/>
              <a:t>2021년 10월 18일 오후 1시 0분</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0" y="8686800"/>
            <a:ext cx="2971800" cy="457200"/>
          </a:xfrm>
          <a:prstGeom prst="rect">
            <a:avLst/>
          </a:prstGeom>
        </p:spPr>
        <p:txBody>
          <a:bodyPr/>
          <a:lstStyle/>
          <a:p>
            <a:fld id="{F611C6D8-CF4E-463C-9C1C-19DEC505E463}" type="datetime9">
              <a:rPr lang="ko-KR" altLang="en-US" smtClean="0"/>
              <a:pPr/>
              <a:t>2021년 10월 18일 오후 1시 0분</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0" y="8686800"/>
            <a:ext cx="2971800" cy="457200"/>
          </a:xfrm>
          <a:prstGeom prst="rect">
            <a:avLst/>
          </a:prstGeom>
        </p:spPr>
        <p:txBody>
          <a:bodyPr/>
          <a:lstStyle/>
          <a:p>
            <a:fld id="{F611C6D8-CF4E-463C-9C1C-19DEC505E463}" type="datetime9">
              <a:rPr lang="ko-KR" altLang="en-US" smtClean="0"/>
              <a:pPr/>
              <a:t>2021년 10월 18일 오후 1시 0분</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0" y="8686800"/>
            <a:ext cx="2971800" cy="457200"/>
          </a:xfrm>
          <a:prstGeom prst="rect">
            <a:avLst/>
          </a:prstGeom>
        </p:spPr>
        <p:txBody>
          <a:bodyPr/>
          <a:lstStyle/>
          <a:p>
            <a:fld id="{F611C6D8-CF4E-463C-9C1C-19DEC505E463}" type="datetime9">
              <a:rPr lang="ko-KR" altLang="en-US" smtClean="0"/>
              <a:pPr/>
              <a:t>2021년 10월 18일 오후 1시 0분</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0" y="8686800"/>
            <a:ext cx="2971800" cy="457200"/>
          </a:xfrm>
          <a:prstGeom prst="rect">
            <a:avLst/>
          </a:prstGeom>
        </p:spPr>
        <p:txBody>
          <a:bodyPr/>
          <a:lstStyle/>
          <a:p>
            <a:fld id="{F611C6D8-CF4E-463C-9C1C-19DEC505E463}" type="datetime9">
              <a:rPr lang="ko-KR" altLang="en-US" smtClean="0"/>
              <a:pPr/>
              <a:t>2021년 10월 18일 오후 1시 0분</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0" y="8686800"/>
            <a:ext cx="2971800" cy="457200"/>
          </a:xfrm>
          <a:prstGeom prst="rect">
            <a:avLst/>
          </a:prstGeom>
        </p:spPr>
        <p:txBody>
          <a:bodyPr/>
          <a:lstStyle/>
          <a:p>
            <a:fld id="{F611C6D8-CF4E-463C-9C1C-19DEC505E463}" type="datetime9">
              <a:rPr lang="ko-KR" altLang="en-US" smtClean="0"/>
              <a:pPr/>
              <a:t>2021년 10월 18일 오후 1시 0분</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0" y="8686800"/>
            <a:ext cx="2971800" cy="457200"/>
          </a:xfrm>
          <a:prstGeom prst="rect">
            <a:avLst/>
          </a:prstGeom>
        </p:spPr>
        <p:txBody>
          <a:bodyPr/>
          <a:lstStyle/>
          <a:p>
            <a:fld id="{F611C6D8-CF4E-463C-9C1C-19DEC505E463}" type="datetime9">
              <a:rPr lang="ko-KR" altLang="en-US" smtClean="0"/>
              <a:pPr/>
              <a:t>2021년 10월 18일 오후 1시 0분</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0" y="8686800"/>
            <a:ext cx="2971800" cy="457200"/>
          </a:xfrm>
          <a:prstGeom prst="rect">
            <a:avLst/>
          </a:prstGeom>
        </p:spPr>
        <p:txBody>
          <a:bodyPr/>
          <a:lstStyle/>
          <a:p>
            <a:fld id="{F611C6D8-CF4E-463C-9C1C-19DEC505E463}" type="datetime9">
              <a:rPr lang="ko-KR" altLang="en-US" smtClean="0"/>
              <a:pPr/>
              <a:t>2021년 10월 18일 오후 1시 0분</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0" y="8686800"/>
            <a:ext cx="2971800" cy="457200"/>
          </a:xfrm>
          <a:prstGeom prst="rect">
            <a:avLst/>
          </a:prstGeom>
        </p:spPr>
        <p:txBody>
          <a:bodyPr/>
          <a:lstStyle/>
          <a:p>
            <a:fld id="{F611C6D8-CF4E-463C-9C1C-19DEC505E463}" type="datetime9">
              <a:rPr lang="ko-KR" altLang="en-US" smtClean="0"/>
              <a:pPr/>
              <a:t>2021년 10월 18일 오후 1시 0분</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0" y="8686800"/>
            <a:ext cx="2971800" cy="457200"/>
          </a:xfrm>
          <a:prstGeom prst="rect">
            <a:avLst/>
          </a:prstGeom>
        </p:spPr>
        <p:txBody>
          <a:bodyPr/>
          <a:lstStyle/>
          <a:p>
            <a:fld id="{F611C6D8-CF4E-463C-9C1C-19DEC505E463}" type="datetime9">
              <a:rPr lang="ko-KR" altLang="en-US" smtClean="0"/>
              <a:pPr/>
              <a:t>2021년 10월 18일 오후 1시 0분</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0" y="8686800"/>
            <a:ext cx="2971800" cy="457200"/>
          </a:xfrm>
          <a:prstGeom prst="rect">
            <a:avLst/>
          </a:prstGeom>
        </p:spPr>
        <p:txBody>
          <a:bodyPr/>
          <a:lstStyle/>
          <a:p>
            <a:fld id="{F611C6D8-CF4E-463C-9C1C-19DEC505E463}" type="datetime9">
              <a:rPr lang="ko-KR" altLang="en-US" smtClean="0"/>
              <a:pPr/>
              <a:t>2021년 10월 18일 오후 1시 0분</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0" y="8686800"/>
            <a:ext cx="2971800" cy="457200"/>
          </a:xfrm>
          <a:prstGeom prst="rect">
            <a:avLst/>
          </a:prstGeom>
        </p:spPr>
        <p:txBody>
          <a:bodyPr/>
          <a:lstStyle/>
          <a:p>
            <a:fld id="{F611C6D8-CF4E-463C-9C1C-19DEC505E463}" type="datetime9">
              <a:rPr lang="ko-KR" altLang="en-US" smtClean="0"/>
              <a:pPr/>
              <a:t>2021년 10월 18일 오후 1시 0분</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0" y="8686800"/>
            <a:ext cx="2971800" cy="457200"/>
          </a:xfrm>
          <a:prstGeom prst="rect">
            <a:avLst/>
          </a:prstGeom>
        </p:spPr>
        <p:txBody>
          <a:bodyPr/>
          <a:lstStyle/>
          <a:p>
            <a:fld id="{F611C6D8-CF4E-463C-9C1C-19DEC505E463}" type="datetime9">
              <a:rPr lang="ko-KR" altLang="en-US" smtClean="0"/>
              <a:pPr/>
              <a:t>2021년 10월 18일 오후 1시 0분</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0" y="8686800"/>
            <a:ext cx="2971800" cy="457200"/>
          </a:xfrm>
          <a:prstGeom prst="rect">
            <a:avLst/>
          </a:prstGeom>
        </p:spPr>
        <p:txBody>
          <a:bodyPr/>
          <a:lstStyle/>
          <a:p>
            <a:fld id="{F611C6D8-CF4E-463C-9C1C-19DEC505E463}" type="datetime9">
              <a:rPr lang="ko-KR" altLang="en-US" smtClean="0"/>
              <a:pPr/>
              <a:t>2021년 10월 18일 오후 1시 0분</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0" y="8686800"/>
            <a:ext cx="2971800" cy="457200"/>
          </a:xfrm>
          <a:prstGeom prst="rect">
            <a:avLst/>
          </a:prstGeom>
        </p:spPr>
        <p:txBody>
          <a:bodyPr/>
          <a:lstStyle/>
          <a:p>
            <a:fld id="{F611C6D8-CF4E-463C-9C1C-19DEC505E463}" type="datetime9">
              <a:rPr lang="ko-KR" altLang="en-US" smtClean="0"/>
              <a:pPr/>
              <a:t>2021년 10월 18일 오후 1시 0분</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0" y="8686800"/>
            <a:ext cx="2971800" cy="457200"/>
          </a:xfrm>
          <a:prstGeom prst="rect">
            <a:avLst/>
          </a:prstGeom>
        </p:spPr>
        <p:txBody>
          <a:bodyPr/>
          <a:lstStyle/>
          <a:p>
            <a:fld id="{F611C6D8-CF4E-463C-9C1C-19DEC505E463}" type="datetime9">
              <a:rPr lang="ko-KR" altLang="en-US" smtClean="0"/>
              <a:pPr/>
              <a:t>2021년 10월 18일 오후 1시 0분</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0" y="8686800"/>
            <a:ext cx="2971800" cy="457200"/>
          </a:xfrm>
          <a:prstGeom prst="rect">
            <a:avLst/>
          </a:prstGeom>
        </p:spPr>
        <p:txBody>
          <a:bodyPr/>
          <a:lstStyle/>
          <a:p>
            <a:fld id="{F611C6D8-CF4E-463C-9C1C-19DEC505E463}" type="datetime9">
              <a:rPr lang="ko-KR" altLang="en-US" smtClean="0"/>
              <a:pPr/>
              <a:t>2021년 10월 18일 오후 1시 0분</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0" y="8686800"/>
            <a:ext cx="2971800" cy="457200"/>
          </a:xfrm>
          <a:prstGeom prst="rect">
            <a:avLst/>
          </a:prstGeom>
        </p:spPr>
        <p:txBody>
          <a:bodyPr/>
          <a:lstStyle/>
          <a:p>
            <a:fld id="{F611C6D8-CF4E-463C-9C1C-19DEC505E463}" type="datetime9">
              <a:rPr lang="ko-KR" altLang="en-US" smtClean="0"/>
              <a:pPr/>
              <a:t>2021년 10월 18일 오후 1시 0분</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0" y="8686800"/>
            <a:ext cx="2971800" cy="457200"/>
          </a:xfrm>
          <a:prstGeom prst="rect">
            <a:avLst/>
          </a:prstGeom>
        </p:spPr>
        <p:txBody>
          <a:bodyPr/>
          <a:lstStyle/>
          <a:p>
            <a:fld id="{F611C6D8-CF4E-463C-9C1C-19DEC505E463}" type="datetime9">
              <a:rPr lang="ko-KR" altLang="en-US" smtClean="0"/>
              <a:pPr/>
              <a:t>2021년 10월 18일 오후 1시 0분</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1"/>
            <a:ext cx="7681913" cy="875928"/>
          </a:xfrm>
          <a:noFill/>
        </p:spPr>
        <p:txBody>
          <a:bodyPr>
            <a:noAutofit/>
          </a:bodyPr>
          <a:lstStyle>
            <a:lvl1pPr>
              <a:lnSpc>
                <a:spcPct val="90000"/>
              </a:lnSpc>
              <a:defRPr sz="5400">
                <a:solidFill>
                  <a:schemeClr val="bg2">
                    <a:lumMod val="50000"/>
                  </a:schemeClr>
                </a:solidFill>
                <a:latin typeface="+mj-ea"/>
                <a:ea typeface="+mj-ea"/>
              </a:defRPr>
            </a:lvl1pPr>
          </a:lstStyle>
          <a:p>
            <a:r>
              <a:rPr lang="ko-KR" altLang="en-US" dirty="0" smtClean="0"/>
              <a:t>마스터 제목 스타일 편집</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ko-KR" altLang="en-US" smtClean="0"/>
              <a:t>마스터 부제목 스타일 편집</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ko-KR" altLang="en-US" smtClean="0"/>
              <a:t>마스터 제목 스타일 편집</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ko-KR" altLang="en-US" smtClean="0"/>
              <a:t>마스터 부제목 스타일 편집</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ko-KR" altLang="en-US" smtClean="0"/>
              <a:t>마스터 제목 스타일 편집</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ko-KR" altLang="en-US" smtClean="0"/>
              <a:t>마스터 부제목 스타일 편집</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553998"/>
          </a:xfrm>
          <a:noFill/>
        </p:spPr>
        <p:txBody>
          <a:bodyPr/>
          <a:lstStyle>
            <a:lvl1pPr>
              <a:defRPr sz="4000" b="1" u="sng">
                <a:solidFill>
                  <a:schemeClr val="bg2">
                    <a:lumMod val="50000"/>
                  </a:schemeClr>
                </a:solidFill>
                <a:latin typeface="+mj-ea"/>
                <a:ea typeface="+mj-ea"/>
                <a:cs typeface="한컴돋움" pitchFamily="18" charset="2"/>
              </a:defRPr>
            </a:lvl1pPr>
          </a:lstStyle>
          <a:p>
            <a:r>
              <a:rPr lang="ko-KR" altLang="en-US" dirty="0" smtClean="0"/>
              <a:t>마스터 제목 스타일 편집</a:t>
            </a:r>
            <a:endParaRPr lang="en-US" dirty="0"/>
          </a:p>
        </p:txBody>
      </p:sp>
      <p:sp>
        <p:nvSpPr>
          <p:cNvPr id="6" name="Text Placeholder 5"/>
          <p:cNvSpPr>
            <a:spLocks noGrp="1"/>
          </p:cNvSpPr>
          <p:nvPr>
            <p:ph type="body" sz="quarter" idx="10"/>
          </p:nvPr>
        </p:nvSpPr>
        <p:spPr>
          <a:xfrm>
            <a:off x="381000" y="1411552"/>
            <a:ext cx="8382000" cy="2822311"/>
          </a:xfrm>
        </p:spPr>
        <p:txBody>
          <a:bodyPr/>
          <a:lstStyle>
            <a:lvl1pPr>
              <a:lnSpc>
                <a:spcPct val="120000"/>
              </a:lnSpc>
              <a:defRPr sz="3500" b="0" baseline="0">
                <a:latin typeface="+mn-ea"/>
                <a:ea typeface="+mn-ea"/>
              </a:defRPr>
            </a:lvl1pPr>
            <a:lvl2pPr>
              <a:lnSpc>
                <a:spcPct val="120000"/>
              </a:lnSpc>
              <a:defRPr sz="3000" b="0" baseline="0">
                <a:latin typeface="+mn-ea"/>
                <a:ea typeface="+mn-ea"/>
              </a:defRPr>
            </a:lvl2pPr>
            <a:lvl3pPr>
              <a:lnSpc>
                <a:spcPct val="120000"/>
              </a:lnSpc>
              <a:defRPr sz="2700" b="0" baseline="0">
                <a:latin typeface="+mn-ea"/>
                <a:ea typeface="+mn-ea"/>
              </a:defRPr>
            </a:lvl3pPr>
            <a:lvl4pPr>
              <a:lnSpc>
                <a:spcPct val="120000"/>
              </a:lnSpc>
              <a:defRPr b="0">
                <a:latin typeface="+mn-ea"/>
                <a:ea typeface="+mn-ea"/>
              </a:defRPr>
            </a:lvl4pPr>
            <a:lvl5pPr>
              <a:lnSpc>
                <a:spcPct val="120000"/>
              </a:lnSpc>
              <a:defRPr b="0">
                <a:latin typeface="+mn-ea"/>
                <a:ea typeface="+mn-ea"/>
              </a:defRPr>
            </a:lvl5pPr>
          </a:lstStyle>
          <a:p>
            <a:pPr lvl="0"/>
            <a:r>
              <a:rPr lang="ko-KR" altLang="en-US" dirty="0" smtClean="0"/>
              <a:t>마스터 텍스트 스타일을 편집합니다</a:t>
            </a:r>
          </a:p>
          <a:p>
            <a:pPr lvl="1"/>
            <a:r>
              <a:rPr lang="ko-KR" altLang="en-US" dirty="0" smtClean="0"/>
              <a:t>둘째 수준</a:t>
            </a:r>
          </a:p>
          <a:p>
            <a:pPr lvl="2"/>
            <a:r>
              <a:rPr lang="ko-KR" altLang="en-US" dirty="0" smtClean="0"/>
              <a:t>셋째 수준</a:t>
            </a:r>
          </a:p>
          <a:p>
            <a:pPr lvl="3"/>
            <a:r>
              <a:rPr lang="ko-KR" altLang="en-US" dirty="0" smtClean="0"/>
              <a:t>넷째 수준</a:t>
            </a:r>
          </a:p>
          <a:p>
            <a:pPr lvl="4"/>
            <a:r>
              <a:rPr lang="ko-KR" altLang="en-US" dirty="0" smtClean="0"/>
              <a:t>다섯째 수준</a:t>
            </a:r>
            <a:endParaRPr lang="en-US" dirty="0"/>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smtClean="0"/>
              <a:t>마스터 제목 스타일 편집</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smtClean="0"/>
              <a:t>마스터 제목 스타일 편집</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ko-KR" altLang="en-US" smtClean="0"/>
              <a:t>마스터 제목 스타일 편집</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ko-KR" altLang="en-US" smtClean="0"/>
              <a:t>마스터 텍스트 스타일을 편집합니다</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ko-KR" altLang="en-US" smtClean="0"/>
              <a:t>마스터 텍스트 스타일을 편집합니다</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smtClean="0"/>
              <a:t>마스터 제목 스타일 편집</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553998"/>
          </a:xfrm>
          <a:prstGeom prst="rect">
            <a:avLst/>
          </a:prstGeom>
        </p:spPr>
        <p:txBody>
          <a:bodyPr vert="horz" wrap="square" lIns="0" tIns="0" rIns="0" bIns="0" rtlCol="0" anchor="t">
            <a:spAutoFit/>
          </a:bodyPr>
          <a:lstStyle/>
          <a:p>
            <a:r>
              <a:rPr lang="ko-KR" altLang="en-US" dirty="0" smtClean="0"/>
              <a:t>마스터 제목 스타일 편집</a:t>
            </a:r>
            <a:endParaRPr lang="en-US" dirty="0"/>
          </a:p>
        </p:txBody>
      </p:sp>
      <p:sp>
        <p:nvSpPr>
          <p:cNvPr id="3" name="Text Placeholder 2"/>
          <p:cNvSpPr>
            <a:spLocks noGrp="1"/>
          </p:cNvSpPr>
          <p:nvPr>
            <p:ph type="body" idx="1"/>
          </p:nvPr>
        </p:nvSpPr>
        <p:spPr>
          <a:xfrm>
            <a:off x="381000" y="1412875"/>
            <a:ext cx="8382000" cy="2714589"/>
          </a:xfrm>
          <a:prstGeom prst="rect">
            <a:avLst/>
          </a:prstGeom>
        </p:spPr>
        <p:txBody>
          <a:bodyPr vert="horz" lIns="0" tIns="0" rIns="0" bIns="0" rtlCol="0">
            <a:spAutoFit/>
          </a:bodyPr>
          <a:lstStyle/>
          <a:p>
            <a:pPr lvl="0"/>
            <a:r>
              <a:rPr lang="ko-KR" altLang="en-US" dirty="0" smtClean="0"/>
              <a:t>마스터 텍스트 스타일을 편집합니다</a:t>
            </a:r>
          </a:p>
          <a:p>
            <a:pPr lvl="1"/>
            <a:r>
              <a:rPr lang="ko-KR" altLang="en-US" dirty="0" smtClean="0"/>
              <a:t>둘째 수준</a:t>
            </a:r>
          </a:p>
          <a:p>
            <a:pPr lvl="2"/>
            <a:r>
              <a:rPr lang="ko-KR" altLang="en-US" dirty="0" smtClean="0"/>
              <a:t>셋째 수준</a:t>
            </a:r>
          </a:p>
          <a:p>
            <a:pPr lvl="3"/>
            <a:r>
              <a:rPr lang="ko-KR" altLang="en-US" dirty="0" smtClean="0"/>
              <a:t>넷째 수준</a:t>
            </a:r>
          </a:p>
          <a:p>
            <a:pPr lvl="4"/>
            <a:r>
              <a:rPr lang="ko-KR" altLang="en-US" dirty="0" smtClean="0"/>
              <a:t>다섯째 수준</a:t>
            </a:r>
            <a:endParaRPr lang="en-US" dirty="0"/>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61" r:id="rId10"/>
  </p:sldLayoutIdLst>
  <p:transition>
    <p:fade/>
  </p:transition>
  <p:txStyles>
    <p:titleStyle>
      <a:lvl1pPr algn="l" defTabSz="914363" rtl="0" eaLnBrk="1" latinLnBrk="1" hangingPunct="1">
        <a:lnSpc>
          <a:spcPct val="90000"/>
        </a:lnSpc>
        <a:spcBef>
          <a:spcPct val="0"/>
        </a:spcBef>
        <a:buNone/>
        <a:defRPr lang="en-US" sz="4000" b="1" kern="1200" cap="none" spc="-150" baseline="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새굴림" pitchFamily="18" charset="-127"/>
          <a:ea typeface="새굴림" pitchFamily="18" charset="-127"/>
          <a:cs typeface="Arial" charset="0"/>
        </a:defRPr>
      </a:lvl1pPr>
    </p:titleStyle>
    <p:bodyStyle>
      <a:lvl1pPr marL="396875" indent="-396875" algn="l" defTabSz="914363" rtl="0" eaLnBrk="1" latinLnBrk="1" hangingPunct="1">
        <a:lnSpc>
          <a:spcPct val="120000"/>
        </a:lnSpc>
        <a:spcBef>
          <a:spcPct val="20000"/>
        </a:spcBef>
        <a:buFontTx/>
        <a:buBlip>
          <a:blip r:embed="rId12"/>
        </a:buBlip>
        <a:defRPr sz="3500" b="1" kern="1200" baseline="0">
          <a:solidFill>
            <a:schemeClr val="tx1"/>
          </a:solidFill>
          <a:latin typeface="+mn-ea"/>
          <a:ea typeface="+mn-ea"/>
          <a:cs typeface="+mn-cs"/>
        </a:defRPr>
      </a:lvl1pPr>
      <a:lvl2pPr marL="914400" indent="-396875" algn="l" defTabSz="914363" rtl="0" eaLnBrk="1" latinLnBrk="1" hangingPunct="1">
        <a:lnSpc>
          <a:spcPct val="120000"/>
        </a:lnSpc>
        <a:spcBef>
          <a:spcPct val="20000"/>
        </a:spcBef>
        <a:buFontTx/>
        <a:buBlip>
          <a:blip r:embed="rId13"/>
        </a:buBlip>
        <a:defRPr sz="3000" b="1" kern="1200" baseline="0">
          <a:solidFill>
            <a:schemeClr val="tx1"/>
          </a:solidFill>
          <a:latin typeface="+mn-ea"/>
          <a:ea typeface="+mn-ea"/>
          <a:cs typeface="+mn-cs"/>
        </a:defRPr>
      </a:lvl2pPr>
      <a:lvl3pPr marL="1258888" indent="-344488" algn="l" defTabSz="914363" rtl="0" eaLnBrk="1" latinLnBrk="1" hangingPunct="1">
        <a:lnSpc>
          <a:spcPct val="120000"/>
        </a:lnSpc>
        <a:spcBef>
          <a:spcPct val="20000"/>
        </a:spcBef>
        <a:buFontTx/>
        <a:buBlip>
          <a:blip r:embed="rId13"/>
        </a:buBlip>
        <a:defRPr sz="2200" kern="1200" baseline="0">
          <a:solidFill>
            <a:schemeClr val="tx1"/>
          </a:solidFill>
          <a:latin typeface="+mn-ea"/>
          <a:ea typeface="+mn-ea"/>
          <a:cs typeface="+mn-cs"/>
        </a:defRPr>
      </a:lvl3pPr>
      <a:lvl4pPr marL="1604963" indent="-346075" algn="l" defTabSz="914363" rtl="0" eaLnBrk="1" latinLnBrk="1" hangingPunct="1">
        <a:lnSpc>
          <a:spcPct val="120000"/>
        </a:lnSpc>
        <a:spcBef>
          <a:spcPct val="20000"/>
        </a:spcBef>
        <a:buFontTx/>
        <a:buBlip>
          <a:blip r:embed="rId13"/>
        </a:buBlip>
        <a:defRPr sz="2200" kern="1200" baseline="0">
          <a:solidFill>
            <a:schemeClr val="tx1"/>
          </a:solidFill>
          <a:latin typeface="+mn-ea"/>
          <a:ea typeface="+mn-ea"/>
          <a:cs typeface="+mn-cs"/>
        </a:defRPr>
      </a:lvl4pPr>
      <a:lvl5pPr marL="1941513" indent="-336550" algn="l" defTabSz="914363" rtl="0" eaLnBrk="1" latinLnBrk="1" hangingPunct="1">
        <a:lnSpc>
          <a:spcPct val="120000"/>
        </a:lnSpc>
        <a:spcBef>
          <a:spcPct val="20000"/>
        </a:spcBef>
        <a:buFontTx/>
        <a:buBlip>
          <a:blip r:embed="rId13"/>
        </a:buBlip>
        <a:defRPr sz="2200" kern="1200" baseline="0">
          <a:solidFill>
            <a:schemeClr val="tx1"/>
          </a:solidFill>
          <a:latin typeface="+mn-ea"/>
          <a:ea typeface="+mn-ea"/>
          <a:cs typeface="+mn-cs"/>
        </a:defRPr>
      </a:lvl5pPr>
      <a:lvl6pPr marL="2514499" indent="-228591" algn="l" defTabSz="914363"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1" hangingPunct="1">
        <a:defRPr sz="1800" kern="1200">
          <a:solidFill>
            <a:schemeClr val="tx1"/>
          </a:solidFill>
          <a:latin typeface="+mn-lt"/>
          <a:ea typeface="+mn-ea"/>
          <a:cs typeface="+mn-cs"/>
        </a:defRPr>
      </a:lvl1pPr>
      <a:lvl2pPr marL="457182" algn="l" defTabSz="914363" rtl="0" eaLnBrk="1" latinLnBrk="1" hangingPunct="1">
        <a:defRPr sz="1800" kern="1200">
          <a:solidFill>
            <a:schemeClr val="tx1"/>
          </a:solidFill>
          <a:latin typeface="+mn-lt"/>
          <a:ea typeface="+mn-ea"/>
          <a:cs typeface="+mn-cs"/>
        </a:defRPr>
      </a:lvl2pPr>
      <a:lvl3pPr marL="914363" algn="l" defTabSz="914363" rtl="0" eaLnBrk="1" latinLnBrk="1" hangingPunct="1">
        <a:defRPr sz="1800" kern="1200">
          <a:solidFill>
            <a:schemeClr val="tx1"/>
          </a:solidFill>
          <a:latin typeface="+mn-lt"/>
          <a:ea typeface="+mn-ea"/>
          <a:cs typeface="+mn-cs"/>
        </a:defRPr>
      </a:lvl3pPr>
      <a:lvl4pPr marL="1371545" algn="l" defTabSz="914363" rtl="0" eaLnBrk="1" latinLnBrk="1" hangingPunct="1">
        <a:defRPr sz="1800" kern="1200">
          <a:solidFill>
            <a:schemeClr val="tx1"/>
          </a:solidFill>
          <a:latin typeface="+mn-lt"/>
          <a:ea typeface="+mn-ea"/>
          <a:cs typeface="+mn-cs"/>
        </a:defRPr>
      </a:lvl4pPr>
      <a:lvl5pPr marL="1828727" algn="l" defTabSz="914363" rtl="0" eaLnBrk="1" latinLnBrk="1" hangingPunct="1">
        <a:defRPr sz="1800" kern="1200">
          <a:solidFill>
            <a:schemeClr val="tx1"/>
          </a:solidFill>
          <a:latin typeface="+mn-lt"/>
          <a:ea typeface="+mn-ea"/>
          <a:cs typeface="+mn-cs"/>
        </a:defRPr>
      </a:lvl5pPr>
      <a:lvl6pPr marL="2285909" algn="l" defTabSz="914363" rtl="0" eaLnBrk="1" latinLnBrk="1" hangingPunct="1">
        <a:defRPr sz="1800" kern="1200">
          <a:solidFill>
            <a:schemeClr val="tx1"/>
          </a:solidFill>
          <a:latin typeface="+mn-lt"/>
          <a:ea typeface="+mn-ea"/>
          <a:cs typeface="+mn-cs"/>
        </a:defRPr>
      </a:lvl6pPr>
      <a:lvl7pPr marL="2743090" algn="l" defTabSz="914363" rtl="0" eaLnBrk="1" latinLnBrk="1" hangingPunct="1">
        <a:defRPr sz="1800" kern="1200">
          <a:solidFill>
            <a:schemeClr val="tx1"/>
          </a:solidFill>
          <a:latin typeface="+mn-lt"/>
          <a:ea typeface="+mn-ea"/>
          <a:cs typeface="+mn-cs"/>
        </a:defRPr>
      </a:lvl7pPr>
      <a:lvl8pPr marL="3200272" algn="l" defTabSz="914363" rtl="0" eaLnBrk="1" latinLnBrk="1" hangingPunct="1">
        <a:defRPr sz="1800" kern="1200">
          <a:solidFill>
            <a:schemeClr val="tx1"/>
          </a:solidFill>
          <a:latin typeface="+mn-lt"/>
          <a:ea typeface="+mn-ea"/>
          <a:cs typeface="+mn-cs"/>
        </a:defRPr>
      </a:lvl8pPr>
      <a:lvl9pPr marL="3657454" algn="l" defTabSz="914363"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hyperlink" Target="execution/6&#51109;/&#49892;&#49845;6_2.exe"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hyperlink" Target="execution/6&#51109;/&#50696;&#51228;6_4.exe" TargetMode="Externa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hyperlink" Target="execution/6&#51109;/&#50696;&#51228;6_5.exe" TargetMode="Externa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31.png"/><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34.png"/><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hyperlink" Target="execution/6&#51109;/&#49892;&#49845;6_5.exe"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hyperlink" Target="execution/6&#51109;/&#49892;&#49845;6_6.exe" TargetMode="External"/><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40.png"/></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2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hyperlink" Target="execution/6&#51109;/&#50696;&#51228;6_6.exe" TargetMode="External"/><Relationship Id="rId5" Type="http://schemas.openxmlformats.org/officeDocument/2006/relationships/image" Target="../media/image48.png"/><Relationship Id="rId4" Type="http://schemas.openxmlformats.org/officeDocument/2006/relationships/image" Target="../media/image47.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50.png"/></Relationships>
</file>

<file path=ppt/slides/_rels/slide2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image" Target="../media/image59.png"/></Relationships>
</file>

<file path=ppt/slides/_rels/slide3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5.xml"/><Relationship Id="rId1" Type="http://schemas.openxmlformats.org/officeDocument/2006/relationships/slideLayout" Target="../slideLayouts/slideLayout3.xml"/><Relationship Id="rId4" Type="http://schemas.openxmlformats.org/officeDocument/2006/relationships/image" Target="../media/image61.png"/></Relationships>
</file>

<file path=ppt/slides/_rels/slide3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6.xml"/><Relationship Id="rId1" Type="http://schemas.openxmlformats.org/officeDocument/2006/relationships/slideLayout" Target="../slideLayouts/slideLayout3.xml"/><Relationship Id="rId6" Type="http://schemas.openxmlformats.org/officeDocument/2006/relationships/hyperlink" Target="execution/6&#51109;/&#50696;&#51228;6_8.exe" TargetMode="External"/><Relationship Id="rId5" Type="http://schemas.openxmlformats.org/officeDocument/2006/relationships/image" Target="../media/image63.png"/><Relationship Id="rId4" Type="http://schemas.openxmlformats.org/officeDocument/2006/relationships/image" Target="../media/image62.png"/></Relationships>
</file>

<file path=ppt/slides/_rels/slide3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7.xml"/><Relationship Id="rId1" Type="http://schemas.openxmlformats.org/officeDocument/2006/relationships/slideLayout" Target="../slideLayouts/slideLayout3.xml"/><Relationship Id="rId4" Type="http://schemas.openxmlformats.org/officeDocument/2006/relationships/hyperlink" Target="execution/6&#51109;/&#49892;&#49845;6_8.exe"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8.xml"/><Relationship Id="rId1" Type="http://schemas.openxmlformats.org/officeDocument/2006/relationships/slideLayout" Target="../slideLayouts/slideLayout3.xml"/><Relationship Id="rId4" Type="http://schemas.openxmlformats.org/officeDocument/2006/relationships/image" Target="../media/image66.png"/></Relationships>
</file>

<file path=ppt/slides/_rels/slide3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40.xml"/><Relationship Id="rId1" Type="http://schemas.openxmlformats.org/officeDocument/2006/relationships/slideLayout" Target="../slideLayouts/slideLayout3.xml"/><Relationship Id="rId4" Type="http://schemas.openxmlformats.org/officeDocument/2006/relationships/image" Target="../media/image68.png"/></Relationships>
</file>

<file path=ppt/slides/_rels/slide41.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42.xml"/><Relationship Id="rId1" Type="http://schemas.openxmlformats.org/officeDocument/2006/relationships/slideLayout" Target="../slideLayouts/slideLayout3.xml"/><Relationship Id="rId4" Type="http://schemas.openxmlformats.org/officeDocument/2006/relationships/image" Target="../media/image71.png"/></Relationships>
</file>

<file path=ppt/slides/_rels/slide4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43.xml"/><Relationship Id="rId1" Type="http://schemas.openxmlformats.org/officeDocument/2006/relationships/slideLayout" Target="../slideLayouts/slideLayout3.xml"/><Relationship Id="rId6" Type="http://schemas.openxmlformats.org/officeDocument/2006/relationships/hyperlink" Target="execution/6&#51109;/&#50696;&#51228;6_9.exe" TargetMode="External"/><Relationship Id="rId5" Type="http://schemas.openxmlformats.org/officeDocument/2006/relationships/image" Target="../media/image73.png"/><Relationship Id="rId4" Type="http://schemas.openxmlformats.org/officeDocument/2006/relationships/image" Target="../media/image72.png"/></Relationships>
</file>

<file path=ppt/slides/_rels/slide44.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44.xml"/><Relationship Id="rId1" Type="http://schemas.openxmlformats.org/officeDocument/2006/relationships/slideLayout" Target="../slideLayouts/slideLayout3.xml"/><Relationship Id="rId4" Type="http://schemas.openxmlformats.org/officeDocument/2006/relationships/image" Target="../media/image75.png"/></Relationships>
</file>

<file path=ppt/slides/_rels/slide45.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45.xml"/><Relationship Id="rId1" Type="http://schemas.openxmlformats.org/officeDocument/2006/relationships/slideLayout" Target="../slideLayouts/slideLayout3.xml"/><Relationship Id="rId4" Type="http://schemas.openxmlformats.org/officeDocument/2006/relationships/hyperlink" Target="execution/6&#51109;/&#49892;&#49845;6_11.exe"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49.xml"/><Relationship Id="rId1" Type="http://schemas.openxmlformats.org/officeDocument/2006/relationships/slideLayout" Target="../slideLayouts/slideLayout3.xml"/><Relationship Id="rId6" Type="http://schemas.openxmlformats.org/officeDocument/2006/relationships/hyperlink" Target="execution/6&#51109;/&#50696;&#51228;6_10.exe" TargetMode="External"/><Relationship Id="rId5" Type="http://schemas.openxmlformats.org/officeDocument/2006/relationships/image" Target="../media/image80.png"/><Relationship Id="rId4" Type="http://schemas.openxmlformats.org/officeDocument/2006/relationships/image" Target="../media/image79.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execution/6&#51109;/&#50696;&#51228;6_1.exe" TargetMode="External"/><Relationship Id="rId5" Type="http://schemas.openxmlformats.org/officeDocument/2006/relationships/image" Target="../media/image8.png"/><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50.xml"/><Relationship Id="rId1" Type="http://schemas.openxmlformats.org/officeDocument/2006/relationships/slideLayout" Target="../slideLayouts/slideLayout3.xml"/><Relationship Id="rId4" Type="http://schemas.openxmlformats.org/officeDocument/2006/relationships/image" Target="../media/image82.png"/></Relationships>
</file>

<file path=ppt/slides/_rels/slide51.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51.xml"/><Relationship Id="rId1" Type="http://schemas.openxmlformats.org/officeDocument/2006/relationships/slideLayout" Target="../slideLayouts/slideLayout3.xml"/><Relationship Id="rId4" Type="http://schemas.openxmlformats.org/officeDocument/2006/relationships/image" Target="../media/image84.png"/></Relationships>
</file>

<file path=ppt/slides/_rels/slide52.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5.xml"/><Relationship Id="rId1" Type="http://schemas.openxmlformats.org/officeDocument/2006/relationships/slideLayout" Target="../slideLayouts/slideLayout3.xml"/><Relationship Id="rId4" Type="http://schemas.openxmlformats.org/officeDocument/2006/relationships/image" Target="../media/image40.png"/></Relationships>
</file>

<file path=ppt/slides/_rels/slide56.xml.rels><?xml version="1.0" encoding="UTF-8" standalone="yes"?>
<Relationships xmlns="http://schemas.openxmlformats.org/package/2006/relationships"><Relationship Id="rId3" Type="http://schemas.openxmlformats.org/officeDocument/2006/relationships/image" Target="../media/image88.png"/><Relationship Id="rId7" Type="http://schemas.openxmlformats.org/officeDocument/2006/relationships/image" Target="../media/image92.png"/><Relationship Id="rId2" Type="http://schemas.openxmlformats.org/officeDocument/2006/relationships/notesSlide" Target="../notesSlides/notesSlide56.xml"/><Relationship Id="rId1" Type="http://schemas.openxmlformats.org/officeDocument/2006/relationships/slideLayout" Target="../slideLayouts/slideLayout3.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89.png"/></Relationships>
</file>

<file path=ppt/slides/_rels/slide57.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hyperlink" Target="execution/6&#51109;/&#50696;&#51228;6_2.exe" TargetMode="Externa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hyperlink" Target="execution/6&#51109;/&#50696;&#51228;6_3.exe" TargetMode="Externa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1905001"/>
            <a:ext cx="8640960" cy="731911"/>
          </a:xfrm>
        </p:spPr>
        <p:txBody>
          <a:bodyPr/>
          <a:lstStyle/>
          <a:p>
            <a:r>
              <a:rPr lang="en-US" altLang="ko-KR" sz="4400" dirty="0" smtClean="0"/>
              <a:t>6. </a:t>
            </a:r>
            <a:r>
              <a:rPr lang="ko-KR" altLang="en-US" sz="4400" dirty="0" smtClean="0"/>
              <a:t>계산에 필요한 연산자와 </a:t>
            </a:r>
            <a:r>
              <a:rPr lang="ko-KR" altLang="en-US" sz="4400" dirty="0" err="1" smtClean="0"/>
              <a:t>연산식</a:t>
            </a:r>
            <a:endParaRPr lang="ko-KR" altLang="en-US" sz="4400" dirty="0"/>
          </a:p>
        </p:txBody>
      </p:sp>
      <p:sp>
        <p:nvSpPr>
          <p:cNvPr id="5" name="Subtitle 2"/>
          <p:cNvSpPr>
            <a:spLocks noGrp="1"/>
          </p:cNvSpPr>
          <p:nvPr>
            <p:ph type="subTitle" idx="1"/>
          </p:nvPr>
        </p:nvSpPr>
        <p:spPr>
          <a:xfrm>
            <a:off x="730249" y="4344988"/>
            <a:ext cx="7681913" cy="1370012"/>
          </a:xfrm>
        </p:spPr>
        <p:txBody>
          <a:bodyPr>
            <a:normAutofit fontScale="70000" lnSpcReduction="20000"/>
          </a:bodyPr>
          <a:lstStyle/>
          <a:p>
            <a:r>
              <a:rPr lang="ko-KR" altLang="en-US" dirty="0" smtClean="0"/>
              <a:t>이성환</a:t>
            </a:r>
            <a:endParaRPr lang="en-US" altLang="ko-KR" dirty="0" smtClean="0"/>
          </a:p>
          <a:p>
            <a:endParaRPr lang="en-US" altLang="ko-KR" dirty="0" smtClean="0"/>
          </a:p>
          <a:p>
            <a:r>
              <a:rPr lang="ko-KR" altLang="en-US" dirty="0" err="1" smtClean="0"/>
              <a:t>기초전산</a:t>
            </a:r>
            <a:endParaRPr lang="en-US" altLang="ko-KR" dirty="0" smtClean="0"/>
          </a:p>
          <a:p>
            <a:endParaRPr lang="en-US" dirty="0" smtClean="0"/>
          </a:p>
          <a:p>
            <a:r>
              <a:rPr lang="ko-KR" altLang="en-US" dirty="0" smtClean="0"/>
              <a:t>위덕대학교</a:t>
            </a:r>
            <a:endParaRPr lang="en-US"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9"/>
            <a:ext cx="8382000" cy="678531"/>
          </a:xfrm>
        </p:spPr>
        <p:txBody>
          <a:bodyPr>
            <a:normAutofit/>
          </a:bodyPr>
          <a:lstStyle/>
          <a:p>
            <a:r>
              <a:rPr lang="en-US" altLang="ko-KR" dirty="0" smtClean="0"/>
              <a:t>[</a:t>
            </a:r>
            <a:r>
              <a:rPr lang="ko-KR" altLang="en-US" dirty="0" smtClean="0"/>
              <a:t>실습문제 </a:t>
            </a:r>
            <a:r>
              <a:rPr lang="en-US" altLang="ko-KR" dirty="0" smtClean="0"/>
              <a:t>6.2]</a:t>
            </a:r>
            <a:endParaRPr lang="ko-KR" altLang="en-US" dirty="0"/>
          </a:p>
        </p:txBody>
      </p:sp>
      <p:sp>
        <p:nvSpPr>
          <p:cNvPr id="6" name="텍스트 개체 틀 4"/>
          <p:cNvSpPr>
            <a:spLocks noGrp="1"/>
          </p:cNvSpPr>
          <p:nvPr>
            <p:ph type="body" sz="quarter" idx="10"/>
          </p:nvPr>
        </p:nvSpPr>
        <p:spPr>
          <a:xfrm>
            <a:off x="251520" y="1092239"/>
            <a:ext cx="8784976" cy="751424"/>
          </a:xfrm>
        </p:spPr>
        <p:txBody>
          <a:bodyPr/>
          <a:lstStyle/>
          <a:p>
            <a:pPr>
              <a:buNone/>
            </a:pPr>
            <a:r>
              <a:rPr lang="ko-KR" altLang="en-US" sz="2000" dirty="0" smtClean="0"/>
              <a:t>임의의 두 정수 </a:t>
            </a:r>
            <a:r>
              <a:rPr lang="en-US" altLang="ko-KR" sz="2000" dirty="0" smtClean="0"/>
              <a:t>a, b</a:t>
            </a:r>
            <a:r>
              <a:rPr lang="ko-KR" altLang="en-US" sz="2000" dirty="0" smtClean="0"/>
              <a:t>를 입력 받아 </a:t>
            </a:r>
            <a:r>
              <a:rPr lang="en-US" altLang="ko-KR" sz="2000" dirty="0" smtClean="0"/>
              <a:t>a/b</a:t>
            </a:r>
            <a:r>
              <a:rPr lang="ko-KR" altLang="en-US" sz="2000" dirty="0" smtClean="0"/>
              <a:t>의 몫과 나머지를 출력하는 </a:t>
            </a:r>
            <a:endParaRPr lang="en-US" altLang="ko-KR" sz="2000" dirty="0" smtClean="0"/>
          </a:p>
          <a:p>
            <a:pPr>
              <a:buNone/>
            </a:pPr>
            <a:r>
              <a:rPr lang="ko-KR" altLang="en-US" sz="2000" dirty="0" smtClean="0"/>
              <a:t>프로그램을 작성하시오</a:t>
            </a:r>
            <a:r>
              <a:rPr lang="en-US" altLang="ko-KR" sz="2000" dirty="0" smtClean="0"/>
              <a:t>.</a:t>
            </a:r>
            <a:endParaRPr lang="ko-KR" altLang="en-US" sz="2000" dirty="0"/>
          </a:p>
        </p:txBody>
      </p:sp>
      <p:sp>
        <p:nvSpPr>
          <p:cNvPr id="2048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20484"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16" name="Rounded Rectangle 7"/>
          <p:cNvSpPr/>
          <p:nvPr/>
        </p:nvSpPr>
        <p:spPr bwMode="auto">
          <a:xfrm>
            <a:off x="2915816" y="6093296"/>
            <a:ext cx="2736304" cy="548680"/>
          </a:xfrm>
          <a:prstGeom prst="roundRect">
            <a:avLst>
              <a:gd name="adj" fmla="val 9033"/>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ko-KR" altLang="en-US" sz="2300" b="1" dirty="0" smtClean="0">
                <a:solidFill>
                  <a:srgbClr val="FFFFFF"/>
                </a:solidFill>
                <a:effectLst>
                  <a:outerShdw blurRad="38100" dist="38100" dir="2700000" algn="tl">
                    <a:srgbClr val="000000">
                      <a:alpha val="43137"/>
                    </a:srgbClr>
                  </a:outerShdw>
                </a:effectLst>
                <a:ea typeface="맑은 고딕" pitchFamily="50" charset="-127"/>
              </a:rPr>
              <a:t>실습문제 정답</a:t>
            </a:r>
            <a:endParaRPr lang="en-US" sz="2300" b="1" dirty="0" smtClean="0">
              <a:solidFill>
                <a:srgbClr val="FFFFFF"/>
              </a:solidFill>
              <a:effectLst>
                <a:outerShdw blurRad="38100" dist="38100" dir="2700000" algn="tl">
                  <a:srgbClr val="000000">
                    <a:alpha val="43137"/>
                  </a:srgbClr>
                </a:outerShdw>
              </a:effectLst>
              <a:ea typeface="맑은 고딕" pitchFamily="50" charset="-127"/>
            </a:endParaRPr>
          </a:p>
        </p:txBody>
      </p:sp>
      <p:pic>
        <p:nvPicPr>
          <p:cNvPr id="81922" name="Picture 2"/>
          <p:cNvPicPr>
            <a:picLocks noChangeAspect="1" noChangeArrowheads="1"/>
          </p:cNvPicPr>
          <p:nvPr/>
        </p:nvPicPr>
        <p:blipFill>
          <a:blip r:embed="rId3" cstate="print"/>
          <a:srcRect/>
          <a:stretch>
            <a:fillRect/>
          </a:stretch>
        </p:blipFill>
        <p:spPr bwMode="auto">
          <a:xfrm>
            <a:off x="611560" y="2132856"/>
            <a:ext cx="4913786" cy="3672408"/>
          </a:xfrm>
          <a:prstGeom prst="rect">
            <a:avLst/>
          </a:prstGeom>
          <a:noFill/>
          <a:ln w="9525">
            <a:noFill/>
            <a:miter lim="800000"/>
            <a:headEnd/>
            <a:tailEnd/>
          </a:ln>
        </p:spPr>
      </p:pic>
      <p:sp>
        <p:nvSpPr>
          <p:cNvPr id="8" name="Rounded Rectangle 7">
            <a:hlinkClick r:id="rId4" action="ppaction://hlinkfile"/>
          </p:cNvPr>
          <p:cNvSpPr/>
          <p:nvPr/>
        </p:nvSpPr>
        <p:spPr bwMode="auto">
          <a:xfrm>
            <a:off x="5940152" y="6089616"/>
            <a:ext cx="2520280" cy="548680"/>
          </a:xfrm>
          <a:prstGeom prst="roundRect">
            <a:avLst>
              <a:gd name="adj" fmla="val 9033"/>
            </a:avLst>
          </a:prstGeom>
          <a:solidFill>
            <a:srgbClr val="002060"/>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b="1" dirty="0" smtClean="0">
                <a:solidFill>
                  <a:srgbClr val="FFFFFF"/>
                </a:solidFill>
                <a:effectLst>
                  <a:outerShdw blurRad="38100" dist="38100" dir="2700000" algn="tl">
                    <a:srgbClr val="000000">
                      <a:alpha val="43137"/>
                    </a:srgbClr>
                  </a:outerShdw>
                </a:effectLst>
                <a:ea typeface="맑은 고딕" pitchFamily="50" charset="-127"/>
              </a:rPr>
              <a:t>Program</a:t>
            </a:r>
            <a:r>
              <a:rPr lang="ko-KR" altLang="en-US" sz="2300" b="1" dirty="0" smtClean="0">
                <a:solidFill>
                  <a:srgbClr val="FFFFFF"/>
                </a:solidFill>
                <a:effectLst>
                  <a:outerShdw blurRad="38100" dist="38100" dir="2700000" algn="tl">
                    <a:srgbClr val="000000">
                      <a:alpha val="43137"/>
                    </a:srgbClr>
                  </a:outerShdw>
                </a:effectLst>
                <a:ea typeface="맑은 고딕" pitchFamily="50" charset="-127"/>
              </a:rPr>
              <a:t>실행</a:t>
            </a:r>
            <a:endParaRPr lang="en-US" sz="2300" b="1" dirty="0" smtClean="0">
              <a:solidFill>
                <a:srgbClr val="FFFFFF"/>
              </a:solidFill>
              <a:effectLst>
                <a:outerShdw blurRad="38100" dist="38100" dir="2700000" algn="tl">
                  <a:srgbClr val="000000">
                    <a:alpha val="43137"/>
                  </a:srgbClr>
                </a:outerShdw>
              </a:effectLst>
              <a:ea typeface="맑은 고딕" pitchFamily="50" charset="-127"/>
            </a:endParaRPr>
          </a:p>
        </p:txBody>
      </p:sp>
    </p:spTree>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16"/>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922"/>
                                        </p:tgtEl>
                                        <p:attrNameLst>
                                          <p:attrName>style.visibility</p:attrName>
                                        </p:attrNameLst>
                                      </p:cBhvr>
                                      <p:to>
                                        <p:strVal val="visible"/>
                                      </p:to>
                                    </p:set>
                                    <p:animEffect transition="in" filter="fade">
                                      <p:cBhvr>
                                        <p:cTn id="7" dur="2000"/>
                                        <p:tgtEl>
                                          <p:spTgt spid="81922"/>
                                        </p:tgtEl>
                                      </p:cBhvr>
                                    </p:animEffect>
                                  </p:childTnLst>
                                </p:cTn>
                              </p:par>
                            </p:childTnLst>
                          </p:cTn>
                        </p:par>
                      </p:childTnLst>
                    </p:cTn>
                  </p:par>
                </p:childTnLst>
              </p:cTn>
              <p:nextCondLst>
                <p:cond evt="onClick" delay="0">
                  <p:tgtEl>
                    <p:spTgt spid="16"/>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9"/>
            <a:ext cx="8382000" cy="678531"/>
          </a:xfrm>
        </p:spPr>
        <p:txBody>
          <a:bodyPr>
            <a:normAutofit/>
          </a:bodyPr>
          <a:lstStyle/>
          <a:p>
            <a:r>
              <a:rPr lang="ko-KR" altLang="en-US" dirty="0" smtClean="0"/>
              <a:t>증가</a:t>
            </a:r>
            <a:r>
              <a:rPr lang="en-US" altLang="ko-KR" dirty="0" smtClean="0"/>
              <a:t>, </a:t>
            </a:r>
            <a:r>
              <a:rPr lang="ko-KR" altLang="en-US" dirty="0" smtClean="0"/>
              <a:t>감소 연산자</a:t>
            </a:r>
            <a:r>
              <a:rPr lang="en-US" altLang="ko-KR" dirty="0" smtClean="0"/>
              <a:t>(++, --)</a:t>
            </a:r>
            <a:endParaRPr lang="ko-KR" altLang="en-US" dirty="0"/>
          </a:p>
        </p:txBody>
      </p:sp>
      <p:pic>
        <p:nvPicPr>
          <p:cNvPr id="51201" name="Picture 1"/>
          <p:cNvPicPr>
            <a:picLocks noChangeAspect="1" noChangeArrowheads="1"/>
          </p:cNvPicPr>
          <p:nvPr/>
        </p:nvPicPr>
        <p:blipFill>
          <a:blip r:embed="rId3" cstate="print"/>
          <a:srcRect/>
          <a:stretch>
            <a:fillRect/>
          </a:stretch>
        </p:blipFill>
        <p:spPr bwMode="auto">
          <a:xfrm>
            <a:off x="467544" y="1124744"/>
            <a:ext cx="8105775" cy="1638300"/>
          </a:xfrm>
          <a:prstGeom prst="rect">
            <a:avLst/>
          </a:prstGeom>
          <a:noFill/>
          <a:ln w="9525">
            <a:noFill/>
            <a:miter lim="800000"/>
            <a:headEnd/>
            <a:tailEnd/>
          </a:ln>
        </p:spPr>
      </p:pic>
      <p:sp>
        <p:nvSpPr>
          <p:cNvPr id="12" name="TextBox 11"/>
          <p:cNvSpPr txBox="1"/>
          <p:nvPr/>
        </p:nvSpPr>
        <p:spPr>
          <a:xfrm>
            <a:off x="395536" y="3645024"/>
            <a:ext cx="8424936" cy="2554545"/>
          </a:xfrm>
          <a:prstGeom prst="rect">
            <a:avLst/>
          </a:prstGeom>
          <a:solidFill>
            <a:schemeClr val="accent1"/>
          </a:solidFill>
          <a:ln>
            <a:solidFill>
              <a:schemeClr val="tx1"/>
            </a:solidFill>
          </a:ln>
          <a:effectLst/>
        </p:spPr>
        <p:txBody>
          <a:bodyPr wrap="square" rtlCol="0">
            <a:spAutoFit/>
          </a:bodyPr>
          <a:lstStyle/>
          <a:p>
            <a:r>
              <a:rPr lang="en-US" altLang="ko-KR" sz="2000" dirty="0" smtClean="0"/>
              <a:t>++(</a:t>
            </a:r>
            <a:r>
              <a:rPr lang="ko-KR" altLang="en-US" sz="2000" dirty="0" smtClean="0"/>
              <a:t>증가연산자</a:t>
            </a:r>
            <a:r>
              <a:rPr lang="en-US" altLang="ko-KR" sz="2000" dirty="0" smtClean="0"/>
              <a:t>), </a:t>
            </a:r>
            <a:r>
              <a:rPr lang="ko-KR" altLang="en-US" sz="2000" dirty="0" smtClean="0"/>
              <a:t> </a:t>
            </a:r>
            <a:r>
              <a:rPr lang="en-US" altLang="ko-KR" sz="2000" dirty="0" smtClean="0"/>
              <a:t>--(</a:t>
            </a:r>
            <a:r>
              <a:rPr lang="ko-KR" altLang="en-US" sz="2000" dirty="0" smtClean="0"/>
              <a:t>감소연산자</a:t>
            </a:r>
            <a:r>
              <a:rPr lang="en-US" altLang="ko-KR" sz="2000" dirty="0" smtClean="0"/>
              <a:t>)</a:t>
            </a:r>
          </a:p>
          <a:p>
            <a:r>
              <a:rPr lang="ko-KR" altLang="en-US" sz="2000" dirty="0" smtClean="0"/>
              <a:t>대부분의 연산자들은 </a:t>
            </a:r>
            <a:r>
              <a:rPr lang="en-US" altLang="ko-KR" sz="2000" dirty="0" err="1" smtClean="0"/>
              <a:t>a+b</a:t>
            </a:r>
            <a:r>
              <a:rPr lang="en-US" altLang="ko-KR" sz="2000" dirty="0" smtClean="0"/>
              <a:t> </a:t>
            </a:r>
            <a:r>
              <a:rPr lang="ko-KR" altLang="en-US" sz="2000" dirty="0" smtClean="0"/>
              <a:t>또는 </a:t>
            </a:r>
            <a:r>
              <a:rPr lang="en-US" altLang="ko-KR" sz="2000" dirty="0" err="1" smtClean="0"/>
              <a:t>a%b</a:t>
            </a:r>
            <a:r>
              <a:rPr lang="ko-KR" altLang="en-US" sz="2000" dirty="0" smtClean="0"/>
              <a:t>와 같이 두 개의 피연산자를 필요로 하는 </a:t>
            </a:r>
            <a:r>
              <a:rPr lang="en-US" altLang="ko-KR" sz="2000" dirty="0" smtClean="0"/>
              <a:t>2</a:t>
            </a:r>
            <a:r>
              <a:rPr lang="ko-KR" altLang="en-US" sz="2000" dirty="0" smtClean="0"/>
              <a:t>항</a:t>
            </a:r>
            <a:r>
              <a:rPr lang="en-US" altLang="ko-KR" sz="2000" dirty="0" smtClean="0"/>
              <a:t>(binary) </a:t>
            </a:r>
            <a:r>
              <a:rPr lang="ko-KR" altLang="en-US" sz="2000" dirty="0" smtClean="0"/>
              <a:t>연산자이나 이 연산자들은 </a:t>
            </a:r>
            <a:r>
              <a:rPr lang="ko-KR" altLang="en-US" sz="2000" dirty="0" err="1" smtClean="0"/>
              <a:t>피연산자가</a:t>
            </a:r>
            <a:r>
              <a:rPr lang="ko-KR" altLang="en-US" sz="2000" dirty="0" smtClean="0"/>
              <a:t> 하나만 있는 경우에 사용할 수 있는 </a:t>
            </a:r>
            <a:r>
              <a:rPr lang="ko-KR" altLang="en-US" sz="2000" dirty="0" err="1" smtClean="0"/>
              <a:t>단항</a:t>
            </a:r>
            <a:r>
              <a:rPr lang="en-US" altLang="ko-KR" sz="2000" dirty="0" smtClean="0"/>
              <a:t>(unary) </a:t>
            </a:r>
            <a:r>
              <a:rPr lang="ko-KR" altLang="en-US" sz="2000" dirty="0" smtClean="0"/>
              <a:t>연산자이다</a:t>
            </a:r>
            <a:r>
              <a:rPr lang="en-US" altLang="ko-KR" sz="2000" dirty="0" smtClean="0"/>
              <a:t>.</a:t>
            </a:r>
          </a:p>
          <a:p>
            <a:endParaRPr lang="en-US" altLang="ko-KR" sz="2000" dirty="0" smtClean="0"/>
          </a:p>
          <a:p>
            <a:r>
              <a:rPr lang="ko-KR" altLang="en-US" sz="2000" dirty="0" smtClean="0"/>
              <a:t>증가나 감소 연산자는 오직 변수의 앞 또는 뒤에 사용되어 저장된 값을 </a:t>
            </a:r>
            <a:r>
              <a:rPr lang="en-US" altLang="ko-KR" sz="2000" dirty="0" smtClean="0"/>
              <a:t>1 </a:t>
            </a:r>
            <a:r>
              <a:rPr lang="ko-KR" altLang="en-US" sz="2000" dirty="0" smtClean="0"/>
              <a:t>증가시키거나 </a:t>
            </a:r>
            <a:r>
              <a:rPr lang="en-US" altLang="ko-KR" sz="2000" dirty="0" smtClean="0"/>
              <a:t>1 </a:t>
            </a:r>
            <a:r>
              <a:rPr lang="ko-KR" altLang="en-US" sz="2000" dirty="0" smtClean="0"/>
              <a:t>감소시키므로 상수나 식</a:t>
            </a:r>
            <a:r>
              <a:rPr lang="en-US" altLang="ko-KR" sz="2000" dirty="0" smtClean="0"/>
              <a:t>, </a:t>
            </a:r>
            <a:r>
              <a:rPr lang="ko-KR" altLang="en-US" sz="2000" dirty="0" smtClean="0"/>
              <a:t>예를 들어 </a:t>
            </a:r>
            <a:r>
              <a:rPr lang="en-US" altLang="ko-KR" sz="2000" dirty="0" smtClean="0"/>
              <a:t>3++ </a:t>
            </a:r>
            <a:r>
              <a:rPr lang="ko-KR" altLang="en-US" sz="2000" dirty="0" smtClean="0"/>
              <a:t>또는 </a:t>
            </a:r>
            <a:r>
              <a:rPr lang="en-US" altLang="ko-KR" sz="2000" dirty="0" smtClean="0"/>
              <a:t>(</a:t>
            </a:r>
            <a:r>
              <a:rPr lang="en-US" altLang="ko-KR" sz="2000" dirty="0" err="1" smtClean="0"/>
              <a:t>a+b</a:t>
            </a:r>
            <a:r>
              <a:rPr lang="en-US" altLang="ko-KR" sz="2000" dirty="0" smtClean="0"/>
              <a:t>)++</a:t>
            </a:r>
            <a:r>
              <a:rPr lang="ko-KR" altLang="en-US" sz="2000" dirty="0" smtClean="0"/>
              <a:t>와 같이 사용할 수 없다</a:t>
            </a:r>
            <a:r>
              <a:rPr lang="en-US" altLang="ko-KR" sz="2000" dirty="0" smtClean="0"/>
              <a:t>. </a:t>
            </a:r>
            <a:endParaRPr lang="ko-KR" altLang="en-US" sz="2000" dirty="0"/>
          </a:p>
        </p:txBody>
      </p:sp>
      <p:sp>
        <p:nvSpPr>
          <p:cNvPr id="13" name="직사각형 12"/>
          <p:cNvSpPr/>
          <p:nvPr/>
        </p:nvSpPr>
        <p:spPr bwMode="auto">
          <a:xfrm>
            <a:off x="1043608" y="2020372"/>
            <a:ext cx="648072" cy="216024"/>
          </a:xfrm>
          <a:prstGeom prst="rect">
            <a:avLst/>
          </a:prstGeom>
          <a:noFill/>
          <a:ln>
            <a:solidFill>
              <a:schemeClr val="accent1">
                <a:alpha val="51000"/>
              </a:schemeClr>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ko-KR" alt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5" name="직사각형 14"/>
          <p:cNvSpPr/>
          <p:nvPr/>
        </p:nvSpPr>
        <p:spPr bwMode="auto">
          <a:xfrm>
            <a:off x="4716016" y="2420888"/>
            <a:ext cx="648072" cy="216024"/>
          </a:xfrm>
          <a:prstGeom prst="rect">
            <a:avLst/>
          </a:prstGeom>
          <a:noFill/>
          <a:ln>
            <a:solidFill>
              <a:schemeClr val="accent1">
                <a:alpha val="51000"/>
              </a:schemeClr>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ko-KR" alt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6" name="TextBox 15"/>
          <p:cNvSpPr txBox="1"/>
          <p:nvPr/>
        </p:nvSpPr>
        <p:spPr>
          <a:xfrm>
            <a:off x="1619672" y="2924944"/>
            <a:ext cx="1440160" cy="400110"/>
          </a:xfrm>
          <a:prstGeom prst="rect">
            <a:avLst/>
          </a:prstGeom>
          <a:solidFill>
            <a:schemeClr val="accent2">
              <a:lumMod val="40000"/>
              <a:lumOff val="60000"/>
            </a:schemeClr>
          </a:solidFill>
          <a:ln>
            <a:solidFill>
              <a:schemeClr val="tx1"/>
            </a:solidFill>
          </a:ln>
          <a:effectLst/>
        </p:spPr>
        <p:txBody>
          <a:bodyPr wrap="square" rtlCol="0">
            <a:spAutoFit/>
          </a:bodyPr>
          <a:lstStyle/>
          <a:p>
            <a:r>
              <a:rPr lang="ko-KR" altLang="en-US" sz="2000" dirty="0" smtClean="0"/>
              <a:t>선행 연산</a:t>
            </a:r>
            <a:endParaRPr lang="en-US" altLang="ko-KR" sz="2000" dirty="0" smtClean="0"/>
          </a:p>
        </p:txBody>
      </p:sp>
      <p:sp>
        <p:nvSpPr>
          <p:cNvPr id="17" name="TextBox 16"/>
          <p:cNvSpPr txBox="1"/>
          <p:nvPr/>
        </p:nvSpPr>
        <p:spPr>
          <a:xfrm>
            <a:off x="6228184" y="2924944"/>
            <a:ext cx="1440160" cy="400110"/>
          </a:xfrm>
          <a:prstGeom prst="rect">
            <a:avLst/>
          </a:prstGeom>
          <a:solidFill>
            <a:schemeClr val="accent2">
              <a:lumMod val="40000"/>
              <a:lumOff val="60000"/>
            </a:schemeClr>
          </a:solidFill>
          <a:ln>
            <a:solidFill>
              <a:schemeClr val="tx1"/>
            </a:solidFill>
          </a:ln>
          <a:effectLst/>
        </p:spPr>
        <p:txBody>
          <a:bodyPr wrap="square" rtlCol="0">
            <a:spAutoFit/>
          </a:bodyPr>
          <a:lstStyle/>
          <a:p>
            <a:r>
              <a:rPr lang="ko-KR" altLang="en-US" sz="2000" dirty="0" smtClean="0"/>
              <a:t>후행 연산</a:t>
            </a:r>
            <a:endParaRPr lang="en-US" altLang="ko-KR" sz="2000" dirty="0" smtClean="0"/>
          </a:p>
        </p:txBody>
      </p:sp>
      <p:cxnSp>
        <p:nvCxnSpPr>
          <p:cNvPr id="19" name="직선 화살표 연결선 18"/>
          <p:cNvCxnSpPr>
            <a:stCxn id="16" idx="0"/>
          </p:cNvCxnSpPr>
          <p:nvPr/>
        </p:nvCxnSpPr>
        <p:spPr>
          <a:xfrm flipH="1" flipV="1">
            <a:off x="1763688" y="2204864"/>
            <a:ext cx="576064" cy="72008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1" name="직선 화살표 연결선 20"/>
          <p:cNvCxnSpPr>
            <a:stCxn id="17" idx="1"/>
          </p:cNvCxnSpPr>
          <p:nvPr/>
        </p:nvCxnSpPr>
        <p:spPr>
          <a:xfrm flipH="1" flipV="1">
            <a:off x="5364088" y="2564904"/>
            <a:ext cx="864096" cy="560095"/>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p:cNvPicPr>
            <a:picLocks noChangeAspect="1" noChangeArrowheads="1"/>
          </p:cNvPicPr>
          <p:nvPr/>
        </p:nvPicPr>
        <p:blipFill>
          <a:blip r:embed="rId3" cstate="print"/>
          <a:srcRect/>
          <a:stretch>
            <a:fillRect/>
          </a:stretch>
        </p:blipFill>
        <p:spPr bwMode="auto">
          <a:xfrm>
            <a:off x="179511" y="908720"/>
            <a:ext cx="4486293" cy="3672408"/>
          </a:xfrm>
          <a:prstGeom prst="rect">
            <a:avLst/>
          </a:prstGeom>
          <a:noFill/>
          <a:ln w="9525">
            <a:noFill/>
            <a:miter lim="800000"/>
            <a:headEnd/>
            <a:tailEnd/>
          </a:ln>
        </p:spPr>
      </p:pic>
      <p:sp>
        <p:nvSpPr>
          <p:cNvPr id="2" name="Title 1"/>
          <p:cNvSpPr>
            <a:spLocks noGrp="1"/>
          </p:cNvSpPr>
          <p:nvPr>
            <p:ph type="title"/>
          </p:nvPr>
        </p:nvSpPr>
        <p:spPr>
          <a:xfrm>
            <a:off x="381000" y="230189"/>
            <a:ext cx="8382000" cy="678531"/>
          </a:xfrm>
        </p:spPr>
        <p:txBody>
          <a:bodyPr>
            <a:normAutofit/>
          </a:bodyPr>
          <a:lstStyle/>
          <a:p>
            <a:r>
              <a:rPr lang="ko-KR" altLang="en-US" dirty="0" smtClean="0"/>
              <a:t>증가</a:t>
            </a:r>
            <a:r>
              <a:rPr lang="en-US" altLang="ko-KR" dirty="0" smtClean="0"/>
              <a:t>, </a:t>
            </a:r>
            <a:r>
              <a:rPr lang="ko-KR" altLang="en-US" dirty="0" smtClean="0"/>
              <a:t>감소 연산자</a:t>
            </a:r>
            <a:r>
              <a:rPr lang="en-US" altLang="ko-KR" dirty="0" smtClean="0"/>
              <a:t>(++, --)</a:t>
            </a:r>
            <a:endParaRPr lang="ko-KR" altLang="en-US" dirty="0"/>
          </a:p>
        </p:txBody>
      </p:sp>
      <p:sp>
        <p:nvSpPr>
          <p:cNvPr id="8294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grpSp>
        <p:nvGrpSpPr>
          <p:cNvPr id="9" name="그룹 8"/>
          <p:cNvGrpSpPr/>
          <p:nvPr/>
        </p:nvGrpSpPr>
        <p:grpSpPr>
          <a:xfrm>
            <a:off x="233184" y="2708920"/>
            <a:ext cx="8515280" cy="4087913"/>
            <a:chOff x="233184" y="2708920"/>
            <a:chExt cx="8515280" cy="4087913"/>
          </a:xfrm>
        </p:grpSpPr>
        <p:sp>
          <p:nvSpPr>
            <p:cNvPr id="12" name="TextBox 11"/>
            <p:cNvSpPr txBox="1"/>
            <p:nvPr/>
          </p:nvSpPr>
          <p:spPr>
            <a:xfrm>
              <a:off x="233184" y="4550064"/>
              <a:ext cx="8515280" cy="2246769"/>
            </a:xfrm>
            <a:prstGeom prst="rect">
              <a:avLst/>
            </a:prstGeom>
            <a:solidFill>
              <a:schemeClr val="accent1"/>
            </a:solidFill>
            <a:ln>
              <a:solidFill>
                <a:schemeClr val="tx1"/>
              </a:solidFill>
            </a:ln>
            <a:effectLst/>
          </p:spPr>
          <p:txBody>
            <a:bodyPr wrap="square" rtlCol="0">
              <a:spAutoFit/>
            </a:bodyPr>
            <a:lstStyle/>
            <a:p>
              <a:r>
                <a:rPr lang="en-US" altLang="ko-KR" sz="2000" dirty="0" smtClean="0"/>
                <a:t>line 05</a:t>
              </a:r>
              <a:r>
                <a:rPr lang="ko-KR" altLang="en-US" sz="2000" dirty="0" smtClean="0"/>
                <a:t>에서 </a:t>
              </a:r>
              <a:r>
                <a:rPr lang="en-US" altLang="ko-KR" sz="2000" dirty="0" smtClean="0"/>
                <a:t>a++</a:t>
              </a:r>
              <a:r>
                <a:rPr lang="ko-KR" altLang="en-US" sz="2000" dirty="0" smtClean="0"/>
                <a:t>는 후행 연산이고 변수에 대한 평가</a:t>
              </a:r>
              <a:r>
                <a:rPr lang="en-US" altLang="ko-KR" sz="2000" dirty="0" smtClean="0"/>
                <a:t>(10)</a:t>
              </a:r>
              <a:r>
                <a:rPr lang="ko-KR" altLang="en-US" sz="2000" dirty="0" smtClean="0"/>
                <a:t>가 먼저 이루어지므로 </a:t>
              </a:r>
              <a:r>
                <a:rPr lang="en-US" altLang="ko-KR" sz="2000" dirty="0" smtClean="0"/>
                <a:t>10</a:t>
              </a:r>
              <a:r>
                <a:rPr lang="ko-KR" altLang="en-US" sz="2000" dirty="0" smtClean="0"/>
                <a:t>을 출력하고</a:t>
              </a:r>
              <a:r>
                <a:rPr lang="en-US" altLang="ko-KR" sz="2000" dirty="0" smtClean="0"/>
                <a:t>, </a:t>
              </a:r>
              <a:r>
                <a:rPr lang="ko-KR" altLang="en-US" sz="2000" dirty="0" smtClean="0"/>
                <a:t> </a:t>
              </a:r>
              <a:r>
                <a:rPr lang="en-US" altLang="ko-KR" sz="2000" dirty="0" smtClean="0"/>
                <a:t>a</a:t>
              </a:r>
              <a:r>
                <a:rPr lang="ko-KR" altLang="en-US" sz="2000" dirty="0" smtClean="0"/>
                <a:t>를 증가시킨다</a:t>
              </a:r>
              <a:r>
                <a:rPr lang="en-US" altLang="ko-KR" sz="2000" dirty="0" smtClean="0"/>
                <a:t>.</a:t>
              </a:r>
            </a:p>
            <a:p>
              <a:r>
                <a:rPr lang="en-US" altLang="ko-KR" sz="2000" dirty="0" smtClean="0"/>
                <a:t>line 05</a:t>
              </a:r>
              <a:r>
                <a:rPr lang="ko-KR" altLang="en-US" sz="2000" dirty="0" smtClean="0"/>
                <a:t>가 처리된 후에 변수 </a:t>
              </a:r>
              <a:r>
                <a:rPr lang="en-US" altLang="ko-KR" sz="2000" dirty="0" smtClean="0"/>
                <a:t>a</a:t>
              </a:r>
              <a:r>
                <a:rPr lang="ko-KR" altLang="en-US" sz="2000" dirty="0" smtClean="0"/>
                <a:t>는 </a:t>
              </a:r>
              <a:r>
                <a:rPr lang="en-US" altLang="ko-KR" sz="2000" dirty="0" smtClean="0"/>
                <a:t>11</a:t>
              </a:r>
              <a:r>
                <a:rPr lang="ko-KR" altLang="en-US" sz="2000" dirty="0" smtClean="0"/>
                <a:t>로 변화되는데 </a:t>
              </a:r>
              <a:r>
                <a:rPr lang="en-US" altLang="ko-KR" sz="2000" dirty="0" smtClean="0"/>
                <a:t>line 06</a:t>
              </a:r>
              <a:r>
                <a:rPr lang="ko-KR" altLang="en-US" sz="2000" dirty="0" smtClean="0"/>
                <a:t>에서 </a:t>
              </a:r>
              <a:r>
                <a:rPr lang="en-US" altLang="ko-KR" sz="2000" dirty="0" smtClean="0"/>
                <a:t>++a</a:t>
              </a:r>
              <a:r>
                <a:rPr lang="ko-KR" altLang="en-US" sz="2000" dirty="0" smtClean="0"/>
                <a:t>는 선행 연산이므로 먼저 </a:t>
              </a:r>
              <a:r>
                <a:rPr lang="en-US" altLang="ko-KR" sz="2000" dirty="0" smtClean="0"/>
                <a:t>1</a:t>
              </a:r>
              <a:r>
                <a:rPr lang="ko-KR" altLang="en-US" sz="2000" dirty="0" smtClean="0"/>
                <a:t>을 증가</a:t>
              </a:r>
              <a:r>
                <a:rPr lang="en-US" altLang="ko-KR" sz="2000" dirty="0" smtClean="0"/>
                <a:t>(11+1)</a:t>
              </a:r>
              <a:r>
                <a:rPr lang="ko-KR" altLang="en-US" sz="2000" dirty="0" smtClean="0"/>
                <a:t>하여 평가하므로 </a:t>
              </a:r>
              <a:r>
                <a:rPr lang="en-US" altLang="ko-KR" sz="2000" dirty="0" smtClean="0"/>
                <a:t>12</a:t>
              </a:r>
              <a:r>
                <a:rPr lang="ko-KR" altLang="en-US" sz="2000" dirty="0" smtClean="0"/>
                <a:t>를 출력</a:t>
              </a:r>
              <a:r>
                <a:rPr lang="en-US" altLang="ko-KR" sz="2000" dirty="0" smtClean="0"/>
                <a:t>. </a:t>
              </a:r>
            </a:p>
            <a:p>
              <a:r>
                <a:rPr lang="en-US" altLang="ko-KR" sz="2000" dirty="0" smtClean="0"/>
                <a:t>line 07</a:t>
              </a:r>
              <a:r>
                <a:rPr lang="ko-KR" altLang="en-US" sz="2000" dirty="0" smtClean="0"/>
                <a:t>의 </a:t>
              </a:r>
              <a:r>
                <a:rPr lang="en-US" altLang="ko-KR" sz="2000" dirty="0" smtClean="0"/>
                <a:t>b--</a:t>
              </a:r>
              <a:r>
                <a:rPr lang="ko-KR" altLang="en-US" sz="2000" dirty="0" smtClean="0"/>
                <a:t>는 후행 연산이므로 먼저 변수에 대한 평가</a:t>
              </a:r>
              <a:r>
                <a:rPr lang="en-US" altLang="ko-KR" sz="2000" dirty="0" smtClean="0"/>
                <a:t>(20)</a:t>
              </a:r>
              <a:r>
                <a:rPr lang="ko-KR" altLang="en-US" sz="2000" dirty="0" smtClean="0"/>
                <a:t>를 하므로 </a:t>
              </a:r>
              <a:r>
                <a:rPr lang="en-US" altLang="ko-KR" sz="2000" dirty="0" smtClean="0"/>
                <a:t>20</a:t>
              </a:r>
              <a:r>
                <a:rPr lang="ko-KR" altLang="en-US" sz="2000" dirty="0" smtClean="0"/>
                <a:t>을 출력하고 나서 </a:t>
              </a:r>
              <a:r>
                <a:rPr lang="en-US" altLang="ko-KR" sz="2000" dirty="0" smtClean="0"/>
                <a:t>1</a:t>
              </a:r>
              <a:r>
                <a:rPr lang="ko-KR" altLang="en-US" sz="2000" dirty="0" smtClean="0"/>
                <a:t>을 감소시킴</a:t>
              </a:r>
              <a:r>
                <a:rPr lang="en-US" altLang="ko-KR" sz="2000" dirty="0" smtClean="0"/>
                <a:t>. line 08</a:t>
              </a:r>
              <a:r>
                <a:rPr lang="ko-KR" altLang="en-US" sz="2000" dirty="0" smtClean="0"/>
                <a:t>은 선행 연산이므로 먼저 </a:t>
              </a:r>
              <a:r>
                <a:rPr lang="en-US" altLang="ko-KR" sz="2000" dirty="0" smtClean="0"/>
                <a:t>1</a:t>
              </a:r>
              <a:r>
                <a:rPr lang="ko-KR" altLang="en-US" sz="2000" dirty="0" smtClean="0"/>
                <a:t>을 감소하고 평가하므로 </a:t>
              </a:r>
              <a:r>
                <a:rPr lang="en-US" altLang="ko-KR" sz="2000" dirty="0" smtClean="0"/>
                <a:t>18</a:t>
              </a:r>
              <a:r>
                <a:rPr lang="ko-KR" altLang="en-US" sz="2000" dirty="0" smtClean="0"/>
                <a:t>을 출력</a:t>
              </a:r>
              <a:endParaRPr lang="ko-KR" altLang="en-US" sz="2000" dirty="0"/>
            </a:p>
          </p:txBody>
        </p:sp>
        <p:pic>
          <p:nvPicPr>
            <p:cNvPr id="82947" name="_x77848656" descr="EMB000002fc0a64"/>
            <p:cNvPicPr>
              <a:picLocks noChangeAspect="1" noChangeArrowheads="1"/>
            </p:cNvPicPr>
            <p:nvPr/>
          </p:nvPicPr>
          <p:blipFill>
            <a:blip r:embed="rId4" cstate="print"/>
            <a:srcRect/>
            <a:stretch>
              <a:fillRect/>
            </a:stretch>
          </p:blipFill>
          <p:spPr bwMode="auto">
            <a:xfrm>
              <a:off x="4211425" y="2708920"/>
              <a:ext cx="1080655" cy="1512168"/>
            </a:xfrm>
            <a:prstGeom prst="rect">
              <a:avLst/>
            </a:prstGeom>
            <a:noFill/>
          </p:spPr>
        </p:pic>
      </p:grpSp>
      <p:sp>
        <p:nvSpPr>
          <p:cNvPr id="8" name="Rounded Rectangle 7"/>
          <p:cNvSpPr/>
          <p:nvPr/>
        </p:nvSpPr>
        <p:spPr bwMode="auto">
          <a:xfrm>
            <a:off x="6012160" y="3573016"/>
            <a:ext cx="2520280" cy="548680"/>
          </a:xfrm>
          <a:prstGeom prst="roundRect">
            <a:avLst>
              <a:gd name="adj" fmla="val 9033"/>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ko-KR" altLang="en-US" sz="2300" b="1" smtClean="0">
                <a:solidFill>
                  <a:srgbClr val="FFFFFF"/>
                </a:solidFill>
                <a:effectLst>
                  <a:outerShdw blurRad="38100" dist="38100" dir="2700000" algn="tl">
                    <a:srgbClr val="000000">
                      <a:alpha val="43137"/>
                    </a:srgbClr>
                  </a:outerShdw>
                </a:effectLst>
                <a:ea typeface="맑은 고딕" pitchFamily="50" charset="-127"/>
              </a:rPr>
              <a:t>실행결과와 해설</a:t>
            </a:r>
            <a:endParaRPr lang="en-US" sz="2300" b="1" dirty="0" smtClean="0">
              <a:solidFill>
                <a:srgbClr val="FFFFFF"/>
              </a:solidFill>
              <a:effectLst>
                <a:outerShdw blurRad="38100" dist="38100" dir="2700000" algn="tl">
                  <a:srgbClr val="000000">
                    <a:alpha val="43137"/>
                  </a:srgbClr>
                </a:outerShdw>
              </a:effectLst>
              <a:ea typeface="맑은 고딕" pitchFamily="50" charset="-127"/>
            </a:endParaRPr>
          </a:p>
        </p:txBody>
      </p:sp>
      <p:sp>
        <p:nvSpPr>
          <p:cNvPr id="10" name="Rounded Rectangle 7">
            <a:hlinkClick r:id="rId5" action="ppaction://hlinkfile"/>
          </p:cNvPr>
          <p:cNvSpPr/>
          <p:nvPr/>
        </p:nvSpPr>
        <p:spPr bwMode="auto">
          <a:xfrm>
            <a:off x="6012160" y="2794576"/>
            <a:ext cx="2520280" cy="548680"/>
          </a:xfrm>
          <a:prstGeom prst="roundRect">
            <a:avLst>
              <a:gd name="adj" fmla="val 9033"/>
            </a:avLst>
          </a:prstGeom>
          <a:solidFill>
            <a:srgbClr val="002060"/>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b="1" dirty="0" smtClean="0">
                <a:solidFill>
                  <a:srgbClr val="FFFFFF"/>
                </a:solidFill>
                <a:effectLst>
                  <a:outerShdw blurRad="38100" dist="38100" dir="2700000" algn="tl">
                    <a:srgbClr val="000000">
                      <a:alpha val="43137"/>
                    </a:srgbClr>
                  </a:outerShdw>
                </a:effectLst>
                <a:ea typeface="맑은 고딕" pitchFamily="50" charset="-127"/>
              </a:rPr>
              <a:t>Program</a:t>
            </a:r>
            <a:r>
              <a:rPr lang="ko-KR" altLang="en-US" sz="2300" b="1" dirty="0" smtClean="0">
                <a:solidFill>
                  <a:srgbClr val="FFFFFF"/>
                </a:solidFill>
                <a:effectLst>
                  <a:outerShdw blurRad="38100" dist="38100" dir="2700000" algn="tl">
                    <a:srgbClr val="000000">
                      <a:alpha val="43137"/>
                    </a:srgbClr>
                  </a:outerShdw>
                </a:effectLst>
                <a:ea typeface="맑은 고딕" pitchFamily="50" charset="-127"/>
              </a:rPr>
              <a:t>실행</a:t>
            </a:r>
            <a:endParaRPr lang="en-US" sz="2300" b="1" dirty="0" smtClean="0">
              <a:solidFill>
                <a:srgbClr val="FFFFFF"/>
              </a:solidFill>
              <a:effectLst>
                <a:outerShdw blurRad="38100" dist="38100" dir="2700000" algn="tl">
                  <a:srgbClr val="000000">
                    <a:alpha val="43137"/>
                  </a:srgbClr>
                </a:outerShdw>
              </a:effectLst>
              <a:ea typeface="맑은 고딕" pitchFamily="50" charset="-127"/>
            </a:endParaRPr>
          </a:p>
        </p:txBody>
      </p:sp>
    </p:spTree>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childTnLst>
              </p:cTn>
              <p:nextCondLst>
                <p:cond evt="onClick" delay="0">
                  <p:tgtEl>
                    <p:spTgt spid="8"/>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9"/>
            <a:ext cx="8382000" cy="678531"/>
          </a:xfrm>
        </p:spPr>
        <p:txBody>
          <a:bodyPr>
            <a:normAutofit/>
          </a:bodyPr>
          <a:lstStyle/>
          <a:p>
            <a:r>
              <a:rPr lang="en-US" altLang="ko-KR" dirty="0" smtClean="0"/>
              <a:t>[</a:t>
            </a:r>
            <a:r>
              <a:rPr lang="ko-KR" altLang="en-US" dirty="0" smtClean="0"/>
              <a:t>실습문제 </a:t>
            </a:r>
            <a:r>
              <a:rPr lang="en-US" altLang="ko-KR" dirty="0" smtClean="0"/>
              <a:t>6.3] (137 page)</a:t>
            </a:r>
            <a:endParaRPr lang="ko-KR" altLang="en-US" dirty="0"/>
          </a:p>
        </p:txBody>
      </p:sp>
      <p:sp>
        <p:nvSpPr>
          <p:cNvPr id="6" name="텍스트 개체 틀 4"/>
          <p:cNvSpPr>
            <a:spLocks noGrp="1"/>
          </p:cNvSpPr>
          <p:nvPr>
            <p:ph type="body" sz="quarter" idx="10"/>
          </p:nvPr>
        </p:nvSpPr>
        <p:spPr>
          <a:xfrm>
            <a:off x="179512" y="1092239"/>
            <a:ext cx="8784976" cy="320537"/>
          </a:xfrm>
        </p:spPr>
        <p:txBody>
          <a:bodyPr/>
          <a:lstStyle/>
          <a:p>
            <a:pPr>
              <a:buNone/>
            </a:pPr>
            <a:r>
              <a:rPr lang="ko-KR" altLang="en-US" sz="2000" dirty="0" smtClean="0"/>
              <a:t>다음은 프로그램의 일부이다</a:t>
            </a:r>
            <a:r>
              <a:rPr lang="en-US" altLang="ko-KR" sz="2000" dirty="0" smtClean="0"/>
              <a:t>. </a:t>
            </a:r>
            <a:r>
              <a:rPr lang="ko-KR" altLang="en-US" sz="2000" dirty="0" smtClean="0"/>
              <a:t>정상적으로 실행했다면 실행결과는</a:t>
            </a:r>
            <a:r>
              <a:rPr lang="en-US" altLang="ko-KR" sz="2000" dirty="0" smtClean="0"/>
              <a:t>?</a:t>
            </a:r>
            <a:endParaRPr lang="ko-KR" altLang="en-US" sz="2000" dirty="0"/>
          </a:p>
        </p:txBody>
      </p:sp>
      <p:sp>
        <p:nvSpPr>
          <p:cNvPr id="2048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20484"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12" name="Rounded Rectangle 7"/>
          <p:cNvSpPr/>
          <p:nvPr/>
        </p:nvSpPr>
        <p:spPr bwMode="auto">
          <a:xfrm>
            <a:off x="5796136" y="6093296"/>
            <a:ext cx="2736304" cy="548680"/>
          </a:xfrm>
          <a:prstGeom prst="roundRect">
            <a:avLst>
              <a:gd name="adj" fmla="val 9033"/>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ko-KR" altLang="en-US" sz="2300" b="1" dirty="0" smtClean="0">
                <a:solidFill>
                  <a:srgbClr val="FFFFFF"/>
                </a:solidFill>
                <a:effectLst>
                  <a:outerShdw blurRad="38100" dist="38100" dir="2700000" algn="tl">
                    <a:srgbClr val="000000">
                      <a:alpha val="43137"/>
                    </a:srgbClr>
                  </a:outerShdw>
                </a:effectLst>
                <a:ea typeface="맑은 고딕" pitchFamily="50" charset="-127"/>
              </a:rPr>
              <a:t>실습문제 정답</a:t>
            </a:r>
            <a:endParaRPr lang="en-US" sz="2300" b="1" dirty="0" smtClean="0">
              <a:solidFill>
                <a:srgbClr val="FFFFFF"/>
              </a:solidFill>
              <a:effectLst>
                <a:outerShdw blurRad="38100" dist="38100" dir="2700000" algn="tl">
                  <a:srgbClr val="000000">
                    <a:alpha val="43137"/>
                  </a:srgbClr>
                </a:outerShdw>
              </a:effectLst>
              <a:ea typeface="맑은 고딕" pitchFamily="50" charset="-127"/>
            </a:endParaRPr>
          </a:p>
        </p:txBody>
      </p:sp>
      <p:pic>
        <p:nvPicPr>
          <p:cNvPr id="47105" name="Picture 1"/>
          <p:cNvPicPr>
            <a:picLocks noChangeAspect="1" noChangeArrowheads="1"/>
          </p:cNvPicPr>
          <p:nvPr/>
        </p:nvPicPr>
        <p:blipFill>
          <a:blip r:embed="rId3" cstate="print"/>
          <a:srcRect/>
          <a:stretch>
            <a:fillRect/>
          </a:stretch>
        </p:blipFill>
        <p:spPr bwMode="auto">
          <a:xfrm>
            <a:off x="179512" y="1556792"/>
            <a:ext cx="4253051" cy="1872208"/>
          </a:xfrm>
          <a:prstGeom prst="rect">
            <a:avLst/>
          </a:prstGeom>
          <a:noFill/>
          <a:ln w="9525">
            <a:noFill/>
            <a:miter lim="800000"/>
            <a:headEnd/>
            <a:tailEnd/>
          </a:ln>
        </p:spPr>
      </p:pic>
      <p:pic>
        <p:nvPicPr>
          <p:cNvPr id="47106" name="Picture 2"/>
          <p:cNvPicPr>
            <a:picLocks noChangeAspect="1" noChangeArrowheads="1"/>
          </p:cNvPicPr>
          <p:nvPr/>
        </p:nvPicPr>
        <p:blipFill>
          <a:blip r:embed="rId4" cstate="print"/>
          <a:srcRect/>
          <a:stretch>
            <a:fillRect/>
          </a:stretch>
        </p:blipFill>
        <p:spPr bwMode="auto">
          <a:xfrm>
            <a:off x="4860032" y="2924944"/>
            <a:ext cx="1656184" cy="719490"/>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7106"/>
                                        </p:tgtEl>
                                        <p:attrNameLst>
                                          <p:attrName>style.visibility</p:attrName>
                                        </p:attrNameLst>
                                      </p:cBhvr>
                                      <p:to>
                                        <p:strVal val="visible"/>
                                      </p:to>
                                    </p:set>
                                    <p:animEffect transition="in" filter="fade">
                                      <p:cBhvr>
                                        <p:cTn id="7" dur="2000"/>
                                        <p:tgtEl>
                                          <p:spTgt spid="47106"/>
                                        </p:tgtEl>
                                      </p:cBhvr>
                                    </p:animEffect>
                                  </p:childTnLst>
                                </p:cTn>
                              </p:par>
                            </p:childTnLst>
                          </p:cTn>
                        </p:par>
                      </p:childTnLst>
                    </p:cTn>
                  </p:par>
                </p:childTnLst>
              </p:cTn>
              <p:nextCondLst>
                <p:cond evt="onClick" delay="0">
                  <p:tgtEl>
                    <p:spTgt spid="12"/>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9"/>
            <a:ext cx="8382000" cy="678531"/>
          </a:xfrm>
        </p:spPr>
        <p:txBody>
          <a:bodyPr>
            <a:normAutofit/>
          </a:bodyPr>
          <a:lstStyle/>
          <a:p>
            <a:r>
              <a:rPr lang="ko-KR" altLang="en-US" dirty="0" smtClean="0"/>
              <a:t>대입 연산자</a:t>
            </a:r>
            <a:r>
              <a:rPr lang="en-US" altLang="ko-KR" dirty="0" smtClean="0"/>
              <a:t>(=, +=, *=, …)</a:t>
            </a:r>
            <a:endParaRPr lang="ko-KR" altLang="en-US" dirty="0"/>
          </a:p>
        </p:txBody>
      </p:sp>
      <p:sp>
        <p:nvSpPr>
          <p:cNvPr id="2048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pic>
        <p:nvPicPr>
          <p:cNvPr id="45057" name="Picture 1"/>
          <p:cNvPicPr>
            <a:picLocks noChangeAspect="1" noChangeArrowheads="1"/>
          </p:cNvPicPr>
          <p:nvPr/>
        </p:nvPicPr>
        <p:blipFill>
          <a:blip r:embed="rId3" cstate="print"/>
          <a:srcRect/>
          <a:stretch>
            <a:fillRect/>
          </a:stretch>
        </p:blipFill>
        <p:spPr bwMode="auto">
          <a:xfrm>
            <a:off x="484584" y="1008509"/>
            <a:ext cx="7543800" cy="2276475"/>
          </a:xfrm>
          <a:prstGeom prst="rect">
            <a:avLst/>
          </a:prstGeom>
          <a:noFill/>
          <a:ln w="9525">
            <a:noFill/>
            <a:miter lim="800000"/>
            <a:headEnd/>
            <a:tailEnd/>
          </a:ln>
        </p:spPr>
      </p:pic>
      <p:pic>
        <p:nvPicPr>
          <p:cNvPr id="45058" name="Picture 2"/>
          <p:cNvPicPr>
            <a:picLocks noChangeAspect="1" noChangeArrowheads="1"/>
          </p:cNvPicPr>
          <p:nvPr/>
        </p:nvPicPr>
        <p:blipFill>
          <a:blip r:embed="rId4" cstate="print"/>
          <a:srcRect/>
          <a:stretch>
            <a:fillRect/>
          </a:stretch>
        </p:blipFill>
        <p:spPr bwMode="auto">
          <a:xfrm>
            <a:off x="292174" y="3350468"/>
            <a:ext cx="8096250" cy="33909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9"/>
            <a:ext cx="8382000" cy="678531"/>
          </a:xfrm>
        </p:spPr>
        <p:txBody>
          <a:bodyPr>
            <a:normAutofit/>
          </a:bodyPr>
          <a:lstStyle/>
          <a:p>
            <a:r>
              <a:rPr lang="ko-KR" altLang="en-US" dirty="0" smtClean="0"/>
              <a:t>대입 연산자의 사용방법</a:t>
            </a:r>
            <a:endParaRPr lang="ko-KR" altLang="en-US" dirty="0"/>
          </a:p>
        </p:txBody>
      </p:sp>
      <p:sp>
        <p:nvSpPr>
          <p:cNvPr id="2048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pic>
        <p:nvPicPr>
          <p:cNvPr id="43009" name="Picture 1"/>
          <p:cNvPicPr>
            <a:picLocks noChangeAspect="1" noChangeArrowheads="1"/>
          </p:cNvPicPr>
          <p:nvPr/>
        </p:nvPicPr>
        <p:blipFill>
          <a:blip r:embed="rId3" cstate="print"/>
          <a:srcRect/>
          <a:stretch>
            <a:fillRect/>
          </a:stretch>
        </p:blipFill>
        <p:spPr bwMode="auto">
          <a:xfrm>
            <a:off x="251520" y="1124744"/>
            <a:ext cx="4884681" cy="3528392"/>
          </a:xfrm>
          <a:prstGeom prst="rect">
            <a:avLst/>
          </a:prstGeom>
          <a:noFill/>
          <a:ln w="9525">
            <a:noFill/>
            <a:miter lim="800000"/>
            <a:headEnd/>
            <a:tailEnd/>
          </a:ln>
        </p:spPr>
      </p:pic>
      <p:grpSp>
        <p:nvGrpSpPr>
          <p:cNvPr id="12" name="그룹 11"/>
          <p:cNvGrpSpPr/>
          <p:nvPr/>
        </p:nvGrpSpPr>
        <p:grpSpPr>
          <a:xfrm>
            <a:off x="233184" y="3114675"/>
            <a:ext cx="8515280" cy="2834605"/>
            <a:chOff x="233184" y="3114675"/>
            <a:chExt cx="8515280" cy="2834605"/>
          </a:xfrm>
        </p:grpSpPr>
        <p:sp>
          <p:nvSpPr>
            <p:cNvPr id="11" name="TextBox 10"/>
            <p:cNvSpPr txBox="1"/>
            <p:nvPr/>
          </p:nvSpPr>
          <p:spPr>
            <a:xfrm>
              <a:off x="233184" y="4933617"/>
              <a:ext cx="8515280" cy="1015663"/>
            </a:xfrm>
            <a:prstGeom prst="rect">
              <a:avLst/>
            </a:prstGeom>
            <a:solidFill>
              <a:schemeClr val="accent1"/>
            </a:solidFill>
            <a:ln>
              <a:solidFill>
                <a:schemeClr val="tx1"/>
              </a:solidFill>
            </a:ln>
            <a:effectLst/>
          </p:spPr>
          <p:txBody>
            <a:bodyPr wrap="square" rtlCol="0">
              <a:spAutoFit/>
            </a:bodyPr>
            <a:lstStyle/>
            <a:p>
              <a:r>
                <a:rPr lang="en-US" altLang="ko-KR" sz="2000" dirty="0" smtClean="0"/>
                <a:t>line 05</a:t>
              </a:r>
              <a:r>
                <a:rPr lang="ko-KR" altLang="en-US" sz="2000" dirty="0" smtClean="0"/>
                <a:t>에서</a:t>
              </a:r>
              <a:r>
                <a:rPr lang="en-US" altLang="ko-KR" sz="2000" dirty="0" smtClean="0"/>
                <a:t> </a:t>
              </a:r>
              <a:r>
                <a:rPr lang="ko-KR" altLang="en-US" sz="2000" dirty="0" smtClean="0"/>
                <a:t>우선 </a:t>
              </a:r>
              <a:r>
                <a:rPr lang="en-US" altLang="ko-KR" sz="2000" dirty="0" smtClean="0"/>
                <a:t>b=2;</a:t>
              </a:r>
              <a:r>
                <a:rPr lang="ko-KR" altLang="en-US" sz="2000" dirty="0" smtClean="0"/>
                <a:t>를 하고 이어서 </a:t>
              </a:r>
              <a:r>
                <a:rPr lang="en-US" altLang="ko-KR" sz="2000" dirty="0" smtClean="0"/>
                <a:t>a=b;</a:t>
              </a:r>
              <a:r>
                <a:rPr lang="ko-KR" altLang="en-US" sz="2000" dirty="0" smtClean="0"/>
                <a:t>를 처리한다</a:t>
              </a:r>
              <a:r>
                <a:rPr lang="en-US" altLang="ko-KR" sz="2000" dirty="0" smtClean="0"/>
                <a:t>.</a:t>
              </a:r>
            </a:p>
            <a:p>
              <a:r>
                <a:rPr lang="en-US" altLang="ko-KR" sz="2000" dirty="0" smtClean="0"/>
                <a:t>line 06</a:t>
              </a:r>
              <a:r>
                <a:rPr lang="ko-KR" altLang="en-US" sz="2000" dirty="0" smtClean="0"/>
                <a:t>에서 </a:t>
              </a:r>
              <a:r>
                <a:rPr lang="en-US" altLang="ko-KR" sz="2000" dirty="0" smtClean="0"/>
                <a:t>a+=b;</a:t>
              </a:r>
              <a:r>
                <a:rPr lang="ko-KR" altLang="en-US" sz="2000" dirty="0" smtClean="0"/>
                <a:t>는 </a:t>
              </a:r>
              <a:r>
                <a:rPr lang="en-US" altLang="ko-KR" sz="2000" dirty="0" smtClean="0"/>
                <a:t>a=</a:t>
              </a:r>
              <a:r>
                <a:rPr lang="en-US" altLang="ko-KR" sz="2000" dirty="0" err="1" smtClean="0"/>
                <a:t>a+b</a:t>
              </a:r>
              <a:r>
                <a:rPr lang="en-US" altLang="ko-KR" sz="2000" dirty="0" smtClean="0"/>
                <a:t>;</a:t>
              </a:r>
              <a:r>
                <a:rPr lang="ko-KR" altLang="en-US" sz="2000" dirty="0" smtClean="0"/>
                <a:t>와 같으므로 변수 </a:t>
              </a:r>
              <a:r>
                <a:rPr lang="en-US" altLang="ko-KR" sz="2000" dirty="0" smtClean="0"/>
                <a:t>a</a:t>
              </a:r>
              <a:r>
                <a:rPr lang="ko-KR" altLang="en-US" sz="2000" dirty="0" smtClean="0"/>
                <a:t>에 </a:t>
              </a:r>
              <a:r>
                <a:rPr lang="en-US" altLang="ko-KR" sz="2000" dirty="0" smtClean="0"/>
                <a:t>4</a:t>
              </a:r>
              <a:r>
                <a:rPr lang="ko-KR" altLang="en-US" sz="2000" dirty="0" smtClean="0"/>
                <a:t>가 저장됨</a:t>
              </a:r>
              <a:r>
                <a:rPr lang="en-US" altLang="ko-KR" sz="2000" dirty="0" smtClean="0"/>
                <a:t>.</a:t>
              </a:r>
            </a:p>
            <a:p>
              <a:r>
                <a:rPr lang="en-US" altLang="ko-KR" sz="2000" dirty="0" smtClean="0"/>
                <a:t> line 07</a:t>
              </a:r>
              <a:r>
                <a:rPr lang="ko-KR" altLang="en-US" sz="2000" dirty="0" smtClean="0"/>
                <a:t>에서 </a:t>
              </a:r>
              <a:r>
                <a:rPr lang="en-US" altLang="ko-KR" sz="2000" dirty="0" smtClean="0"/>
                <a:t>b*=a;</a:t>
              </a:r>
              <a:r>
                <a:rPr lang="ko-KR" altLang="en-US" sz="2000" dirty="0" smtClean="0"/>
                <a:t>는 </a:t>
              </a:r>
              <a:r>
                <a:rPr lang="en-US" altLang="ko-KR" sz="2000" dirty="0" smtClean="0"/>
                <a:t>b=b*a;</a:t>
              </a:r>
              <a:r>
                <a:rPr lang="ko-KR" altLang="en-US" sz="2000" dirty="0" smtClean="0"/>
                <a:t>와 같으므로 </a:t>
              </a:r>
              <a:r>
                <a:rPr lang="en-US" altLang="ko-KR" sz="2000" dirty="0" smtClean="0"/>
                <a:t>2*4</a:t>
              </a:r>
              <a:r>
                <a:rPr lang="ko-KR" altLang="en-US" sz="2000" dirty="0" smtClean="0"/>
                <a:t>의 결과인 </a:t>
              </a:r>
              <a:r>
                <a:rPr lang="en-US" altLang="ko-KR" sz="2000" dirty="0" smtClean="0"/>
                <a:t>8</a:t>
              </a:r>
              <a:r>
                <a:rPr lang="ko-KR" altLang="en-US" sz="2000" dirty="0" smtClean="0"/>
                <a:t>을 변수 </a:t>
              </a:r>
              <a:r>
                <a:rPr lang="en-US" altLang="ko-KR" sz="2000" dirty="0" smtClean="0"/>
                <a:t>b</a:t>
              </a:r>
              <a:r>
                <a:rPr lang="ko-KR" altLang="en-US" sz="2000" dirty="0" smtClean="0"/>
                <a:t>에 저장</a:t>
              </a:r>
              <a:endParaRPr lang="ko-KR" altLang="en-US" sz="2000" dirty="0"/>
            </a:p>
          </p:txBody>
        </p:sp>
        <p:pic>
          <p:nvPicPr>
            <p:cNvPr id="43010" name="Picture 2"/>
            <p:cNvPicPr>
              <a:picLocks noChangeAspect="1" noChangeArrowheads="1"/>
            </p:cNvPicPr>
            <p:nvPr/>
          </p:nvPicPr>
          <p:blipFill>
            <a:blip r:embed="rId4" cstate="print"/>
            <a:srcRect/>
            <a:stretch>
              <a:fillRect/>
            </a:stretch>
          </p:blipFill>
          <p:spPr bwMode="auto">
            <a:xfrm>
              <a:off x="3714750" y="3114675"/>
              <a:ext cx="1714500" cy="628650"/>
            </a:xfrm>
            <a:prstGeom prst="rect">
              <a:avLst/>
            </a:prstGeom>
            <a:noFill/>
            <a:ln w="9525">
              <a:noFill/>
              <a:miter lim="800000"/>
              <a:headEnd/>
              <a:tailEnd/>
            </a:ln>
          </p:spPr>
        </p:pic>
      </p:grpSp>
      <p:sp>
        <p:nvSpPr>
          <p:cNvPr id="10" name="Rounded Rectangle 7"/>
          <p:cNvSpPr/>
          <p:nvPr/>
        </p:nvSpPr>
        <p:spPr bwMode="auto">
          <a:xfrm>
            <a:off x="6012160" y="3212976"/>
            <a:ext cx="2520280" cy="548680"/>
          </a:xfrm>
          <a:prstGeom prst="roundRect">
            <a:avLst>
              <a:gd name="adj" fmla="val 9033"/>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ko-KR" altLang="en-US" sz="2300" b="1" dirty="0" smtClean="0">
                <a:solidFill>
                  <a:srgbClr val="FFFFFF"/>
                </a:solidFill>
                <a:effectLst>
                  <a:outerShdw blurRad="38100" dist="38100" dir="2700000" algn="tl">
                    <a:srgbClr val="000000">
                      <a:alpha val="43137"/>
                    </a:srgbClr>
                  </a:outerShdw>
                </a:effectLst>
                <a:ea typeface="맑은 고딕" pitchFamily="50" charset="-127"/>
              </a:rPr>
              <a:t>실행결과와 해설</a:t>
            </a:r>
            <a:endParaRPr lang="en-US" sz="2300" b="1" dirty="0" smtClean="0">
              <a:solidFill>
                <a:srgbClr val="FFFFFF"/>
              </a:solidFill>
              <a:effectLst>
                <a:outerShdw blurRad="38100" dist="38100" dir="2700000" algn="tl">
                  <a:srgbClr val="000000">
                    <a:alpha val="43137"/>
                  </a:srgbClr>
                </a:outerShdw>
              </a:effectLst>
              <a:ea typeface="맑은 고딕" pitchFamily="50" charset="-127"/>
            </a:endParaRPr>
          </a:p>
        </p:txBody>
      </p:sp>
      <p:sp>
        <p:nvSpPr>
          <p:cNvPr id="9" name="Rounded Rectangle 7">
            <a:hlinkClick r:id="rId5" action="ppaction://hlinkfile"/>
          </p:cNvPr>
          <p:cNvSpPr/>
          <p:nvPr/>
        </p:nvSpPr>
        <p:spPr bwMode="auto">
          <a:xfrm>
            <a:off x="6022040" y="2420888"/>
            <a:ext cx="2520280" cy="548680"/>
          </a:xfrm>
          <a:prstGeom prst="roundRect">
            <a:avLst>
              <a:gd name="adj" fmla="val 9033"/>
            </a:avLst>
          </a:prstGeom>
          <a:solidFill>
            <a:srgbClr val="002060"/>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b="1" dirty="0" smtClean="0">
                <a:solidFill>
                  <a:srgbClr val="FFFFFF"/>
                </a:solidFill>
                <a:effectLst>
                  <a:outerShdw blurRad="38100" dist="38100" dir="2700000" algn="tl">
                    <a:srgbClr val="000000">
                      <a:alpha val="43137"/>
                    </a:srgbClr>
                  </a:outerShdw>
                </a:effectLst>
                <a:ea typeface="맑은 고딕" pitchFamily="50" charset="-127"/>
              </a:rPr>
              <a:t>Program</a:t>
            </a:r>
            <a:r>
              <a:rPr lang="ko-KR" altLang="en-US" sz="2300" b="1" dirty="0" smtClean="0">
                <a:solidFill>
                  <a:srgbClr val="FFFFFF"/>
                </a:solidFill>
                <a:effectLst>
                  <a:outerShdw blurRad="38100" dist="38100" dir="2700000" algn="tl">
                    <a:srgbClr val="000000">
                      <a:alpha val="43137"/>
                    </a:srgbClr>
                  </a:outerShdw>
                </a:effectLst>
                <a:ea typeface="맑은 고딕" pitchFamily="50" charset="-127"/>
              </a:rPr>
              <a:t>실행</a:t>
            </a:r>
            <a:endParaRPr lang="en-US" sz="2300" b="1" dirty="0" smtClean="0">
              <a:solidFill>
                <a:srgbClr val="FFFFFF"/>
              </a:solidFill>
              <a:effectLst>
                <a:outerShdw blurRad="38100" dist="38100" dir="2700000" algn="tl">
                  <a:srgbClr val="000000">
                    <a:alpha val="43137"/>
                  </a:srgbClr>
                </a:outerShdw>
              </a:effectLst>
              <a:ea typeface="맑은 고딕" pitchFamily="50" charset="-127"/>
            </a:endParaRPr>
          </a:p>
        </p:txBody>
      </p:sp>
    </p:spTree>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childTnLst>
                                </p:cTn>
                              </p:par>
                            </p:childTnLst>
                          </p:cTn>
                        </p:par>
                      </p:childTnLst>
                    </p:cTn>
                  </p:par>
                </p:childTnLst>
              </p:cTn>
              <p:nextCondLst>
                <p:cond evt="onClick" delay="0">
                  <p:tgtEl>
                    <p:spTgt spid="10"/>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9"/>
            <a:ext cx="8382000" cy="678531"/>
          </a:xfrm>
        </p:spPr>
        <p:txBody>
          <a:bodyPr>
            <a:normAutofit/>
          </a:bodyPr>
          <a:lstStyle/>
          <a:p>
            <a:r>
              <a:rPr lang="en-US" altLang="ko-KR" dirty="0" smtClean="0"/>
              <a:t>[</a:t>
            </a:r>
            <a:r>
              <a:rPr lang="ko-KR" altLang="en-US" dirty="0" smtClean="0"/>
              <a:t>실습문제 </a:t>
            </a:r>
            <a:r>
              <a:rPr lang="en-US" altLang="ko-KR" dirty="0" smtClean="0"/>
              <a:t>6.4] (138 page)</a:t>
            </a:r>
            <a:endParaRPr lang="ko-KR" altLang="en-US" dirty="0"/>
          </a:p>
        </p:txBody>
      </p:sp>
      <p:sp>
        <p:nvSpPr>
          <p:cNvPr id="6" name="텍스트 개체 틀 4"/>
          <p:cNvSpPr>
            <a:spLocks noGrp="1"/>
          </p:cNvSpPr>
          <p:nvPr>
            <p:ph type="body" sz="quarter" idx="10"/>
          </p:nvPr>
        </p:nvSpPr>
        <p:spPr>
          <a:xfrm>
            <a:off x="179512" y="1092239"/>
            <a:ext cx="8784976" cy="320537"/>
          </a:xfrm>
        </p:spPr>
        <p:txBody>
          <a:bodyPr/>
          <a:lstStyle/>
          <a:p>
            <a:pPr>
              <a:buNone/>
            </a:pPr>
            <a:r>
              <a:rPr lang="ko-KR" altLang="en-US" sz="2000" dirty="0" smtClean="0"/>
              <a:t>다음은 프로그램의 일부이다</a:t>
            </a:r>
            <a:r>
              <a:rPr lang="en-US" altLang="ko-KR" sz="2000" dirty="0" smtClean="0"/>
              <a:t>. </a:t>
            </a:r>
            <a:r>
              <a:rPr lang="ko-KR" altLang="en-US" sz="2000" dirty="0" smtClean="0"/>
              <a:t>정상적으로 실행했다면 실행결과는</a:t>
            </a:r>
            <a:r>
              <a:rPr lang="en-US" altLang="ko-KR" sz="2000" dirty="0" smtClean="0"/>
              <a:t>?</a:t>
            </a:r>
            <a:endParaRPr lang="ko-KR" altLang="en-US" sz="2000" dirty="0"/>
          </a:p>
        </p:txBody>
      </p:sp>
      <p:sp>
        <p:nvSpPr>
          <p:cNvPr id="2048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20484"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12" name="Rounded Rectangle 7"/>
          <p:cNvSpPr/>
          <p:nvPr/>
        </p:nvSpPr>
        <p:spPr bwMode="auto">
          <a:xfrm>
            <a:off x="5796136" y="6093296"/>
            <a:ext cx="2736304" cy="548680"/>
          </a:xfrm>
          <a:prstGeom prst="roundRect">
            <a:avLst>
              <a:gd name="adj" fmla="val 9033"/>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ko-KR" altLang="en-US" sz="2300" b="1" dirty="0" smtClean="0">
                <a:solidFill>
                  <a:srgbClr val="FFFFFF"/>
                </a:solidFill>
                <a:effectLst>
                  <a:outerShdw blurRad="38100" dist="38100" dir="2700000" algn="tl">
                    <a:srgbClr val="000000">
                      <a:alpha val="43137"/>
                    </a:srgbClr>
                  </a:outerShdw>
                </a:effectLst>
                <a:ea typeface="맑은 고딕" pitchFamily="50" charset="-127"/>
              </a:rPr>
              <a:t>실습문제 정답</a:t>
            </a:r>
            <a:endParaRPr lang="en-US" sz="2300" b="1" dirty="0" smtClean="0">
              <a:solidFill>
                <a:srgbClr val="FFFFFF"/>
              </a:solidFill>
              <a:effectLst>
                <a:outerShdw blurRad="38100" dist="38100" dir="2700000" algn="tl">
                  <a:srgbClr val="000000">
                    <a:alpha val="43137"/>
                  </a:srgbClr>
                </a:outerShdw>
              </a:effectLst>
              <a:ea typeface="맑은 고딕" pitchFamily="50" charset="-127"/>
            </a:endParaRPr>
          </a:p>
        </p:txBody>
      </p:sp>
      <p:pic>
        <p:nvPicPr>
          <p:cNvPr id="40961" name="Picture 1"/>
          <p:cNvPicPr>
            <a:picLocks noChangeAspect="1" noChangeArrowheads="1"/>
          </p:cNvPicPr>
          <p:nvPr/>
        </p:nvPicPr>
        <p:blipFill>
          <a:blip r:embed="rId3" cstate="print"/>
          <a:srcRect/>
          <a:stretch>
            <a:fillRect/>
          </a:stretch>
        </p:blipFill>
        <p:spPr bwMode="auto">
          <a:xfrm>
            <a:off x="179512" y="1556792"/>
            <a:ext cx="4408354" cy="2016224"/>
          </a:xfrm>
          <a:prstGeom prst="rect">
            <a:avLst/>
          </a:prstGeom>
          <a:noFill/>
          <a:ln w="9525">
            <a:noFill/>
            <a:miter lim="800000"/>
            <a:headEnd/>
            <a:tailEnd/>
          </a:ln>
        </p:spPr>
      </p:pic>
      <p:pic>
        <p:nvPicPr>
          <p:cNvPr id="40962" name="Picture 2"/>
          <p:cNvPicPr>
            <a:picLocks noChangeAspect="1" noChangeArrowheads="1"/>
          </p:cNvPicPr>
          <p:nvPr/>
        </p:nvPicPr>
        <p:blipFill>
          <a:blip r:embed="rId4" cstate="print"/>
          <a:srcRect/>
          <a:stretch>
            <a:fillRect/>
          </a:stretch>
        </p:blipFill>
        <p:spPr bwMode="auto">
          <a:xfrm>
            <a:off x="5076056" y="2420888"/>
            <a:ext cx="1531370" cy="792088"/>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62"/>
                                        </p:tgtEl>
                                        <p:attrNameLst>
                                          <p:attrName>style.visibility</p:attrName>
                                        </p:attrNameLst>
                                      </p:cBhvr>
                                      <p:to>
                                        <p:strVal val="visible"/>
                                      </p:to>
                                    </p:set>
                                    <p:animEffect transition="in" filter="fade">
                                      <p:cBhvr>
                                        <p:cTn id="7" dur="2000"/>
                                        <p:tgtEl>
                                          <p:spTgt spid="40962"/>
                                        </p:tgtEl>
                                      </p:cBhvr>
                                    </p:animEffect>
                                  </p:childTnLst>
                                </p:cTn>
                              </p:par>
                            </p:childTnLst>
                          </p:cTn>
                        </p:par>
                      </p:childTnLst>
                    </p:cTn>
                  </p:par>
                </p:childTnLst>
              </p:cTn>
              <p:nextCondLst>
                <p:cond evt="onClick" delay="0">
                  <p:tgtEl>
                    <p:spTgt spid="12"/>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9"/>
            <a:ext cx="8382000" cy="678531"/>
          </a:xfrm>
        </p:spPr>
        <p:txBody>
          <a:bodyPr>
            <a:normAutofit/>
          </a:bodyPr>
          <a:lstStyle/>
          <a:p>
            <a:r>
              <a:rPr lang="ko-KR" altLang="en-US" dirty="0" smtClean="0"/>
              <a:t>수식을 </a:t>
            </a:r>
            <a:r>
              <a:rPr lang="ko-KR" altLang="en-US" dirty="0" err="1" smtClean="0"/>
              <a:t>연산식으로</a:t>
            </a:r>
            <a:r>
              <a:rPr lang="ko-KR" altLang="en-US" dirty="0" smtClean="0"/>
              <a:t> 표현하는 방법</a:t>
            </a:r>
            <a:endParaRPr lang="ko-KR" altLang="en-US" dirty="0"/>
          </a:p>
        </p:txBody>
      </p:sp>
      <p:sp>
        <p:nvSpPr>
          <p:cNvPr id="2048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8" name="TextBox 7"/>
          <p:cNvSpPr txBox="1"/>
          <p:nvPr/>
        </p:nvSpPr>
        <p:spPr>
          <a:xfrm>
            <a:off x="2267744" y="1268760"/>
            <a:ext cx="3528392" cy="400110"/>
          </a:xfrm>
          <a:prstGeom prst="rect">
            <a:avLst/>
          </a:prstGeom>
          <a:solidFill>
            <a:schemeClr val="accent1"/>
          </a:solidFill>
          <a:ln>
            <a:solidFill>
              <a:schemeClr val="tx1"/>
            </a:solidFill>
          </a:ln>
          <a:effectLst/>
        </p:spPr>
        <p:txBody>
          <a:bodyPr wrap="square" rtlCol="0">
            <a:spAutoFit/>
          </a:bodyPr>
          <a:lstStyle/>
          <a:p>
            <a:r>
              <a:rPr lang="ko-KR" altLang="en-US" sz="2000" dirty="0" smtClean="0"/>
              <a:t>원의 둘레를 계산하는 공식</a:t>
            </a:r>
            <a:endParaRPr lang="ko-KR" altLang="en-US" sz="2000" dirty="0"/>
          </a:p>
        </p:txBody>
      </p:sp>
      <p:sp>
        <p:nvSpPr>
          <p:cNvPr id="9" name="Rounded Rectangle 7"/>
          <p:cNvSpPr/>
          <p:nvPr/>
        </p:nvSpPr>
        <p:spPr bwMode="auto">
          <a:xfrm>
            <a:off x="5868144" y="4077072"/>
            <a:ext cx="3024336" cy="548680"/>
          </a:xfrm>
          <a:prstGeom prst="roundRect">
            <a:avLst>
              <a:gd name="adj" fmla="val 9033"/>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ko-KR" altLang="en-US" sz="2300" b="1" dirty="0" smtClean="0">
                <a:solidFill>
                  <a:srgbClr val="FFFFFF"/>
                </a:solidFill>
                <a:effectLst>
                  <a:outerShdw blurRad="38100" dist="38100" dir="2700000" algn="tl">
                    <a:srgbClr val="000000">
                      <a:alpha val="43137"/>
                    </a:srgbClr>
                  </a:outerShdw>
                </a:effectLst>
                <a:ea typeface="맑은 고딕" pitchFamily="50" charset="-127"/>
              </a:rPr>
              <a:t>바른 </a:t>
            </a:r>
            <a:r>
              <a:rPr lang="ko-KR" altLang="en-US" sz="2300" b="1" dirty="0" err="1" smtClean="0">
                <a:solidFill>
                  <a:srgbClr val="FFFFFF"/>
                </a:solidFill>
                <a:effectLst>
                  <a:outerShdw blurRad="38100" dist="38100" dir="2700000" algn="tl">
                    <a:srgbClr val="000000">
                      <a:alpha val="43137"/>
                    </a:srgbClr>
                  </a:outerShdw>
                </a:effectLst>
                <a:ea typeface="맑은 고딕" pitchFamily="50" charset="-127"/>
              </a:rPr>
              <a:t>연산식</a:t>
            </a:r>
            <a:endParaRPr lang="en-US" sz="2300" b="1" dirty="0" smtClean="0">
              <a:solidFill>
                <a:srgbClr val="FFFFFF"/>
              </a:solidFill>
              <a:effectLst>
                <a:outerShdw blurRad="38100" dist="38100" dir="2700000" algn="tl">
                  <a:srgbClr val="000000">
                    <a:alpha val="43137"/>
                  </a:srgbClr>
                </a:outerShdw>
              </a:effectLst>
              <a:ea typeface="맑은 고딕" pitchFamily="50" charset="-127"/>
            </a:endParaRPr>
          </a:p>
        </p:txBody>
      </p:sp>
      <p:pic>
        <p:nvPicPr>
          <p:cNvPr id="38914" name="Picture 2"/>
          <p:cNvPicPr>
            <a:picLocks noChangeAspect="1" noChangeArrowheads="1"/>
          </p:cNvPicPr>
          <p:nvPr/>
        </p:nvPicPr>
        <p:blipFill>
          <a:blip r:embed="rId3" cstate="print"/>
          <a:srcRect/>
          <a:stretch>
            <a:fillRect/>
          </a:stretch>
        </p:blipFill>
        <p:spPr bwMode="auto">
          <a:xfrm>
            <a:off x="467544" y="1196752"/>
            <a:ext cx="1190625" cy="533400"/>
          </a:xfrm>
          <a:prstGeom prst="rect">
            <a:avLst/>
          </a:prstGeom>
          <a:noFill/>
          <a:ln w="9525">
            <a:noFill/>
            <a:miter lim="800000"/>
            <a:headEnd/>
            <a:tailEnd/>
          </a:ln>
        </p:spPr>
      </p:pic>
      <p:pic>
        <p:nvPicPr>
          <p:cNvPr id="38915" name="Picture 3"/>
          <p:cNvPicPr>
            <a:picLocks noChangeAspect="1" noChangeArrowheads="1"/>
          </p:cNvPicPr>
          <p:nvPr/>
        </p:nvPicPr>
        <p:blipFill>
          <a:blip r:embed="rId4" cstate="print"/>
          <a:srcRect/>
          <a:stretch>
            <a:fillRect/>
          </a:stretch>
        </p:blipFill>
        <p:spPr bwMode="auto">
          <a:xfrm>
            <a:off x="395536" y="1988840"/>
            <a:ext cx="5184576" cy="1152128"/>
          </a:xfrm>
          <a:prstGeom prst="rect">
            <a:avLst/>
          </a:prstGeom>
          <a:noFill/>
          <a:ln w="9525">
            <a:noFill/>
            <a:miter lim="800000"/>
            <a:headEnd/>
            <a:tailEnd/>
          </a:ln>
        </p:spPr>
      </p:pic>
      <p:pic>
        <p:nvPicPr>
          <p:cNvPr id="38916" name="Picture 4"/>
          <p:cNvPicPr>
            <a:picLocks noChangeAspect="1" noChangeArrowheads="1"/>
          </p:cNvPicPr>
          <p:nvPr/>
        </p:nvPicPr>
        <p:blipFill>
          <a:blip r:embed="rId5" cstate="print"/>
          <a:srcRect/>
          <a:stretch>
            <a:fillRect/>
          </a:stretch>
        </p:blipFill>
        <p:spPr bwMode="auto">
          <a:xfrm>
            <a:off x="467544" y="3789040"/>
            <a:ext cx="5162838" cy="1152128"/>
          </a:xfrm>
          <a:prstGeom prst="rect">
            <a:avLst/>
          </a:prstGeom>
          <a:noFill/>
          <a:ln w="9525">
            <a:noFill/>
            <a:miter lim="800000"/>
            <a:headEnd/>
            <a:tailEnd/>
          </a:ln>
        </p:spPr>
      </p:pic>
      <p:sp>
        <p:nvSpPr>
          <p:cNvPr id="13" name="TextBox 12"/>
          <p:cNvSpPr txBox="1"/>
          <p:nvPr/>
        </p:nvSpPr>
        <p:spPr>
          <a:xfrm>
            <a:off x="5796136" y="2289066"/>
            <a:ext cx="2088232" cy="707886"/>
          </a:xfrm>
          <a:prstGeom prst="rect">
            <a:avLst/>
          </a:prstGeom>
          <a:solidFill>
            <a:schemeClr val="accent1"/>
          </a:solidFill>
          <a:ln>
            <a:solidFill>
              <a:schemeClr val="tx1"/>
            </a:solidFill>
          </a:ln>
          <a:effectLst/>
        </p:spPr>
        <p:txBody>
          <a:bodyPr wrap="square" rtlCol="0">
            <a:spAutoFit/>
          </a:bodyPr>
          <a:lstStyle/>
          <a:p>
            <a:r>
              <a:rPr lang="ko-KR" altLang="en-US" sz="2000" dirty="0" smtClean="0"/>
              <a:t>어떤 문제가</a:t>
            </a:r>
            <a:endParaRPr lang="en-US" altLang="ko-KR" sz="2000" dirty="0" smtClean="0"/>
          </a:p>
          <a:p>
            <a:r>
              <a:rPr lang="ko-KR" altLang="en-US" sz="2000" dirty="0" smtClean="0"/>
              <a:t>있는가</a:t>
            </a:r>
            <a:r>
              <a:rPr lang="en-US" altLang="ko-KR" sz="2000" dirty="0" smtClean="0"/>
              <a:t>?</a:t>
            </a:r>
            <a:endParaRPr lang="ko-KR" altLang="en-US" sz="2000" dirty="0"/>
          </a:p>
        </p:txBody>
      </p:sp>
    </p:spTree>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916"/>
                                        </p:tgtEl>
                                        <p:attrNameLst>
                                          <p:attrName>style.visibility</p:attrName>
                                        </p:attrNameLst>
                                      </p:cBhvr>
                                      <p:to>
                                        <p:strVal val="visible"/>
                                      </p:to>
                                    </p:set>
                                    <p:animEffect transition="in" filter="fade">
                                      <p:cBhvr>
                                        <p:cTn id="7" dur="2000"/>
                                        <p:tgtEl>
                                          <p:spTgt spid="38916"/>
                                        </p:tgtEl>
                                      </p:cBhvr>
                                    </p:animEffect>
                                  </p:childTnLst>
                                </p:cTn>
                              </p:par>
                            </p:childTnLst>
                          </p:cTn>
                        </p:par>
                      </p:childTnLst>
                    </p:cTn>
                  </p:par>
                </p:childTnLst>
              </p:cTn>
              <p:nextCondLst>
                <p:cond evt="onClick" delay="0">
                  <p:tgtEl>
                    <p:spTgt spid="9"/>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9"/>
            <a:ext cx="8382000" cy="678531"/>
          </a:xfrm>
        </p:spPr>
        <p:txBody>
          <a:bodyPr>
            <a:normAutofit/>
          </a:bodyPr>
          <a:lstStyle/>
          <a:p>
            <a:r>
              <a:rPr lang="ko-KR" altLang="en-US" dirty="0" smtClean="0"/>
              <a:t>수식을 </a:t>
            </a:r>
            <a:r>
              <a:rPr lang="ko-KR" altLang="en-US" dirty="0" err="1" smtClean="0"/>
              <a:t>연산식으로</a:t>
            </a:r>
            <a:r>
              <a:rPr lang="ko-KR" altLang="en-US" dirty="0" smtClean="0"/>
              <a:t> 표현하는 방법</a:t>
            </a:r>
            <a:endParaRPr lang="ko-KR" altLang="en-US" dirty="0"/>
          </a:p>
        </p:txBody>
      </p:sp>
      <p:sp>
        <p:nvSpPr>
          <p:cNvPr id="2048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8" name="TextBox 7"/>
          <p:cNvSpPr txBox="1"/>
          <p:nvPr/>
        </p:nvSpPr>
        <p:spPr>
          <a:xfrm>
            <a:off x="3275856" y="1228690"/>
            <a:ext cx="5040560" cy="400110"/>
          </a:xfrm>
          <a:prstGeom prst="rect">
            <a:avLst/>
          </a:prstGeom>
          <a:solidFill>
            <a:schemeClr val="accent1"/>
          </a:solidFill>
          <a:ln>
            <a:solidFill>
              <a:schemeClr val="tx1"/>
            </a:solidFill>
          </a:ln>
          <a:effectLst/>
        </p:spPr>
        <p:txBody>
          <a:bodyPr wrap="square" rtlCol="0">
            <a:spAutoFit/>
          </a:bodyPr>
          <a:lstStyle/>
          <a:p>
            <a:r>
              <a:rPr lang="ko-KR" altLang="en-US" sz="2000" dirty="0" smtClean="0"/>
              <a:t>화씨온도</a:t>
            </a:r>
            <a:r>
              <a:rPr lang="en-US" altLang="ko-KR" sz="2000" dirty="0" smtClean="0"/>
              <a:t>(F)</a:t>
            </a:r>
            <a:r>
              <a:rPr lang="ko-KR" altLang="en-US" sz="2000" dirty="0" smtClean="0"/>
              <a:t>를 섭씨온도</a:t>
            </a:r>
            <a:r>
              <a:rPr lang="en-US" altLang="ko-KR" sz="2000" dirty="0" smtClean="0"/>
              <a:t>(C)</a:t>
            </a:r>
            <a:r>
              <a:rPr lang="ko-KR" altLang="en-US" sz="2000" dirty="0" smtClean="0"/>
              <a:t>로 변환하는 공식</a:t>
            </a:r>
            <a:endParaRPr lang="ko-KR" altLang="en-US" sz="2000" dirty="0"/>
          </a:p>
        </p:txBody>
      </p:sp>
      <p:sp>
        <p:nvSpPr>
          <p:cNvPr id="9" name="Rounded Rectangle 7"/>
          <p:cNvSpPr/>
          <p:nvPr/>
        </p:nvSpPr>
        <p:spPr bwMode="auto">
          <a:xfrm>
            <a:off x="5868144" y="4680520"/>
            <a:ext cx="3024336" cy="548680"/>
          </a:xfrm>
          <a:prstGeom prst="roundRect">
            <a:avLst>
              <a:gd name="adj" fmla="val 9033"/>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ko-KR" altLang="en-US" sz="2300" b="1" dirty="0" smtClean="0">
                <a:solidFill>
                  <a:srgbClr val="FFFFFF"/>
                </a:solidFill>
                <a:effectLst>
                  <a:outerShdw blurRad="38100" dist="38100" dir="2700000" algn="tl">
                    <a:srgbClr val="000000">
                      <a:alpha val="43137"/>
                    </a:srgbClr>
                  </a:outerShdw>
                </a:effectLst>
                <a:ea typeface="맑은 고딕" pitchFamily="50" charset="-127"/>
              </a:rPr>
              <a:t>바른 </a:t>
            </a:r>
            <a:r>
              <a:rPr lang="ko-KR" altLang="en-US" sz="2300" b="1" dirty="0" err="1" smtClean="0">
                <a:solidFill>
                  <a:srgbClr val="FFFFFF"/>
                </a:solidFill>
                <a:effectLst>
                  <a:outerShdw blurRad="38100" dist="38100" dir="2700000" algn="tl">
                    <a:srgbClr val="000000">
                      <a:alpha val="43137"/>
                    </a:srgbClr>
                  </a:outerShdw>
                </a:effectLst>
                <a:ea typeface="맑은 고딕" pitchFamily="50" charset="-127"/>
              </a:rPr>
              <a:t>연산식</a:t>
            </a:r>
            <a:endParaRPr lang="en-US" sz="2300" b="1" dirty="0" smtClean="0">
              <a:solidFill>
                <a:srgbClr val="FFFFFF"/>
              </a:solidFill>
              <a:effectLst>
                <a:outerShdw blurRad="38100" dist="38100" dir="2700000" algn="tl">
                  <a:srgbClr val="000000">
                    <a:alpha val="43137"/>
                  </a:srgbClr>
                </a:outerShdw>
              </a:effectLst>
              <a:ea typeface="맑은 고딕" pitchFamily="50" charset="-127"/>
            </a:endParaRPr>
          </a:p>
        </p:txBody>
      </p:sp>
      <p:sp>
        <p:nvSpPr>
          <p:cNvPr id="13" name="TextBox 12"/>
          <p:cNvSpPr txBox="1"/>
          <p:nvPr/>
        </p:nvSpPr>
        <p:spPr>
          <a:xfrm>
            <a:off x="7380312" y="2204864"/>
            <a:ext cx="1584176" cy="707886"/>
          </a:xfrm>
          <a:prstGeom prst="rect">
            <a:avLst/>
          </a:prstGeom>
          <a:solidFill>
            <a:schemeClr val="accent1"/>
          </a:solidFill>
          <a:ln>
            <a:solidFill>
              <a:schemeClr val="tx1"/>
            </a:solidFill>
          </a:ln>
          <a:effectLst/>
        </p:spPr>
        <p:txBody>
          <a:bodyPr wrap="square" rtlCol="0">
            <a:spAutoFit/>
          </a:bodyPr>
          <a:lstStyle/>
          <a:p>
            <a:r>
              <a:rPr lang="ko-KR" altLang="en-US" sz="2000" dirty="0" smtClean="0"/>
              <a:t>어떤 문제가 </a:t>
            </a:r>
            <a:endParaRPr lang="en-US" altLang="ko-KR" sz="2000" dirty="0" smtClean="0"/>
          </a:p>
          <a:p>
            <a:r>
              <a:rPr lang="ko-KR" altLang="en-US" sz="2000" dirty="0" smtClean="0"/>
              <a:t>있는가</a:t>
            </a:r>
            <a:r>
              <a:rPr lang="en-US" altLang="ko-KR" sz="2000" dirty="0" smtClean="0"/>
              <a:t>?</a:t>
            </a:r>
            <a:endParaRPr lang="ko-KR" altLang="en-US" sz="2000" dirty="0"/>
          </a:p>
        </p:txBody>
      </p:sp>
      <p:pic>
        <p:nvPicPr>
          <p:cNvPr id="86018" name="Picture 2"/>
          <p:cNvPicPr>
            <a:picLocks noChangeAspect="1" noChangeArrowheads="1"/>
          </p:cNvPicPr>
          <p:nvPr/>
        </p:nvPicPr>
        <p:blipFill>
          <a:blip r:embed="rId3" cstate="print"/>
          <a:srcRect/>
          <a:stretch>
            <a:fillRect/>
          </a:stretch>
        </p:blipFill>
        <p:spPr bwMode="auto">
          <a:xfrm>
            <a:off x="467544" y="1052736"/>
            <a:ext cx="2333625" cy="847725"/>
          </a:xfrm>
          <a:prstGeom prst="rect">
            <a:avLst/>
          </a:prstGeom>
          <a:noFill/>
          <a:ln w="9525">
            <a:noFill/>
            <a:miter lim="800000"/>
            <a:headEnd/>
            <a:tailEnd/>
          </a:ln>
        </p:spPr>
      </p:pic>
      <p:pic>
        <p:nvPicPr>
          <p:cNvPr id="86019" name="Picture 3"/>
          <p:cNvPicPr>
            <a:picLocks noChangeAspect="1" noChangeArrowheads="1"/>
          </p:cNvPicPr>
          <p:nvPr/>
        </p:nvPicPr>
        <p:blipFill>
          <a:blip r:embed="rId4" cstate="print"/>
          <a:srcRect/>
          <a:stretch>
            <a:fillRect/>
          </a:stretch>
        </p:blipFill>
        <p:spPr bwMode="auto">
          <a:xfrm>
            <a:off x="107504" y="2060848"/>
            <a:ext cx="7191375" cy="1047750"/>
          </a:xfrm>
          <a:prstGeom prst="rect">
            <a:avLst/>
          </a:prstGeom>
          <a:noFill/>
          <a:ln w="9525">
            <a:noFill/>
            <a:miter lim="800000"/>
            <a:headEnd/>
            <a:tailEnd/>
          </a:ln>
        </p:spPr>
      </p:pic>
      <p:pic>
        <p:nvPicPr>
          <p:cNvPr id="86020" name="Picture 4"/>
          <p:cNvPicPr>
            <a:picLocks noChangeAspect="1" noChangeArrowheads="1"/>
          </p:cNvPicPr>
          <p:nvPr/>
        </p:nvPicPr>
        <p:blipFill>
          <a:blip r:embed="rId5" cstate="print"/>
          <a:srcRect/>
          <a:stretch>
            <a:fillRect/>
          </a:stretch>
        </p:blipFill>
        <p:spPr bwMode="auto">
          <a:xfrm>
            <a:off x="179512" y="3347839"/>
            <a:ext cx="8137818" cy="729233"/>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6020"/>
                                        </p:tgtEl>
                                        <p:attrNameLst>
                                          <p:attrName>style.visibility</p:attrName>
                                        </p:attrNameLst>
                                      </p:cBhvr>
                                      <p:to>
                                        <p:strVal val="visible"/>
                                      </p:to>
                                    </p:set>
                                    <p:animEffect transition="in" filter="fade">
                                      <p:cBhvr>
                                        <p:cTn id="7" dur="2000"/>
                                        <p:tgtEl>
                                          <p:spTgt spid="86020"/>
                                        </p:tgtEl>
                                      </p:cBhvr>
                                    </p:animEffect>
                                  </p:childTnLst>
                                </p:cTn>
                              </p:par>
                            </p:childTnLst>
                          </p:cTn>
                        </p:par>
                      </p:childTnLst>
                    </p:cTn>
                  </p:par>
                </p:childTnLst>
              </p:cTn>
              <p:nextCondLst>
                <p:cond evt="onClick" delay="0">
                  <p:tgtEl>
                    <p:spTgt spid="9"/>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9"/>
            <a:ext cx="8382000" cy="678531"/>
          </a:xfrm>
        </p:spPr>
        <p:txBody>
          <a:bodyPr>
            <a:normAutofit/>
          </a:bodyPr>
          <a:lstStyle/>
          <a:p>
            <a:r>
              <a:rPr lang="ko-KR" altLang="en-US" dirty="0" smtClean="0"/>
              <a:t>수식을 </a:t>
            </a:r>
            <a:r>
              <a:rPr lang="ko-KR" altLang="en-US" dirty="0" err="1" smtClean="0"/>
              <a:t>연산식으로</a:t>
            </a:r>
            <a:r>
              <a:rPr lang="ko-KR" altLang="en-US" dirty="0" smtClean="0"/>
              <a:t> 표현하는 방법</a:t>
            </a:r>
            <a:endParaRPr lang="ko-KR" altLang="en-US" dirty="0"/>
          </a:p>
        </p:txBody>
      </p:sp>
      <p:sp>
        <p:nvSpPr>
          <p:cNvPr id="2048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9" name="Rounded Rectangle 7"/>
          <p:cNvSpPr/>
          <p:nvPr/>
        </p:nvSpPr>
        <p:spPr bwMode="auto">
          <a:xfrm>
            <a:off x="6012160" y="6120680"/>
            <a:ext cx="3024336" cy="548680"/>
          </a:xfrm>
          <a:prstGeom prst="roundRect">
            <a:avLst>
              <a:gd name="adj" fmla="val 9033"/>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ko-KR" altLang="en-US" sz="2300" b="1" dirty="0" smtClean="0">
                <a:solidFill>
                  <a:srgbClr val="FFFFFF"/>
                </a:solidFill>
                <a:effectLst>
                  <a:outerShdw blurRad="38100" dist="38100" dir="2700000" algn="tl">
                    <a:srgbClr val="000000">
                      <a:alpha val="43137"/>
                    </a:srgbClr>
                  </a:outerShdw>
                </a:effectLst>
                <a:ea typeface="맑은 고딕" pitchFamily="50" charset="-127"/>
              </a:rPr>
              <a:t>바른 </a:t>
            </a:r>
            <a:r>
              <a:rPr lang="ko-KR" altLang="en-US" sz="2300" b="1" dirty="0" err="1" smtClean="0">
                <a:solidFill>
                  <a:srgbClr val="FFFFFF"/>
                </a:solidFill>
                <a:effectLst>
                  <a:outerShdw blurRad="38100" dist="38100" dir="2700000" algn="tl">
                    <a:srgbClr val="000000">
                      <a:alpha val="43137"/>
                    </a:srgbClr>
                  </a:outerShdw>
                </a:effectLst>
                <a:ea typeface="맑은 고딕" pitchFamily="50" charset="-127"/>
              </a:rPr>
              <a:t>연산식</a:t>
            </a:r>
            <a:endParaRPr lang="en-US" sz="2300" b="1" dirty="0" smtClean="0">
              <a:solidFill>
                <a:srgbClr val="FFFFFF"/>
              </a:solidFill>
              <a:effectLst>
                <a:outerShdw blurRad="38100" dist="38100" dir="2700000" algn="tl">
                  <a:srgbClr val="000000">
                    <a:alpha val="43137"/>
                  </a:srgbClr>
                </a:outerShdw>
              </a:effectLst>
              <a:ea typeface="맑은 고딕" pitchFamily="50" charset="-127"/>
            </a:endParaRPr>
          </a:p>
        </p:txBody>
      </p:sp>
      <p:pic>
        <p:nvPicPr>
          <p:cNvPr id="87042" name="Picture 2"/>
          <p:cNvPicPr>
            <a:picLocks noChangeAspect="1" noChangeArrowheads="1"/>
          </p:cNvPicPr>
          <p:nvPr/>
        </p:nvPicPr>
        <p:blipFill>
          <a:blip r:embed="rId3" cstate="print"/>
          <a:srcRect/>
          <a:stretch>
            <a:fillRect/>
          </a:stretch>
        </p:blipFill>
        <p:spPr bwMode="auto">
          <a:xfrm>
            <a:off x="467544" y="1052736"/>
            <a:ext cx="2505075" cy="5467350"/>
          </a:xfrm>
          <a:prstGeom prst="rect">
            <a:avLst/>
          </a:prstGeom>
          <a:noFill/>
          <a:ln w="9525">
            <a:noFill/>
            <a:miter lim="800000"/>
            <a:headEnd/>
            <a:tailEnd/>
          </a:ln>
        </p:spPr>
      </p:pic>
      <p:pic>
        <p:nvPicPr>
          <p:cNvPr id="87043" name="Picture 3"/>
          <p:cNvPicPr>
            <a:picLocks noChangeAspect="1" noChangeArrowheads="1"/>
          </p:cNvPicPr>
          <p:nvPr/>
        </p:nvPicPr>
        <p:blipFill>
          <a:blip r:embed="rId4" cstate="print"/>
          <a:srcRect/>
          <a:stretch>
            <a:fillRect/>
          </a:stretch>
        </p:blipFill>
        <p:spPr bwMode="auto">
          <a:xfrm>
            <a:off x="2972310" y="1015771"/>
            <a:ext cx="2076450" cy="5495925"/>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7043"/>
                                        </p:tgtEl>
                                        <p:attrNameLst>
                                          <p:attrName>style.visibility</p:attrName>
                                        </p:attrNameLst>
                                      </p:cBhvr>
                                      <p:to>
                                        <p:strVal val="visible"/>
                                      </p:to>
                                    </p:set>
                                    <p:animEffect transition="in" filter="fade">
                                      <p:cBhvr>
                                        <p:cTn id="7" dur="2000"/>
                                        <p:tgtEl>
                                          <p:spTgt spid="87043"/>
                                        </p:tgtEl>
                                      </p:cBhvr>
                                    </p:animEffect>
                                  </p:childTnLst>
                                </p:cTn>
                              </p:par>
                            </p:childTnLst>
                          </p:cTn>
                        </p:par>
                      </p:childTnLst>
                    </p:cTn>
                  </p:par>
                </p:childTnLst>
              </p:cTn>
              <p:nextCondLst>
                <p:cond evt="onClick" delay="0">
                  <p:tgtEl>
                    <p:spTgt spid="9"/>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dirty="0" smtClean="0"/>
              <a:t>학습할 내용</a:t>
            </a:r>
            <a:endParaRPr lang="en-US" dirty="0"/>
          </a:p>
        </p:txBody>
      </p:sp>
      <p:sp>
        <p:nvSpPr>
          <p:cNvPr id="3" name="Text Placeholder 2"/>
          <p:cNvSpPr>
            <a:spLocks noGrp="1"/>
          </p:cNvSpPr>
          <p:nvPr>
            <p:ph type="body" sz="quarter" idx="10"/>
          </p:nvPr>
        </p:nvSpPr>
        <p:spPr>
          <a:xfrm>
            <a:off x="381000" y="1411552"/>
            <a:ext cx="8583488" cy="4537728"/>
          </a:xfrm>
        </p:spPr>
        <p:txBody>
          <a:bodyPr>
            <a:normAutofit fontScale="85000" lnSpcReduction="20000"/>
          </a:bodyPr>
          <a:lstStyle/>
          <a:p>
            <a:r>
              <a:rPr lang="ko-KR" altLang="en-US" sz="2800" dirty="0" smtClean="0"/>
              <a:t>산술 연산자</a:t>
            </a:r>
            <a:r>
              <a:rPr lang="en-US" altLang="ko-KR" sz="2800" dirty="0" smtClean="0"/>
              <a:t>(+, -, *, /, %)</a:t>
            </a:r>
            <a:endParaRPr lang="ko-KR" altLang="en-US" sz="2800" dirty="0" smtClean="0"/>
          </a:p>
          <a:p>
            <a:r>
              <a:rPr lang="ko-KR" altLang="en-US" sz="2800" dirty="0" smtClean="0"/>
              <a:t>증가</a:t>
            </a:r>
            <a:r>
              <a:rPr lang="en-US" altLang="ko-KR" sz="2800" dirty="0" smtClean="0"/>
              <a:t>, </a:t>
            </a:r>
            <a:r>
              <a:rPr lang="ko-KR" altLang="en-US" sz="2800" dirty="0" smtClean="0"/>
              <a:t>감소 연산자</a:t>
            </a:r>
            <a:r>
              <a:rPr lang="en-US" altLang="ko-KR" sz="2800" dirty="0" smtClean="0"/>
              <a:t>(++, --)</a:t>
            </a:r>
            <a:endParaRPr lang="ko-KR" altLang="en-US" sz="2800" dirty="0" smtClean="0"/>
          </a:p>
          <a:p>
            <a:r>
              <a:rPr lang="ko-KR" altLang="en-US" sz="2800" dirty="0" smtClean="0"/>
              <a:t>대입 연산자</a:t>
            </a:r>
            <a:r>
              <a:rPr lang="en-US" altLang="ko-KR" sz="2800" dirty="0" smtClean="0"/>
              <a:t>(=, +=, *=, …) </a:t>
            </a:r>
          </a:p>
          <a:p>
            <a:r>
              <a:rPr lang="ko-KR" altLang="en-US" sz="2800" dirty="0" smtClean="0"/>
              <a:t>수식을 </a:t>
            </a:r>
            <a:r>
              <a:rPr lang="ko-KR" altLang="en-US" sz="2800" dirty="0" err="1" smtClean="0"/>
              <a:t>연산식으로</a:t>
            </a:r>
            <a:r>
              <a:rPr lang="ko-KR" altLang="en-US" sz="2800" dirty="0" smtClean="0"/>
              <a:t> 표현하는 방법</a:t>
            </a:r>
          </a:p>
          <a:p>
            <a:r>
              <a:rPr lang="ko-KR" altLang="en-US" sz="2800" dirty="0" smtClean="0"/>
              <a:t>연산 순서</a:t>
            </a:r>
          </a:p>
          <a:p>
            <a:r>
              <a:rPr lang="ko-KR" altLang="en-US" sz="2800" dirty="0" smtClean="0"/>
              <a:t>관계</a:t>
            </a:r>
            <a:r>
              <a:rPr lang="en-US" altLang="ko-KR" sz="2800" dirty="0" smtClean="0"/>
              <a:t>, </a:t>
            </a:r>
            <a:r>
              <a:rPr lang="ko-KR" altLang="en-US" sz="2800" dirty="0" smtClean="0"/>
              <a:t>조건</a:t>
            </a:r>
            <a:r>
              <a:rPr lang="en-US" altLang="ko-KR" sz="2800" dirty="0" smtClean="0"/>
              <a:t>, </a:t>
            </a:r>
            <a:r>
              <a:rPr lang="ko-KR" altLang="en-US" sz="2800" dirty="0" smtClean="0"/>
              <a:t>논리 연산자</a:t>
            </a:r>
            <a:endParaRPr lang="en-US" altLang="ko-KR" sz="2800" dirty="0" smtClean="0"/>
          </a:p>
          <a:p>
            <a:r>
              <a:rPr lang="ko-KR" altLang="en-US" sz="2800" dirty="0" smtClean="0"/>
              <a:t>비트</a:t>
            </a:r>
            <a:r>
              <a:rPr lang="en-US" altLang="ko-KR" sz="2800" dirty="0" smtClean="0"/>
              <a:t>, </a:t>
            </a:r>
            <a:r>
              <a:rPr lang="ko-KR" altLang="en-US" sz="2800" dirty="0" smtClean="0"/>
              <a:t>콤마 연산자</a:t>
            </a:r>
            <a:endParaRPr lang="en-US" altLang="ko-KR" sz="2800" dirty="0" smtClean="0"/>
          </a:p>
          <a:p>
            <a:r>
              <a:rPr lang="ko-KR" altLang="en-US" sz="2800" dirty="0" smtClean="0"/>
              <a:t>형 변환과 캐스트 연산자</a:t>
            </a:r>
            <a:endParaRPr lang="en-US" altLang="ko-KR" sz="2800" dirty="0" smtClean="0"/>
          </a:p>
          <a:p>
            <a:r>
              <a:rPr lang="en-US" altLang="ko-KR" sz="2800" dirty="0" err="1" smtClean="0"/>
              <a:t>Sizeof</a:t>
            </a:r>
            <a:r>
              <a:rPr lang="en-US" altLang="ko-KR" sz="2800" dirty="0" smtClean="0"/>
              <a:t> </a:t>
            </a:r>
            <a:r>
              <a:rPr lang="ko-KR" altLang="en-US" sz="2800" dirty="0" smtClean="0"/>
              <a:t>연산자</a:t>
            </a:r>
            <a:endParaRPr lang="en-US" altLang="ko-KR" sz="2800" dirty="0" smtClean="0"/>
          </a:p>
          <a:p>
            <a:r>
              <a:rPr lang="ko-KR" altLang="en-US" sz="2800" dirty="0" smtClean="0"/>
              <a:t>연산자의 우선순위</a:t>
            </a:r>
          </a:p>
          <a:p>
            <a:pPr>
              <a:buNone/>
            </a:pPr>
            <a:endParaRPr lang="en-US" altLang="ko-KR" sz="3200" b="1" dirty="0" smtClean="0"/>
          </a:p>
          <a:p>
            <a:pPr>
              <a:buNone/>
            </a:pPr>
            <a:endParaRPr lang="ko-KR" altLang="en-US" sz="3200" b="1" dirty="0" smtClean="0"/>
          </a:p>
          <a:p>
            <a:pPr>
              <a:buNone/>
            </a:pPr>
            <a:endParaRPr lang="en-US" altLang="ko-KR" sz="3200" dirty="0" smtClean="0"/>
          </a:p>
          <a:p>
            <a:endParaRPr lang="ko-KR" altLang="en-US" sz="2800" dirty="0" smtClean="0"/>
          </a:p>
          <a:p>
            <a:pPr>
              <a:buNone/>
            </a:pPr>
            <a:endParaRPr lang="en-US" altLang="ko-KR" sz="2800" dirty="0" smtClean="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9"/>
            <a:ext cx="8382000" cy="678531"/>
          </a:xfrm>
        </p:spPr>
        <p:txBody>
          <a:bodyPr>
            <a:normAutofit/>
          </a:bodyPr>
          <a:lstStyle/>
          <a:p>
            <a:r>
              <a:rPr lang="en-US" altLang="ko-KR" dirty="0" smtClean="0"/>
              <a:t>[</a:t>
            </a:r>
            <a:r>
              <a:rPr lang="ko-KR" altLang="en-US" dirty="0" smtClean="0"/>
              <a:t>실습문제 </a:t>
            </a:r>
            <a:r>
              <a:rPr lang="en-US" altLang="ko-KR" dirty="0" smtClean="0"/>
              <a:t>6.5] (140 page)</a:t>
            </a:r>
            <a:endParaRPr lang="ko-KR" altLang="en-US" dirty="0"/>
          </a:p>
        </p:txBody>
      </p:sp>
      <p:sp>
        <p:nvSpPr>
          <p:cNvPr id="6" name="텍스트 개체 틀 4"/>
          <p:cNvSpPr>
            <a:spLocks noGrp="1"/>
          </p:cNvSpPr>
          <p:nvPr>
            <p:ph type="body" sz="quarter" idx="10"/>
          </p:nvPr>
        </p:nvSpPr>
        <p:spPr>
          <a:xfrm>
            <a:off x="179512" y="1092239"/>
            <a:ext cx="8784976" cy="751424"/>
          </a:xfrm>
        </p:spPr>
        <p:txBody>
          <a:bodyPr/>
          <a:lstStyle/>
          <a:p>
            <a:pPr>
              <a:buNone/>
            </a:pPr>
            <a:r>
              <a:rPr lang="ko-KR" altLang="en-US" sz="2000" dirty="0" smtClean="0"/>
              <a:t>반지름의 값</a:t>
            </a:r>
            <a:r>
              <a:rPr lang="en-US" altLang="ko-KR" sz="2000" dirty="0" smtClean="0"/>
              <a:t>(</a:t>
            </a:r>
            <a:r>
              <a:rPr lang="ko-KR" altLang="en-US" sz="2000" dirty="0" err="1" smtClean="0"/>
              <a:t>실수형</a:t>
            </a:r>
            <a:r>
              <a:rPr lang="en-US" altLang="ko-KR" sz="2000" dirty="0" smtClean="0"/>
              <a:t>)</a:t>
            </a:r>
            <a:r>
              <a:rPr lang="ko-KR" altLang="en-US" sz="2000" dirty="0" smtClean="0"/>
              <a:t>을 입력받아 원의 둘레와 면적을 계산하는 </a:t>
            </a:r>
            <a:endParaRPr lang="en-US" altLang="ko-KR" sz="2000" dirty="0" smtClean="0"/>
          </a:p>
          <a:p>
            <a:pPr>
              <a:buNone/>
            </a:pPr>
            <a:r>
              <a:rPr lang="ko-KR" altLang="en-US" sz="2000" dirty="0" smtClean="0"/>
              <a:t>프로그램을 작성하시오</a:t>
            </a:r>
            <a:r>
              <a:rPr lang="en-US" altLang="ko-KR" sz="2000" dirty="0" smtClean="0"/>
              <a:t>.</a:t>
            </a:r>
            <a:endParaRPr lang="ko-KR" altLang="en-US" sz="2000" dirty="0"/>
          </a:p>
        </p:txBody>
      </p:sp>
      <p:sp>
        <p:nvSpPr>
          <p:cNvPr id="2048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20484"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12" name="Rounded Rectangle 7"/>
          <p:cNvSpPr/>
          <p:nvPr/>
        </p:nvSpPr>
        <p:spPr bwMode="auto">
          <a:xfrm>
            <a:off x="2699792" y="6093296"/>
            <a:ext cx="2736304" cy="548680"/>
          </a:xfrm>
          <a:prstGeom prst="roundRect">
            <a:avLst>
              <a:gd name="adj" fmla="val 9033"/>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ko-KR" altLang="en-US" sz="2300" b="1" dirty="0" smtClean="0">
                <a:solidFill>
                  <a:srgbClr val="FFFFFF"/>
                </a:solidFill>
                <a:effectLst>
                  <a:outerShdw blurRad="38100" dist="38100" dir="2700000" algn="tl">
                    <a:srgbClr val="000000">
                      <a:alpha val="43137"/>
                    </a:srgbClr>
                  </a:outerShdw>
                </a:effectLst>
                <a:ea typeface="맑은 고딕" pitchFamily="50" charset="-127"/>
              </a:rPr>
              <a:t>실습문제 정답</a:t>
            </a:r>
            <a:endParaRPr lang="en-US" sz="2300" b="1" dirty="0" smtClean="0">
              <a:solidFill>
                <a:srgbClr val="FFFFFF"/>
              </a:solidFill>
              <a:effectLst>
                <a:outerShdw blurRad="38100" dist="38100" dir="2700000" algn="tl">
                  <a:srgbClr val="000000">
                    <a:alpha val="43137"/>
                  </a:srgbClr>
                </a:outerShdw>
              </a:effectLst>
              <a:ea typeface="맑은 고딕" pitchFamily="50" charset="-127"/>
            </a:endParaRPr>
          </a:p>
        </p:txBody>
      </p:sp>
      <p:pic>
        <p:nvPicPr>
          <p:cNvPr id="88066" name="Picture 2"/>
          <p:cNvPicPr>
            <a:picLocks noChangeAspect="1" noChangeArrowheads="1"/>
          </p:cNvPicPr>
          <p:nvPr/>
        </p:nvPicPr>
        <p:blipFill>
          <a:blip r:embed="rId3" cstate="print"/>
          <a:srcRect/>
          <a:stretch>
            <a:fillRect/>
          </a:stretch>
        </p:blipFill>
        <p:spPr bwMode="auto">
          <a:xfrm>
            <a:off x="395536" y="2132856"/>
            <a:ext cx="4470149" cy="3096344"/>
          </a:xfrm>
          <a:prstGeom prst="rect">
            <a:avLst/>
          </a:prstGeom>
          <a:noFill/>
          <a:ln w="9525">
            <a:noFill/>
            <a:miter lim="800000"/>
            <a:headEnd/>
            <a:tailEnd/>
          </a:ln>
        </p:spPr>
      </p:pic>
      <p:sp>
        <p:nvSpPr>
          <p:cNvPr id="8" name="Rounded Rectangle 7">
            <a:hlinkClick r:id="rId4" action="ppaction://hlinkfile"/>
          </p:cNvPr>
          <p:cNvSpPr/>
          <p:nvPr/>
        </p:nvSpPr>
        <p:spPr bwMode="auto">
          <a:xfrm>
            <a:off x="5940152" y="6089616"/>
            <a:ext cx="2520280" cy="548680"/>
          </a:xfrm>
          <a:prstGeom prst="roundRect">
            <a:avLst>
              <a:gd name="adj" fmla="val 9033"/>
            </a:avLst>
          </a:prstGeom>
          <a:solidFill>
            <a:srgbClr val="002060"/>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b="1" dirty="0" smtClean="0">
                <a:solidFill>
                  <a:srgbClr val="FFFFFF"/>
                </a:solidFill>
                <a:effectLst>
                  <a:outerShdw blurRad="38100" dist="38100" dir="2700000" algn="tl">
                    <a:srgbClr val="000000">
                      <a:alpha val="43137"/>
                    </a:srgbClr>
                  </a:outerShdw>
                </a:effectLst>
                <a:ea typeface="맑은 고딕" pitchFamily="50" charset="-127"/>
              </a:rPr>
              <a:t>Program</a:t>
            </a:r>
            <a:r>
              <a:rPr lang="ko-KR" altLang="en-US" sz="2300" b="1" dirty="0" smtClean="0">
                <a:solidFill>
                  <a:srgbClr val="FFFFFF"/>
                </a:solidFill>
                <a:effectLst>
                  <a:outerShdw blurRad="38100" dist="38100" dir="2700000" algn="tl">
                    <a:srgbClr val="000000">
                      <a:alpha val="43137"/>
                    </a:srgbClr>
                  </a:outerShdw>
                </a:effectLst>
                <a:ea typeface="맑은 고딕" pitchFamily="50" charset="-127"/>
              </a:rPr>
              <a:t>실행</a:t>
            </a:r>
            <a:endParaRPr lang="en-US" sz="2300" b="1" dirty="0" smtClean="0">
              <a:solidFill>
                <a:srgbClr val="FFFFFF"/>
              </a:solidFill>
              <a:effectLst>
                <a:outerShdw blurRad="38100" dist="38100" dir="2700000" algn="tl">
                  <a:srgbClr val="000000">
                    <a:alpha val="43137"/>
                  </a:srgbClr>
                </a:outerShdw>
              </a:effectLst>
              <a:ea typeface="맑은 고딕" pitchFamily="50" charset="-127"/>
            </a:endParaRPr>
          </a:p>
        </p:txBody>
      </p:sp>
    </p:spTree>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8066"/>
                                        </p:tgtEl>
                                        <p:attrNameLst>
                                          <p:attrName>style.visibility</p:attrName>
                                        </p:attrNameLst>
                                      </p:cBhvr>
                                      <p:to>
                                        <p:strVal val="visible"/>
                                      </p:to>
                                    </p:set>
                                    <p:animEffect transition="in" filter="fade">
                                      <p:cBhvr>
                                        <p:cTn id="7" dur="2000"/>
                                        <p:tgtEl>
                                          <p:spTgt spid="88066"/>
                                        </p:tgtEl>
                                      </p:cBhvr>
                                    </p:animEffect>
                                  </p:childTnLst>
                                </p:cTn>
                              </p:par>
                            </p:childTnLst>
                          </p:cTn>
                        </p:par>
                      </p:childTnLst>
                    </p:cTn>
                  </p:par>
                </p:childTnLst>
              </p:cTn>
              <p:nextCondLst>
                <p:cond evt="onClick" delay="0">
                  <p:tgtEl>
                    <p:spTgt spid="12"/>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2"/>
          <p:cNvPicPr>
            <a:picLocks noChangeAspect="1" noChangeArrowheads="1"/>
          </p:cNvPicPr>
          <p:nvPr/>
        </p:nvPicPr>
        <p:blipFill>
          <a:blip r:embed="rId3" cstate="print"/>
          <a:srcRect/>
          <a:stretch>
            <a:fillRect/>
          </a:stretch>
        </p:blipFill>
        <p:spPr bwMode="auto">
          <a:xfrm>
            <a:off x="251520" y="2644105"/>
            <a:ext cx="6971365" cy="3521199"/>
          </a:xfrm>
          <a:prstGeom prst="rect">
            <a:avLst/>
          </a:prstGeom>
          <a:noFill/>
          <a:ln w="9525">
            <a:noFill/>
            <a:miter lim="800000"/>
            <a:headEnd/>
            <a:tailEnd/>
          </a:ln>
        </p:spPr>
      </p:pic>
      <p:pic>
        <p:nvPicPr>
          <p:cNvPr id="9" name="Picture 2"/>
          <p:cNvPicPr>
            <a:picLocks noChangeAspect="1" noChangeArrowheads="1"/>
          </p:cNvPicPr>
          <p:nvPr/>
        </p:nvPicPr>
        <p:blipFill>
          <a:blip r:embed="rId4" cstate="print"/>
          <a:srcRect/>
          <a:stretch>
            <a:fillRect/>
          </a:stretch>
        </p:blipFill>
        <p:spPr bwMode="auto">
          <a:xfrm>
            <a:off x="4355976" y="2060849"/>
            <a:ext cx="1944216" cy="648071"/>
          </a:xfrm>
          <a:prstGeom prst="rect">
            <a:avLst/>
          </a:prstGeom>
          <a:noFill/>
          <a:ln w="9525">
            <a:noFill/>
            <a:miter lim="800000"/>
            <a:headEnd/>
            <a:tailEnd/>
          </a:ln>
        </p:spPr>
      </p:pic>
      <p:sp>
        <p:nvSpPr>
          <p:cNvPr id="2" name="Title 1"/>
          <p:cNvSpPr>
            <a:spLocks noGrp="1"/>
          </p:cNvSpPr>
          <p:nvPr>
            <p:ph type="title"/>
          </p:nvPr>
        </p:nvSpPr>
        <p:spPr>
          <a:xfrm>
            <a:off x="381000" y="230189"/>
            <a:ext cx="8382000" cy="678531"/>
          </a:xfrm>
        </p:spPr>
        <p:txBody>
          <a:bodyPr>
            <a:normAutofit/>
          </a:bodyPr>
          <a:lstStyle/>
          <a:p>
            <a:r>
              <a:rPr lang="en-US" altLang="ko-KR" dirty="0" smtClean="0"/>
              <a:t>[</a:t>
            </a:r>
            <a:r>
              <a:rPr lang="ko-KR" altLang="en-US" dirty="0" smtClean="0"/>
              <a:t>실습문제 </a:t>
            </a:r>
            <a:r>
              <a:rPr lang="en-US" altLang="ko-KR" dirty="0" smtClean="0"/>
              <a:t>6.6] (140 page) </a:t>
            </a:r>
            <a:endParaRPr lang="ko-KR" altLang="en-US" dirty="0"/>
          </a:p>
        </p:txBody>
      </p:sp>
      <p:sp>
        <p:nvSpPr>
          <p:cNvPr id="6" name="텍스트 개체 틀 4"/>
          <p:cNvSpPr>
            <a:spLocks noGrp="1"/>
          </p:cNvSpPr>
          <p:nvPr>
            <p:ph type="body" sz="quarter" idx="10"/>
          </p:nvPr>
        </p:nvSpPr>
        <p:spPr>
          <a:xfrm>
            <a:off x="323528" y="1092239"/>
            <a:ext cx="8784976" cy="1231106"/>
          </a:xfrm>
        </p:spPr>
        <p:txBody>
          <a:bodyPr/>
          <a:lstStyle/>
          <a:p>
            <a:pPr>
              <a:buNone/>
            </a:pPr>
            <a:r>
              <a:rPr lang="ko-KR" altLang="en-US" sz="2000" dirty="0" smtClean="0"/>
              <a:t>화씨온도</a:t>
            </a:r>
            <a:r>
              <a:rPr lang="en-US" altLang="ko-KR" sz="2000" dirty="0" smtClean="0"/>
              <a:t>(f)</a:t>
            </a:r>
            <a:r>
              <a:rPr lang="ko-KR" altLang="en-US" sz="2000" dirty="0" smtClean="0"/>
              <a:t>와 섭씨온도</a:t>
            </a:r>
            <a:r>
              <a:rPr lang="en-US" altLang="ko-KR" sz="2000" dirty="0" smtClean="0"/>
              <a:t>(c)</a:t>
            </a:r>
            <a:r>
              <a:rPr lang="ko-KR" altLang="en-US" sz="2000" dirty="0" smtClean="0"/>
              <a:t>를 입력 받아 화씨온도는 섭씨온도로</a:t>
            </a:r>
            <a:r>
              <a:rPr lang="en-US" altLang="ko-KR" sz="2000" dirty="0" smtClean="0"/>
              <a:t>, </a:t>
            </a:r>
          </a:p>
          <a:p>
            <a:pPr>
              <a:buNone/>
            </a:pPr>
            <a:r>
              <a:rPr lang="ko-KR" altLang="en-US" sz="2000" dirty="0" smtClean="0"/>
              <a:t>섭씨온도는 화씨온도로 변환하는 프로그램을 작성하시오</a:t>
            </a:r>
            <a:r>
              <a:rPr lang="en-US" altLang="ko-KR" sz="2000" dirty="0" smtClean="0"/>
              <a:t>. </a:t>
            </a:r>
          </a:p>
          <a:p>
            <a:pPr>
              <a:buNone/>
            </a:pPr>
            <a:r>
              <a:rPr lang="ko-KR" altLang="en-US" sz="2000" dirty="0" smtClean="0"/>
              <a:t>모두 </a:t>
            </a:r>
            <a:r>
              <a:rPr lang="en-US" altLang="ko-KR" sz="2000" b="1" dirty="0" smtClean="0"/>
              <a:t>double</a:t>
            </a:r>
            <a:r>
              <a:rPr lang="ko-KR" altLang="en-US" sz="2000" dirty="0" smtClean="0"/>
              <a:t> 형을 이용</a:t>
            </a:r>
            <a:endParaRPr lang="ko-KR" altLang="en-US" sz="2000" dirty="0"/>
          </a:p>
        </p:txBody>
      </p:sp>
      <p:sp>
        <p:nvSpPr>
          <p:cNvPr id="2048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20484"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12" name="Rounded Rectangle 7"/>
          <p:cNvSpPr/>
          <p:nvPr/>
        </p:nvSpPr>
        <p:spPr bwMode="auto">
          <a:xfrm>
            <a:off x="2555776" y="6093296"/>
            <a:ext cx="2736304" cy="548680"/>
          </a:xfrm>
          <a:prstGeom prst="roundRect">
            <a:avLst>
              <a:gd name="adj" fmla="val 9033"/>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ko-KR" altLang="en-US" sz="2300" b="1" dirty="0" smtClean="0">
                <a:solidFill>
                  <a:srgbClr val="FFFFFF"/>
                </a:solidFill>
                <a:effectLst>
                  <a:outerShdw blurRad="38100" dist="38100" dir="2700000" algn="tl">
                    <a:srgbClr val="000000">
                      <a:alpha val="43137"/>
                    </a:srgbClr>
                  </a:outerShdw>
                </a:effectLst>
                <a:ea typeface="맑은 고딕" pitchFamily="50" charset="-127"/>
              </a:rPr>
              <a:t>실습문제 정답</a:t>
            </a:r>
            <a:endParaRPr lang="en-US" sz="2300" b="1" dirty="0" smtClean="0">
              <a:solidFill>
                <a:srgbClr val="FFFFFF"/>
              </a:solidFill>
              <a:effectLst>
                <a:outerShdw blurRad="38100" dist="38100" dir="2700000" algn="tl">
                  <a:srgbClr val="000000">
                    <a:alpha val="43137"/>
                  </a:srgbClr>
                </a:outerShdw>
              </a:effectLst>
              <a:ea typeface="맑은 고딕" pitchFamily="50" charset="-127"/>
            </a:endParaRPr>
          </a:p>
        </p:txBody>
      </p:sp>
      <p:sp>
        <p:nvSpPr>
          <p:cNvPr id="10" name="Rounded Rectangle 7">
            <a:hlinkClick r:id="rId5" action="ppaction://hlinkfile"/>
          </p:cNvPr>
          <p:cNvSpPr/>
          <p:nvPr/>
        </p:nvSpPr>
        <p:spPr bwMode="auto">
          <a:xfrm>
            <a:off x="5940152" y="6089616"/>
            <a:ext cx="2520280" cy="548680"/>
          </a:xfrm>
          <a:prstGeom prst="roundRect">
            <a:avLst>
              <a:gd name="adj" fmla="val 9033"/>
            </a:avLst>
          </a:prstGeom>
          <a:solidFill>
            <a:srgbClr val="002060"/>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b="1" dirty="0" smtClean="0">
                <a:solidFill>
                  <a:srgbClr val="FFFFFF"/>
                </a:solidFill>
                <a:effectLst>
                  <a:outerShdw blurRad="38100" dist="38100" dir="2700000" algn="tl">
                    <a:srgbClr val="000000">
                      <a:alpha val="43137"/>
                    </a:srgbClr>
                  </a:outerShdw>
                </a:effectLst>
                <a:ea typeface="맑은 고딕" pitchFamily="50" charset="-127"/>
              </a:rPr>
              <a:t>Program</a:t>
            </a:r>
            <a:r>
              <a:rPr lang="ko-KR" altLang="en-US" sz="2300" b="1" dirty="0" smtClean="0">
                <a:solidFill>
                  <a:srgbClr val="FFFFFF"/>
                </a:solidFill>
                <a:effectLst>
                  <a:outerShdw blurRad="38100" dist="38100" dir="2700000" algn="tl">
                    <a:srgbClr val="000000">
                      <a:alpha val="43137"/>
                    </a:srgbClr>
                  </a:outerShdw>
                </a:effectLst>
                <a:ea typeface="맑은 고딕" pitchFamily="50" charset="-127"/>
              </a:rPr>
              <a:t>실행</a:t>
            </a:r>
            <a:endParaRPr lang="en-US" sz="2300" b="1" dirty="0" smtClean="0">
              <a:solidFill>
                <a:srgbClr val="FFFFFF"/>
              </a:solidFill>
              <a:effectLst>
                <a:outerShdw blurRad="38100" dist="38100" dir="2700000" algn="tl">
                  <a:srgbClr val="000000">
                    <a:alpha val="43137"/>
                  </a:srgbClr>
                </a:outerShdw>
              </a:effectLst>
              <a:ea typeface="맑은 고딕" pitchFamily="50" charset="-127"/>
            </a:endParaRPr>
          </a:p>
        </p:txBody>
      </p:sp>
    </p:spTree>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9090"/>
                                        </p:tgtEl>
                                        <p:attrNameLst>
                                          <p:attrName>style.visibility</p:attrName>
                                        </p:attrNameLst>
                                      </p:cBhvr>
                                      <p:to>
                                        <p:strVal val="visible"/>
                                      </p:to>
                                    </p:set>
                                    <p:animEffect transition="in" filter="fade">
                                      <p:cBhvr>
                                        <p:cTn id="7" dur="2000"/>
                                        <p:tgtEl>
                                          <p:spTgt spid="89090"/>
                                        </p:tgtEl>
                                      </p:cBhvr>
                                    </p:animEffect>
                                  </p:childTnLst>
                                </p:cTn>
                              </p:par>
                            </p:childTnLst>
                          </p:cTn>
                        </p:par>
                      </p:childTnLst>
                    </p:cTn>
                  </p:par>
                </p:childTnLst>
              </p:cTn>
              <p:nextCondLst>
                <p:cond evt="onClick" delay="0">
                  <p:tgtEl>
                    <p:spTgt spid="12"/>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9"/>
            <a:ext cx="8382000" cy="678531"/>
          </a:xfrm>
        </p:spPr>
        <p:txBody>
          <a:bodyPr>
            <a:normAutofit/>
          </a:bodyPr>
          <a:lstStyle/>
          <a:p>
            <a:r>
              <a:rPr lang="ko-KR" altLang="en-US" dirty="0" smtClean="0"/>
              <a:t>연산 순서</a:t>
            </a:r>
            <a:endParaRPr lang="ko-KR" altLang="en-US" dirty="0"/>
          </a:p>
        </p:txBody>
      </p:sp>
      <p:sp>
        <p:nvSpPr>
          <p:cNvPr id="2048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13316"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pic>
        <p:nvPicPr>
          <p:cNvPr id="36865" name="Picture 1"/>
          <p:cNvPicPr>
            <a:picLocks noChangeAspect="1" noChangeArrowheads="1"/>
          </p:cNvPicPr>
          <p:nvPr/>
        </p:nvPicPr>
        <p:blipFill>
          <a:blip r:embed="rId3" cstate="print"/>
          <a:srcRect/>
          <a:stretch>
            <a:fillRect/>
          </a:stretch>
        </p:blipFill>
        <p:spPr bwMode="auto">
          <a:xfrm>
            <a:off x="323528" y="1124744"/>
            <a:ext cx="8229600" cy="1905000"/>
          </a:xfrm>
          <a:prstGeom prst="rect">
            <a:avLst/>
          </a:prstGeom>
          <a:noFill/>
          <a:ln w="9525">
            <a:noFill/>
            <a:miter lim="800000"/>
            <a:headEnd/>
            <a:tailEnd/>
          </a:ln>
        </p:spPr>
      </p:pic>
      <p:pic>
        <p:nvPicPr>
          <p:cNvPr id="36866" name="Picture 2"/>
          <p:cNvPicPr>
            <a:picLocks noChangeAspect="1" noChangeArrowheads="1"/>
          </p:cNvPicPr>
          <p:nvPr/>
        </p:nvPicPr>
        <p:blipFill>
          <a:blip r:embed="rId4" cstate="print"/>
          <a:srcRect/>
          <a:stretch>
            <a:fillRect/>
          </a:stretch>
        </p:blipFill>
        <p:spPr bwMode="auto">
          <a:xfrm>
            <a:off x="395536" y="3429000"/>
            <a:ext cx="5848350" cy="315277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9"/>
            <a:ext cx="8382000" cy="678531"/>
          </a:xfrm>
        </p:spPr>
        <p:txBody>
          <a:bodyPr>
            <a:normAutofit/>
          </a:bodyPr>
          <a:lstStyle/>
          <a:p>
            <a:r>
              <a:rPr lang="ko-KR" altLang="en-US" dirty="0" smtClean="0"/>
              <a:t>연산 순서</a:t>
            </a:r>
            <a:endParaRPr lang="ko-KR" altLang="en-US" dirty="0"/>
          </a:p>
        </p:txBody>
      </p:sp>
      <p:sp>
        <p:nvSpPr>
          <p:cNvPr id="2048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13316"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pic>
        <p:nvPicPr>
          <p:cNvPr id="90114" name="Picture 2"/>
          <p:cNvPicPr>
            <a:picLocks noChangeAspect="1" noChangeArrowheads="1"/>
          </p:cNvPicPr>
          <p:nvPr/>
        </p:nvPicPr>
        <p:blipFill>
          <a:blip r:embed="rId3" cstate="print"/>
          <a:srcRect/>
          <a:stretch>
            <a:fillRect/>
          </a:stretch>
        </p:blipFill>
        <p:spPr bwMode="auto">
          <a:xfrm>
            <a:off x="179512" y="980728"/>
            <a:ext cx="6109493" cy="5720110"/>
          </a:xfrm>
          <a:prstGeom prst="rect">
            <a:avLst/>
          </a:prstGeom>
          <a:noFill/>
          <a:ln w="9525">
            <a:noFill/>
            <a:miter lim="800000"/>
            <a:headEnd/>
            <a:tailEnd/>
          </a:ln>
        </p:spPr>
      </p:pic>
      <p:sp>
        <p:nvSpPr>
          <p:cNvPr id="8" name="TextBox 7"/>
          <p:cNvSpPr txBox="1"/>
          <p:nvPr/>
        </p:nvSpPr>
        <p:spPr>
          <a:xfrm>
            <a:off x="6948264" y="1772816"/>
            <a:ext cx="792088" cy="400110"/>
          </a:xfrm>
          <a:prstGeom prst="rect">
            <a:avLst/>
          </a:prstGeom>
          <a:solidFill>
            <a:schemeClr val="accent2">
              <a:lumMod val="60000"/>
              <a:lumOff val="40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en-US" altLang="ko-KR" sz="2000" dirty="0" smtClean="0"/>
              <a:t>Click!</a:t>
            </a:r>
            <a:endParaRPr lang="ko-KR" altLang="en-US" sz="2000" dirty="0"/>
          </a:p>
        </p:txBody>
      </p:sp>
      <p:pic>
        <p:nvPicPr>
          <p:cNvPr id="90115" name="Picture 3"/>
          <p:cNvPicPr>
            <a:picLocks noChangeAspect="1" noChangeArrowheads="1"/>
          </p:cNvPicPr>
          <p:nvPr/>
        </p:nvPicPr>
        <p:blipFill>
          <a:blip r:embed="rId4" cstate="print"/>
          <a:srcRect/>
          <a:stretch>
            <a:fillRect/>
          </a:stretch>
        </p:blipFill>
        <p:spPr bwMode="auto">
          <a:xfrm>
            <a:off x="4716016" y="1556792"/>
            <a:ext cx="1080120" cy="1008112"/>
          </a:xfrm>
          <a:prstGeom prst="rect">
            <a:avLst/>
          </a:prstGeom>
          <a:noFill/>
          <a:ln w="9525">
            <a:noFill/>
            <a:miter lim="800000"/>
            <a:headEnd/>
            <a:tailEnd/>
          </a:ln>
        </p:spPr>
      </p:pic>
      <p:sp>
        <p:nvSpPr>
          <p:cNvPr id="10" name="TextBox 9"/>
          <p:cNvSpPr txBox="1"/>
          <p:nvPr/>
        </p:nvSpPr>
        <p:spPr>
          <a:xfrm>
            <a:off x="6948264" y="2924944"/>
            <a:ext cx="792088" cy="400110"/>
          </a:xfrm>
          <a:prstGeom prst="rect">
            <a:avLst/>
          </a:prstGeom>
          <a:solidFill>
            <a:schemeClr val="accent2">
              <a:lumMod val="60000"/>
              <a:lumOff val="40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en-US" altLang="ko-KR" sz="2000" dirty="0" smtClean="0"/>
              <a:t>Click!</a:t>
            </a:r>
            <a:endParaRPr lang="ko-KR" altLang="en-US" sz="2000" dirty="0"/>
          </a:p>
        </p:txBody>
      </p:sp>
      <p:pic>
        <p:nvPicPr>
          <p:cNvPr id="90116" name="Picture 4"/>
          <p:cNvPicPr>
            <a:picLocks noChangeAspect="1" noChangeArrowheads="1"/>
          </p:cNvPicPr>
          <p:nvPr/>
        </p:nvPicPr>
        <p:blipFill>
          <a:blip r:embed="rId5" cstate="print"/>
          <a:srcRect/>
          <a:stretch>
            <a:fillRect/>
          </a:stretch>
        </p:blipFill>
        <p:spPr bwMode="auto">
          <a:xfrm>
            <a:off x="4788025" y="2636912"/>
            <a:ext cx="1224135" cy="1009211"/>
          </a:xfrm>
          <a:prstGeom prst="rect">
            <a:avLst/>
          </a:prstGeom>
          <a:noFill/>
          <a:ln w="9525">
            <a:noFill/>
            <a:miter lim="800000"/>
            <a:headEnd/>
            <a:tailEnd/>
          </a:ln>
        </p:spPr>
      </p:pic>
      <p:sp>
        <p:nvSpPr>
          <p:cNvPr id="12" name="TextBox 11"/>
          <p:cNvSpPr txBox="1"/>
          <p:nvPr/>
        </p:nvSpPr>
        <p:spPr>
          <a:xfrm>
            <a:off x="6948264" y="4437112"/>
            <a:ext cx="792088" cy="400110"/>
          </a:xfrm>
          <a:prstGeom prst="rect">
            <a:avLst/>
          </a:prstGeom>
          <a:solidFill>
            <a:schemeClr val="accent2">
              <a:lumMod val="60000"/>
              <a:lumOff val="40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en-US" altLang="ko-KR" sz="2000" dirty="0" smtClean="0"/>
              <a:t>Click!</a:t>
            </a:r>
            <a:endParaRPr lang="ko-KR" altLang="en-US" sz="2000" dirty="0"/>
          </a:p>
        </p:txBody>
      </p:sp>
      <p:pic>
        <p:nvPicPr>
          <p:cNvPr id="90117" name="Picture 5"/>
          <p:cNvPicPr>
            <a:picLocks noChangeAspect="1" noChangeArrowheads="1"/>
          </p:cNvPicPr>
          <p:nvPr/>
        </p:nvPicPr>
        <p:blipFill>
          <a:blip r:embed="rId6" cstate="print"/>
          <a:srcRect/>
          <a:stretch>
            <a:fillRect/>
          </a:stretch>
        </p:blipFill>
        <p:spPr bwMode="auto">
          <a:xfrm>
            <a:off x="4903137" y="3789040"/>
            <a:ext cx="1095375" cy="1676400"/>
          </a:xfrm>
          <a:prstGeom prst="rect">
            <a:avLst/>
          </a:prstGeom>
          <a:noFill/>
          <a:ln w="9525">
            <a:noFill/>
            <a:miter lim="800000"/>
            <a:headEnd/>
            <a:tailEnd/>
          </a:ln>
        </p:spPr>
      </p:pic>
      <p:sp>
        <p:nvSpPr>
          <p:cNvPr id="14" name="TextBox 13"/>
          <p:cNvSpPr txBox="1"/>
          <p:nvPr/>
        </p:nvSpPr>
        <p:spPr>
          <a:xfrm>
            <a:off x="6948264" y="5733256"/>
            <a:ext cx="792088" cy="400110"/>
          </a:xfrm>
          <a:prstGeom prst="rect">
            <a:avLst/>
          </a:prstGeom>
          <a:solidFill>
            <a:schemeClr val="accent2">
              <a:lumMod val="60000"/>
              <a:lumOff val="40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en-US" altLang="ko-KR" sz="2000" dirty="0" smtClean="0"/>
              <a:t>Click!</a:t>
            </a:r>
            <a:endParaRPr lang="ko-KR" altLang="en-US" sz="2000" dirty="0"/>
          </a:p>
        </p:txBody>
      </p:sp>
      <p:pic>
        <p:nvPicPr>
          <p:cNvPr id="90118" name="Picture 6"/>
          <p:cNvPicPr>
            <a:picLocks noChangeAspect="1" noChangeArrowheads="1"/>
          </p:cNvPicPr>
          <p:nvPr/>
        </p:nvPicPr>
        <p:blipFill>
          <a:blip r:embed="rId7" cstate="print"/>
          <a:srcRect/>
          <a:stretch>
            <a:fillRect/>
          </a:stretch>
        </p:blipFill>
        <p:spPr bwMode="auto">
          <a:xfrm>
            <a:off x="4860032" y="5540077"/>
            <a:ext cx="1038225" cy="1057275"/>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0115"/>
                                        </p:tgtEl>
                                        <p:attrNameLst>
                                          <p:attrName>style.visibility</p:attrName>
                                        </p:attrNameLst>
                                      </p:cBhvr>
                                      <p:to>
                                        <p:strVal val="visible"/>
                                      </p:to>
                                    </p:set>
                                    <p:animEffect transition="in" filter="fade">
                                      <p:cBhvr>
                                        <p:cTn id="7" dur="2000"/>
                                        <p:tgtEl>
                                          <p:spTgt spid="90115"/>
                                        </p:tgtEl>
                                      </p:cBhvr>
                                    </p:animEffect>
                                  </p:childTnLst>
                                </p:cTn>
                              </p:par>
                            </p:childTnLst>
                          </p:cTn>
                        </p:par>
                      </p:childTnLst>
                    </p:cTn>
                  </p:par>
                </p:childTnLst>
              </p:cTn>
              <p:nextCondLst>
                <p:cond evt="onClick" delay="0">
                  <p:tgtEl>
                    <p:spTgt spid="8"/>
                  </p:tgtEl>
                </p:cond>
              </p:nextCondLst>
            </p:seq>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90116"/>
                                        </p:tgtEl>
                                        <p:attrNameLst>
                                          <p:attrName>style.visibility</p:attrName>
                                        </p:attrNameLst>
                                      </p:cBhvr>
                                      <p:to>
                                        <p:strVal val="visible"/>
                                      </p:to>
                                    </p:set>
                                    <p:animEffect transition="in" filter="fade">
                                      <p:cBhvr>
                                        <p:cTn id="13" dur="2000"/>
                                        <p:tgtEl>
                                          <p:spTgt spid="90116"/>
                                        </p:tgtEl>
                                      </p:cBhvr>
                                    </p:animEffect>
                                  </p:childTnLst>
                                </p:cTn>
                              </p:par>
                            </p:childTnLst>
                          </p:cTn>
                        </p:par>
                      </p:childTnLst>
                    </p:cTn>
                  </p:par>
                </p:childTnLst>
              </p:cTn>
              <p:nextCondLst>
                <p:cond evt="onClick" delay="0">
                  <p:tgtEl>
                    <p:spTgt spid="10"/>
                  </p:tgtEl>
                </p:cond>
              </p:nextCondLst>
            </p:seq>
            <p:seq concurrent="1" nextAc="seek">
              <p:cTn id="14" restart="whenNotActive" fill="hold" evtFilter="cancelBubble" nodeType="interactiveSeq">
                <p:stCondLst>
                  <p:cond evt="onClick" delay="0">
                    <p:tgtEl>
                      <p:spTgt spid="12"/>
                    </p:tgtEl>
                  </p:cond>
                </p:stCondLst>
                <p:endSync evt="end" delay="0">
                  <p:rtn val="all"/>
                </p:endSync>
                <p:childTnLst>
                  <p:par>
                    <p:cTn id="15" fill="hold">
                      <p:stCondLst>
                        <p:cond delay="0"/>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90117"/>
                                        </p:tgtEl>
                                        <p:attrNameLst>
                                          <p:attrName>style.visibility</p:attrName>
                                        </p:attrNameLst>
                                      </p:cBhvr>
                                      <p:to>
                                        <p:strVal val="visible"/>
                                      </p:to>
                                    </p:set>
                                    <p:animEffect transition="in" filter="fade">
                                      <p:cBhvr>
                                        <p:cTn id="19" dur="2000"/>
                                        <p:tgtEl>
                                          <p:spTgt spid="90117"/>
                                        </p:tgtEl>
                                      </p:cBhvr>
                                    </p:animEffect>
                                  </p:childTnLst>
                                </p:cTn>
                              </p:par>
                            </p:childTnLst>
                          </p:cTn>
                        </p:par>
                      </p:childTnLst>
                    </p:cTn>
                  </p:par>
                </p:childTnLst>
              </p:cTn>
              <p:nextCondLst>
                <p:cond evt="onClick" delay="0">
                  <p:tgtEl>
                    <p:spTgt spid="12"/>
                  </p:tgtEl>
                </p:cond>
              </p:nextCondLst>
            </p:seq>
            <p:seq concurrent="1" nextAc="seek">
              <p:cTn id="20" restart="whenNotActive" fill="hold" evtFilter="cancelBubble" nodeType="interactiveSeq">
                <p:stCondLst>
                  <p:cond evt="onClick" delay="0">
                    <p:tgtEl>
                      <p:spTgt spid="14"/>
                    </p:tgtEl>
                  </p:cond>
                </p:stCondLst>
                <p:endSync evt="end" delay="0">
                  <p:rtn val="all"/>
                </p:endSync>
                <p:childTnLst>
                  <p:par>
                    <p:cTn id="21" fill="hold">
                      <p:stCondLst>
                        <p:cond delay="0"/>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90118"/>
                                        </p:tgtEl>
                                        <p:attrNameLst>
                                          <p:attrName>style.visibility</p:attrName>
                                        </p:attrNameLst>
                                      </p:cBhvr>
                                      <p:to>
                                        <p:strVal val="visible"/>
                                      </p:to>
                                    </p:set>
                                    <p:animEffect transition="in" filter="fade">
                                      <p:cBhvr>
                                        <p:cTn id="25" dur="2000"/>
                                        <p:tgtEl>
                                          <p:spTgt spid="90118"/>
                                        </p:tgtEl>
                                      </p:cBhvr>
                                    </p:animEffect>
                                  </p:childTnLst>
                                </p:cTn>
                              </p:par>
                            </p:childTnLst>
                          </p:cTn>
                        </p:par>
                      </p:childTnLst>
                    </p:cTn>
                  </p:par>
                </p:childTnLst>
              </p:cTn>
              <p:nextCondLst>
                <p:cond evt="onClick" delay="0">
                  <p:tgtEl>
                    <p:spTgt spid="14"/>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9"/>
            <a:ext cx="8382000" cy="678531"/>
          </a:xfrm>
        </p:spPr>
        <p:txBody>
          <a:bodyPr>
            <a:normAutofit/>
          </a:bodyPr>
          <a:lstStyle/>
          <a:p>
            <a:r>
              <a:rPr lang="ko-KR" altLang="en-US" dirty="0" smtClean="0"/>
              <a:t>연산 순서</a:t>
            </a:r>
            <a:endParaRPr lang="ko-KR" altLang="en-US" dirty="0"/>
          </a:p>
        </p:txBody>
      </p:sp>
      <p:sp>
        <p:nvSpPr>
          <p:cNvPr id="2048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13316"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pic>
        <p:nvPicPr>
          <p:cNvPr id="91138" name="Picture 2"/>
          <p:cNvPicPr>
            <a:picLocks noChangeAspect="1" noChangeArrowheads="1"/>
          </p:cNvPicPr>
          <p:nvPr/>
        </p:nvPicPr>
        <p:blipFill>
          <a:blip r:embed="rId3" cstate="print"/>
          <a:srcRect/>
          <a:stretch>
            <a:fillRect/>
          </a:stretch>
        </p:blipFill>
        <p:spPr bwMode="auto">
          <a:xfrm>
            <a:off x="107504" y="980728"/>
            <a:ext cx="4787957" cy="3168352"/>
          </a:xfrm>
          <a:prstGeom prst="rect">
            <a:avLst/>
          </a:prstGeom>
          <a:noFill/>
          <a:ln w="9525">
            <a:noFill/>
            <a:miter lim="800000"/>
            <a:headEnd/>
            <a:tailEnd/>
          </a:ln>
        </p:spPr>
      </p:pic>
      <p:sp>
        <p:nvSpPr>
          <p:cNvPr id="8" name="Rounded Rectangle 7"/>
          <p:cNvSpPr/>
          <p:nvPr/>
        </p:nvSpPr>
        <p:spPr bwMode="auto">
          <a:xfrm>
            <a:off x="6300192" y="6192688"/>
            <a:ext cx="2520280" cy="548680"/>
          </a:xfrm>
          <a:prstGeom prst="roundRect">
            <a:avLst>
              <a:gd name="adj" fmla="val 9033"/>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ko-KR" altLang="en-US" sz="2300" b="1" dirty="0" smtClean="0">
                <a:solidFill>
                  <a:srgbClr val="FFFFFF"/>
                </a:solidFill>
                <a:effectLst>
                  <a:outerShdw blurRad="38100" dist="38100" dir="2700000" algn="tl">
                    <a:srgbClr val="000000">
                      <a:alpha val="43137"/>
                    </a:srgbClr>
                  </a:outerShdw>
                </a:effectLst>
                <a:ea typeface="맑은 고딕" pitchFamily="50" charset="-127"/>
              </a:rPr>
              <a:t>실행결과와 해설</a:t>
            </a:r>
            <a:endParaRPr lang="en-US" sz="2300" b="1" dirty="0" smtClean="0">
              <a:solidFill>
                <a:srgbClr val="FFFFFF"/>
              </a:solidFill>
              <a:effectLst>
                <a:outerShdw blurRad="38100" dist="38100" dir="2700000" algn="tl">
                  <a:srgbClr val="000000">
                    <a:alpha val="43137"/>
                  </a:srgbClr>
                </a:outerShdw>
              </a:effectLst>
              <a:ea typeface="맑은 고딕" pitchFamily="50" charset="-127"/>
            </a:endParaRPr>
          </a:p>
        </p:txBody>
      </p:sp>
      <p:grpSp>
        <p:nvGrpSpPr>
          <p:cNvPr id="19" name="그룹 18"/>
          <p:cNvGrpSpPr/>
          <p:nvPr/>
        </p:nvGrpSpPr>
        <p:grpSpPr>
          <a:xfrm>
            <a:off x="683568" y="1844824"/>
            <a:ext cx="7933903" cy="4073996"/>
            <a:chOff x="683568" y="1844824"/>
            <a:chExt cx="7933903" cy="4073996"/>
          </a:xfrm>
        </p:grpSpPr>
        <p:pic>
          <p:nvPicPr>
            <p:cNvPr id="91139" name="Picture 3"/>
            <p:cNvPicPr>
              <a:picLocks noChangeAspect="1" noChangeArrowheads="1"/>
            </p:cNvPicPr>
            <p:nvPr/>
          </p:nvPicPr>
          <p:blipFill>
            <a:blip r:embed="rId4" cstate="print"/>
            <a:srcRect/>
            <a:stretch>
              <a:fillRect/>
            </a:stretch>
          </p:blipFill>
          <p:spPr bwMode="auto">
            <a:xfrm>
              <a:off x="3635896" y="1844824"/>
              <a:ext cx="4981575" cy="1390650"/>
            </a:xfrm>
            <a:prstGeom prst="rect">
              <a:avLst/>
            </a:prstGeom>
            <a:noFill/>
            <a:ln w="9525">
              <a:solidFill>
                <a:schemeClr val="tx1"/>
              </a:solidFill>
              <a:miter lim="800000"/>
              <a:headEnd/>
              <a:tailEnd/>
            </a:ln>
          </p:spPr>
        </p:pic>
        <p:sp>
          <p:nvSpPr>
            <p:cNvPr id="11" name="직사각형 10"/>
            <p:cNvSpPr/>
            <p:nvPr/>
          </p:nvSpPr>
          <p:spPr bwMode="auto">
            <a:xfrm>
              <a:off x="683568" y="2708920"/>
              <a:ext cx="1800200" cy="288032"/>
            </a:xfrm>
            <a:prstGeom prst="rect">
              <a:avLst/>
            </a:prstGeom>
            <a:noFill/>
            <a:ln>
              <a:solidFill>
                <a:schemeClr val="accent1">
                  <a:lumMod val="75000"/>
                </a:schemeClr>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ko-KR" altLang="en-US" sz="2300" dirty="0" smtClean="0">
                <a:solidFill>
                  <a:srgbClr val="FFFFFF"/>
                </a:solidFill>
                <a:effectLst>
                  <a:outerShdw blurRad="38100" dist="38100" dir="2700000" algn="tl">
                    <a:srgbClr val="000000">
                      <a:alpha val="43137"/>
                    </a:srgbClr>
                  </a:outerShdw>
                </a:effectLst>
                <a:latin typeface="Segoe" pitchFamily="34" charset="0"/>
              </a:endParaRPr>
            </a:p>
          </p:txBody>
        </p:sp>
        <p:cxnSp>
          <p:nvCxnSpPr>
            <p:cNvPr id="13" name="직선 화살표 연결선 12"/>
            <p:cNvCxnSpPr/>
            <p:nvPr/>
          </p:nvCxnSpPr>
          <p:spPr>
            <a:xfrm flipV="1">
              <a:off x="2483768" y="2492896"/>
              <a:ext cx="1080120" cy="288032"/>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4" name="직사각형 13"/>
            <p:cNvSpPr/>
            <p:nvPr/>
          </p:nvSpPr>
          <p:spPr bwMode="auto">
            <a:xfrm>
              <a:off x="683568" y="3068960"/>
              <a:ext cx="1944216" cy="288032"/>
            </a:xfrm>
            <a:prstGeom prst="rect">
              <a:avLst/>
            </a:prstGeom>
            <a:noFill/>
            <a:ln>
              <a:solidFill>
                <a:schemeClr val="accent1">
                  <a:lumMod val="75000"/>
                </a:schemeClr>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ko-KR" altLang="en-US" sz="23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91140" name="Picture 4"/>
            <p:cNvPicPr>
              <a:picLocks noChangeAspect="1" noChangeArrowheads="1"/>
            </p:cNvPicPr>
            <p:nvPr/>
          </p:nvPicPr>
          <p:blipFill>
            <a:blip r:embed="rId5" cstate="print"/>
            <a:srcRect/>
            <a:stretch>
              <a:fillRect/>
            </a:stretch>
          </p:blipFill>
          <p:spPr bwMode="auto">
            <a:xfrm>
              <a:off x="2555776" y="4509120"/>
              <a:ext cx="5343525" cy="1409700"/>
            </a:xfrm>
            <a:prstGeom prst="rect">
              <a:avLst/>
            </a:prstGeom>
            <a:noFill/>
            <a:ln w="9525">
              <a:solidFill>
                <a:schemeClr val="accent1">
                  <a:lumMod val="40000"/>
                  <a:lumOff val="60000"/>
                </a:schemeClr>
              </a:solidFill>
              <a:miter lim="800000"/>
              <a:headEnd/>
              <a:tailEnd/>
            </a:ln>
          </p:spPr>
        </p:pic>
        <p:cxnSp>
          <p:nvCxnSpPr>
            <p:cNvPr id="16" name="직선 화살표 연결선 15"/>
            <p:cNvCxnSpPr/>
            <p:nvPr/>
          </p:nvCxnSpPr>
          <p:spPr>
            <a:xfrm>
              <a:off x="2195736" y="3356992"/>
              <a:ext cx="1368152" cy="1152128"/>
            </a:xfrm>
            <a:prstGeom prst="straightConnector1">
              <a:avLst/>
            </a:prstGeom>
            <a:ln w="25400">
              <a:solidFill>
                <a:schemeClr val="accent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15" name="Rounded Rectangle 7">
            <a:hlinkClick r:id="rId6" action="ppaction://hlinkfile"/>
          </p:cNvPr>
          <p:cNvSpPr/>
          <p:nvPr/>
        </p:nvSpPr>
        <p:spPr bwMode="auto">
          <a:xfrm>
            <a:off x="3491880" y="6192688"/>
            <a:ext cx="2520280" cy="548680"/>
          </a:xfrm>
          <a:prstGeom prst="roundRect">
            <a:avLst>
              <a:gd name="adj" fmla="val 9033"/>
            </a:avLst>
          </a:prstGeom>
          <a:solidFill>
            <a:srgbClr val="002060"/>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b="1" dirty="0" smtClean="0">
                <a:solidFill>
                  <a:srgbClr val="FFFFFF"/>
                </a:solidFill>
                <a:effectLst>
                  <a:outerShdw blurRad="38100" dist="38100" dir="2700000" algn="tl">
                    <a:srgbClr val="000000">
                      <a:alpha val="43137"/>
                    </a:srgbClr>
                  </a:outerShdw>
                </a:effectLst>
                <a:ea typeface="맑은 고딕" pitchFamily="50" charset="-127"/>
              </a:rPr>
              <a:t>Program</a:t>
            </a:r>
            <a:r>
              <a:rPr lang="ko-KR" altLang="en-US" sz="2300" b="1" dirty="0" smtClean="0">
                <a:solidFill>
                  <a:srgbClr val="FFFFFF"/>
                </a:solidFill>
                <a:effectLst>
                  <a:outerShdw blurRad="38100" dist="38100" dir="2700000" algn="tl">
                    <a:srgbClr val="000000">
                      <a:alpha val="43137"/>
                    </a:srgbClr>
                  </a:outerShdw>
                </a:effectLst>
                <a:ea typeface="맑은 고딕" pitchFamily="50" charset="-127"/>
              </a:rPr>
              <a:t>실행</a:t>
            </a:r>
            <a:endParaRPr lang="en-US" sz="2300" b="1" dirty="0" smtClean="0">
              <a:solidFill>
                <a:srgbClr val="FFFFFF"/>
              </a:solidFill>
              <a:effectLst>
                <a:outerShdw blurRad="38100" dist="38100" dir="2700000" algn="tl">
                  <a:srgbClr val="000000">
                    <a:alpha val="43137"/>
                  </a:srgbClr>
                </a:outerShdw>
              </a:effectLst>
              <a:ea typeface="맑은 고딕" pitchFamily="50" charset="-127"/>
            </a:endParaRPr>
          </a:p>
        </p:txBody>
      </p:sp>
    </p:spTree>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2000"/>
                                        <p:tgtEl>
                                          <p:spTgt spid="19"/>
                                        </p:tgtEl>
                                      </p:cBhvr>
                                    </p:animEffect>
                                  </p:childTnLst>
                                </p:cTn>
                              </p:par>
                            </p:childTnLst>
                          </p:cTn>
                        </p:par>
                      </p:childTnLst>
                    </p:cTn>
                  </p:par>
                </p:childTnLst>
              </p:cTn>
              <p:nextCondLst>
                <p:cond evt="onClick" delay="0">
                  <p:tgtEl>
                    <p:spTgt spid="8"/>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30189"/>
            <a:ext cx="8964488" cy="534515"/>
          </a:xfrm>
        </p:spPr>
        <p:txBody>
          <a:bodyPr>
            <a:noAutofit/>
          </a:bodyPr>
          <a:lstStyle/>
          <a:p>
            <a:r>
              <a:rPr lang="en-US" altLang="ko-KR" sz="3200" dirty="0" smtClean="0"/>
              <a:t>[</a:t>
            </a:r>
            <a:r>
              <a:rPr lang="ko-KR" altLang="en-US" sz="3200" dirty="0" smtClean="0"/>
              <a:t>참고</a:t>
            </a:r>
            <a:r>
              <a:rPr lang="en-US" altLang="ko-KR" sz="3200" dirty="0" smtClean="0"/>
              <a:t>] </a:t>
            </a:r>
            <a:r>
              <a:rPr lang="ko-KR" altLang="en-US" sz="3200" dirty="0" smtClean="0"/>
              <a:t>정수와 실수 데이터를 구분하여 얻는 장점은</a:t>
            </a:r>
            <a:r>
              <a:rPr lang="en-US" altLang="ko-KR" sz="3200" dirty="0" smtClean="0"/>
              <a:t>?</a:t>
            </a:r>
            <a:r>
              <a:rPr lang="ko-KR" altLang="en-US" sz="3200" dirty="0" smtClean="0"/>
              <a:t/>
            </a:r>
            <a:br>
              <a:rPr lang="ko-KR" altLang="en-US" sz="3200" dirty="0" smtClean="0"/>
            </a:br>
            <a:endParaRPr lang="ko-KR" altLang="en-US" sz="3200" dirty="0"/>
          </a:p>
        </p:txBody>
      </p:sp>
      <p:sp>
        <p:nvSpPr>
          <p:cNvPr id="10" name="TextBox 9"/>
          <p:cNvSpPr txBox="1"/>
          <p:nvPr/>
        </p:nvSpPr>
        <p:spPr>
          <a:xfrm>
            <a:off x="179512" y="908720"/>
            <a:ext cx="4680520" cy="400110"/>
          </a:xfrm>
          <a:prstGeom prst="rect">
            <a:avLst/>
          </a:prstGeom>
          <a:solidFill>
            <a:schemeClr val="accent1"/>
          </a:solidFill>
          <a:ln>
            <a:solidFill>
              <a:schemeClr val="tx1"/>
            </a:solidFill>
          </a:ln>
          <a:effectLst/>
        </p:spPr>
        <p:txBody>
          <a:bodyPr wrap="square" rtlCol="0">
            <a:spAutoFit/>
          </a:bodyPr>
          <a:lstStyle/>
          <a:p>
            <a:r>
              <a:rPr lang="ko-KR" altLang="en-US" sz="2000" dirty="0" smtClean="0"/>
              <a:t>여러 가지 데이터 형을 사용하는 이유는</a:t>
            </a:r>
            <a:r>
              <a:rPr lang="en-US" altLang="ko-KR" sz="2000" dirty="0" smtClean="0"/>
              <a:t>?</a:t>
            </a:r>
            <a:endParaRPr lang="ko-KR" altLang="en-US" sz="2000" dirty="0"/>
          </a:p>
        </p:txBody>
      </p:sp>
      <p:sp>
        <p:nvSpPr>
          <p:cNvPr id="12185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6" name="TextBox 5"/>
          <p:cNvSpPr txBox="1"/>
          <p:nvPr/>
        </p:nvSpPr>
        <p:spPr>
          <a:xfrm>
            <a:off x="179512" y="1556792"/>
            <a:ext cx="8640960" cy="3477875"/>
          </a:xfrm>
          <a:prstGeom prst="rect">
            <a:avLst/>
          </a:prstGeom>
          <a:solidFill>
            <a:schemeClr val="accent2">
              <a:lumMod val="40000"/>
              <a:lumOff val="60000"/>
            </a:schemeClr>
          </a:solidFill>
          <a:ln>
            <a:solidFill>
              <a:schemeClr val="tx1"/>
            </a:solidFill>
          </a:ln>
          <a:effectLst/>
        </p:spPr>
        <p:txBody>
          <a:bodyPr wrap="square" rtlCol="0">
            <a:spAutoFit/>
          </a:bodyPr>
          <a:lstStyle/>
          <a:p>
            <a:r>
              <a:rPr lang="ko-KR" altLang="en-US" sz="2000" dirty="0" err="1" smtClean="0"/>
              <a:t>주기억</a:t>
            </a:r>
            <a:r>
              <a:rPr lang="ko-KR" altLang="en-US" sz="2000" dirty="0" smtClean="0"/>
              <a:t> 장치인 저장 공간 즉</a:t>
            </a:r>
            <a:r>
              <a:rPr lang="en-US" altLang="ko-KR" sz="2000" dirty="0" smtClean="0"/>
              <a:t>, </a:t>
            </a:r>
            <a:r>
              <a:rPr lang="ko-KR" altLang="en-US" sz="2000" dirty="0" smtClean="0"/>
              <a:t>메모리를 효율적으로 사용하기 위함이다</a:t>
            </a:r>
            <a:r>
              <a:rPr lang="en-US" altLang="ko-KR" sz="2000" dirty="0" smtClean="0"/>
              <a:t>.</a:t>
            </a:r>
          </a:p>
          <a:p>
            <a:endParaRPr lang="en-US" altLang="ko-KR" sz="2000" dirty="0" smtClean="0"/>
          </a:p>
          <a:p>
            <a:r>
              <a:rPr lang="ko-KR" altLang="en-US" sz="2000" dirty="0" smtClean="0"/>
              <a:t>프로그램에서는 비교적 작은 숫자만을 필요로 하는 경우도 있고</a:t>
            </a:r>
            <a:r>
              <a:rPr lang="en-US" altLang="ko-KR" sz="2000" dirty="0" smtClean="0"/>
              <a:t>, </a:t>
            </a:r>
            <a:r>
              <a:rPr lang="ko-KR" altLang="en-US" sz="2000" dirty="0" smtClean="0"/>
              <a:t>천문학이나 우주 과학에서와 같이 상대적으로 큰 수를 다루는</a:t>
            </a:r>
            <a:r>
              <a:rPr lang="en-US" altLang="ko-KR" sz="2000" dirty="0" smtClean="0"/>
              <a:t>, </a:t>
            </a:r>
            <a:r>
              <a:rPr lang="ko-KR" altLang="en-US" sz="2000" dirty="0" smtClean="0"/>
              <a:t>또한 정밀성을 요구하는 프로그램도 있다</a:t>
            </a:r>
            <a:r>
              <a:rPr lang="en-US" altLang="ko-KR" sz="2000" dirty="0" smtClean="0"/>
              <a:t>. </a:t>
            </a:r>
          </a:p>
          <a:p>
            <a:endParaRPr lang="en-US" altLang="ko-KR" sz="2000" dirty="0" smtClean="0"/>
          </a:p>
          <a:p>
            <a:r>
              <a:rPr lang="ko-KR" altLang="en-US" sz="2000" dirty="0" smtClean="0"/>
              <a:t>따라서 작은 숫자들과 비교적 큰 숫자들을 저장할 공간을 구분해서 사용하면 메모리 공간의 낭비를 줄일 수 있다</a:t>
            </a:r>
            <a:r>
              <a:rPr lang="en-US" altLang="ko-KR" sz="2000" dirty="0" smtClean="0"/>
              <a:t>. </a:t>
            </a:r>
          </a:p>
          <a:p>
            <a:endParaRPr lang="en-US" altLang="ko-KR" sz="2000" dirty="0" smtClean="0"/>
          </a:p>
          <a:p>
            <a:r>
              <a:rPr lang="ko-KR" altLang="en-US" sz="2000" dirty="0" smtClean="0"/>
              <a:t>예를 들어 호텔의 객실도 </a:t>
            </a:r>
            <a:r>
              <a:rPr lang="en-US" altLang="ko-KR" sz="2000" dirty="0" smtClean="0"/>
              <a:t>1 </a:t>
            </a:r>
            <a:r>
              <a:rPr lang="ko-KR" altLang="en-US" sz="2000" dirty="0" smtClean="0"/>
              <a:t>인실</a:t>
            </a:r>
            <a:r>
              <a:rPr lang="en-US" altLang="ko-KR" sz="2000" dirty="0" smtClean="0"/>
              <a:t>, 2 </a:t>
            </a:r>
            <a:r>
              <a:rPr lang="ko-KR" altLang="en-US" sz="2000" dirty="0" smtClean="0"/>
              <a:t>인실 또는 </a:t>
            </a:r>
            <a:r>
              <a:rPr lang="en-US" altLang="ko-KR" sz="2000" dirty="0" smtClean="0"/>
              <a:t>4 </a:t>
            </a:r>
            <a:r>
              <a:rPr lang="ko-KR" altLang="en-US" sz="2000" dirty="0" smtClean="0"/>
              <a:t>인실과 같이 구분해 놓은 것도 같은 이유이다</a:t>
            </a:r>
            <a:r>
              <a:rPr lang="en-US" altLang="ko-KR" sz="2000" dirty="0" smtClean="0"/>
              <a:t>.</a:t>
            </a:r>
            <a:endParaRPr lang="ko-KR" altLang="en-US" sz="2000" dirty="0"/>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30189"/>
            <a:ext cx="8964488" cy="534515"/>
          </a:xfrm>
        </p:spPr>
        <p:txBody>
          <a:bodyPr>
            <a:noAutofit/>
          </a:bodyPr>
          <a:lstStyle/>
          <a:p>
            <a:r>
              <a:rPr lang="en-US" altLang="ko-KR" sz="3200" dirty="0" smtClean="0"/>
              <a:t>[</a:t>
            </a:r>
            <a:r>
              <a:rPr lang="ko-KR" altLang="en-US" sz="3200" dirty="0" smtClean="0"/>
              <a:t>참고</a:t>
            </a:r>
            <a:r>
              <a:rPr lang="en-US" altLang="ko-KR" sz="3200" dirty="0" smtClean="0"/>
              <a:t>] </a:t>
            </a:r>
            <a:r>
              <a:rPr lang="ko-KR" altLang="en-US" sz="3200" dirty="0" smtClean="0"/>
              <a:t>정수와 실수 데이터를 구분하여 얻는 장점은</a:t>
            </a:r>
            <a:r>
              <a:rPr lang="en-US" altLang="ko-KR" sz="3200" dirty="0" smtClean="0"/>
              <a:t>?</a:t>
            </a:r>
            <a:r>
              <a:rPr lang="ko-KR" altLang="en-US" sz="3200" dirty="0" smtClean="0"/>
              <a:t/>
            </a:r>
            <a:br>
              <a:rPr lang="ko-KR" altLang="en-US" sz="3200" dirty="0" smtClean="0"/>
            </a:br>
            <a:endParaRPr lang="ko-KR" altLang="en-US" sz="3200" dirty="0"/>
          </a:p>
        </p:txBody>
      </p:sp>
      <p:sp>
        <p:nvSpPr>
          <p:cNvPr id="10" name="TextBox 9"/>
          <p:cNvSpPr txBox="1"/>
          <p:nvPr/>
        </p:nvSpPr>
        <p:spPr>
          <a:xfrm>
            <a:off x="251520" y="868650"/>
            <a:ext cx="7272808" cy="400110"/>
          </a:xfrm>
          <a:prstGeom prst="rect">
            <a:avLst/>
          </a:prstGeom>
          <a:solidFill>
            <a:schemeClr val="accent1"/>
          </a:solidFill>
          <a:ln>
            <a:solidFill>
              <a:schemeClr val="tx1"/>
            </a:solidFill>
          </a:ln>
          <a:effectLst/>
        </p:spPr>
        <p:txBody>
          <a:bodyPr wrap="square" rtlCol="0">
            <a:spAutoFit/>
          </a:bodyPr>
          <a:lstStyle/>
          <a:p>
            <a:r>
              <a:rPr lang="ko-KR" altLang="en-US" sz="2000" dirty="0" smtClean="0"/>
              <a:t>임의의 실수에 대해 정수부분과 소수부분을 분리하는 프로그램</a:t>
            </a:r>
            <a:endParaRPr lang="ko-KR" altLang="en-US" sz="2000" dirty="0"/>
          </a:p>
        </p:txBody>
      </p:sp>
      <p:sp>
        <p:nvSpPr>
          <p:cNvPr id="12185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pic>
        <p:nvPicPr>
          <p:cNvPr id="92162" name="Picture 2"/>
          <p:cNvPicPr>
            <a:picLocks noChangeAspect="1" noChangeArrowheads="1"/>
          </p:cNvPicPr>
          <p:nvPr/>
        </p:nvPicPr>
        <p:blipFill>
          <a:blip r:embed="rId3" cstate="print"/>
          <a:srcRect/>
          <a:stretch>
            <a:fillRect/>
          </a:stretch>
        </p:blipFill>
        <p:spPr bwMode="auto">
          <a:xfrm>
            <a:off x="251520" y="1340768"/>
            <a:ext cx="4045480" cy="3240360"/>
          </a:xfrm>
          <a:prstGeom prst="rect">
            <a:avLst/>
          </a:prstGeom>
          <a:noFill/>
          <a:ln w="9525">
            <a:noFill/>
            <a:miter lim="800000"/>
            <a:headEnd/>
            <a:tailEnd/>
          </a:ln>
        </p:spPr>
      </p:pic>
      <p:grpSp>
        <p:nvGrpSpPr>
          <p:cNvPr id="14" name="그룹 13"/>
          <p:cNvGrpSpPr/>
          <p:nvPr/>
        </p:nvGrpSpPr>
        <p:grpSpPr>
          <a:xfrm>
            <a:off x="1331640" y="1700808"/>
            <a:ext cx="7812360" cy="1440160"/>
            <a:chOff x="1331640" y="1700808"/>
            <a:chExt cx="7812360" cy="1440160"/>
          </a:xfrm>
        </p:grpSpPr>
        <p:pic>
          <p:nvPicPr>
            <p:cNvPr id="92163" name="Picture 3"/>
            <p:cNvPicPr>
              <a:picLocks noChangeAspect="1" noChangeArrowheads="1"/>
            </p:cNvPicPr>
            <p:nvPr/>
          </p:nvPicPr>
          <p:blipFill>
            <a:blip r:embed="rId4" cstate="print"/>
            <a:srcRect/>
            <a:stretch>
              <a:fillRect/>
            </a:stretch>
          </p:blipFill>
          <p:spPr bwMode="auto">
            <a:xfrm>
              <a:off x="2524125" y="1700808"/>
              <a:ext cx="6619875" cy="466725"/>
            </a:xfrm>
            <a:prstGeom prst="rect">
              <a:avLst/>
            </a:prstGeom>
            <a:noFill/>
            <a:ln w="9525">
              <a:noFill/>
              <a:miter lim="800000"/>
              <a:headEnd/>
              <a:tailEnd/>
            </a:ln>
          </p:spPr>
        </p:pic>
        <p:cxnSp>
          <p:nvCxnSpPr>
            <p:cNvPr id="11" name="직선 화살표 연결선 10"/>
            <p:cNvCxnSpPr/>
            <p:nvPr/>
          </p:nvCxnSpPr>
          <p:spPr>
            <a:xfrm flipH="1">
              <a:off x="1331640" y="2132856"/>
              <a:ext cx="2160240" cy="1008112"/>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grpSp>
      <p:grpSp>
        <p:nvGrpSpPr>
          <p:cNvPr id="25" name="그룹 24"/>
          <p:cNvGrpSpPr/>
          <p:nvPr/>
        </p:nvGrpSpPr>
        <p:grpSpPr>
          <a:xfrm>
            <a:off x="1331640" y="3212976"/>
            <a:ext cx="7416824" cy="2292062"/>
            <a:chOff x="1331640" y="3212976"/>
            <a:chExt cx="7416824" cy="2292062"/>
          </a:xfrm>
        </p:grpSpPr>
        <p:sp>
          <p:nvSpPr>
            <p:cNvPr id="17" name="TextBox 16"/>
            <p:cNvSpPr txBox="1"/>
            <p:nvPr/>
          </p:nvSpPr>
          <p:spPr>
            <a:xfrm>
              <a:off x="3347864" y="4797152"/>
              <a:ext cx="5400600" cy="707886"/>
            </a:xfrm>
            <a:prstGeom prst="rect">
              <a:avLst/>
            </a:prstGeom>
            <a:solidFill>
              <a:schemeClr val="accent1"/>
            </a:solidFill>
            <a:ln>
              <a:solidFill>
                <a:schemeClr val="tx1"/>
              </a:solidFill>
            </a:ln>
            <a:effectLst/>
          </p:spPr>
          <p:txBody>
            <a:bodyPr wrap="square" rtlCol="0">
              <a:spAutoFit/>
            </a:bodyPr>
            <a:lstStyle/>
            <a:p>
              <a:r>
                <a:rPr lang="ko-KR" altLang="en-US" sz="2000" dirty="0" smtClean="0"/>
                <a:t>실수를 정수형 변수에 저장하면 </a:t>
              </a:r>
              <a:r>
                <a:rPr lang="ko-KR" altLang="en-US" sz="2000" dirty="0" err="1" smtClean="0"/>
                <a:t>소수이하</a:t>
              </a:r>
              <a:r>
                <a:rPr lang="ko-KR" altLang="en-US" sz="2000" dirty="0" smtClean="0"/>
                <a:t> 데이터가 손실되고</a:t>
              </a:r>
              <a:r>
                <a:rPr lang="en-US" altLang="ko-KR" sz="2000" dirty="0" smtClean="0"/>
                <a:t>, </a:t>
              </a:r>
              <a:r>
                <a:rPr lang="ko-KR" altLang="en-US" sz="2000" dirty="0" smtClean="0"/>
                <a:t>오직 정수부분만 저장된다</a:t>
              </a:r>
              <a:r>
                <a:rPr lang="en-US" altLang="ko-KR" sz="2000" dirty="0" smtClean="0"/>
                <a:t>.</a:t>
              </a:r>
              <a:endParaRPr lang="ko-KR" altLang="en-US" sz="2000" dirty="0"/>
            </a:p>
          </p:txBody>
        </p:sp>
        <p:cxnSp>
          <p:nvCxnSpPr>
            <p:cNvPr id="21" name="직선 화살표 연결선 20"/>
            <p:cNvCxnSpPr/>
            <p:nvPr/>
          </p:nvCxnSpPr>
          <p:spPr>
            <a:xfrm flipH="1" flipV="1">
              <a:off x="1331640" y="3212976"/>
              <a:ext cx="2520280" cy="1584176"/>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grpSp>
      <p:sp>
        <p:nvSpPr>
          <p:cNvPr id="16" name="Rounded Rectangle 7"/>
          <p:cNvSpPr/>
          <p:nvPr/>
        </p:nvSpPr>
        <p:spPr bwMode="auto">
          <a:xfrm>
            <a:off x="5292080" y="3573016"/>
            <a:ext cx="2520280" cy="548680"/>
          </a:xfrm>
          <a:prstGeom prst="roundRect">
            <a:avLst>
              <a:gd name="adj" fmla="val 9033"/>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ko-KR" altLang="en-US" sz="2300" b="1" dirty="0" smtClean="0">
                <a:solidFill>
                  <a:srgbClr val="FFFFFF"/>
                </a:solidFill>
                <a:effectLst>
                  <a:outerShdw blurRad="38100" dist="38100" dir="2700000" algn="tl">
                    <a:srgbClr val="000000">
                      <a:alpha val="43137"/>
                    </a:srgbClr>
                  </a:outerShdw>
                </a:effectLst>
                <a:ea typeface="맑은 고딕" pitchFamily="50" charset="-127"/>
              </a:rPr>
              <a:t>프로그램 원리</a:t>
            </a:r>
            <a:endParaRPr lang="en-US" sz="2300" b="1" dirty="0" smtClean="0">
              <a:solidFill>
                <a:srgbClr val="FFFFFF"/>
              </a:solidFill>
              <a:effectLst>
                <a:outerShdw blurRad="38100" dist="38100" dir="2700000" algn="tl">
                  <a:srgbClr val="000000">
                    <a:alpha val="43137"/>
                  </a:srgbClr>
                </a:outerShdw>
              </a:effectLst>
              <a:ea typeface="맑은 고딕" pitchFamily="50" charset="-127"/>
            </a:endParaRPr>
          </a:p>
        </p:txBody>
      </p:sp>
      <p:sp>
        <p:nvSpPr>
          <p:cNvPr id="12" name="Rounded Rectangle 7"/>
          <p:cNvSpPr/>
          <p:nvPr/>
        </p:nvSpPr>
        <p:spPr bwMode="auto">
          <a:xfrm>
            <a:off x="5076056" y="2420888"/>
            <a:ext cx="3312368" cy="764704"/>
          </a:xfrm>
          <a:prstGeom prst="roundRect">
            <a:avLst>
              <a:gd name="adj" fmla="val 9033"/>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r>
              <a:rPr lang="ko-KR" altLang="en-US" sz="2400" dirty="0" smtClean="0"/>
              <a:t>솔루션 </a:t>
            </a:r>
            <a:r>
              <a:rPr lang="ko-KR" altLang="en-US" sz="2400" dirty="0" err="1" smtClean="0"/>
              <a:t>빌드를</a:t>
            </a:r>
            <a:r>
              <a:rPr lang="ko-KR" altLang="en-US" sz="2400" dirty="0" smtClean="0"/>
              <a:t> 하면</a:t>
            </a:r>
            <a:endParaRPr lang="en-US" altLang="ko-KR" sz="2400" dirty="0" smtClean="0"/>
          </a:p>
          <a:p>
            <a:r>
              <a:rPr lang="ko-KR" altLang="en-US" sz="2400" dirty="0" smtClean="0"/>
              <a:t>경고</a:t>
            </a:r>
            <a:r>
              <a:rPr lang="en-US" altLang="ko-KR" sz="2400" dirty="0" smtClean="0"/>
              <a:t>(warning)</a:t>
            </a:r>
            <a:r>
              <a:rPr lang="ko-KR" altLang="en-US" sz="2400" dirty="0" smtClean="0"/>
              <a:t>발생</a:t>
            </a:r>
            <a:endParaRPr lang="ko-KR" altLang="en-US" sz="2400" dirty="0"/>
          </a:p>
        </p:txBody>
      </p:sp>
    </p:spTree>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000"/>
                                        <p:tgtEl>
                                          <p:spTgt spid="14"/>
                                        </p:tgtEl>
                                      </p:cBhvr>
                                    </p:animEffect>
                                  </p:childTnLst>
                                </p:cTn>
                              </p:par>
                            </p:childTnLst>
                          </p:cTn>
                        </p:par>
                      </p:childTnLst>
                    </p:cTn>
                  </p:par>
                </p:childTnLst>
              </p:cTn>
              <p:nextCondLst>
                <p:cond evt="onClick" delay="0">
                  <p:tgtEl>
                    <p:spTgt spid="12"/>
                  </p:tgtEl>
                </p:cond>
              </p:nextCondLst>
            </p:seq>
            <p:seq concurrent="1" nextAc="seek">
              <p:cTn id="8" restart="whenNotActive" fill="hold" evtFilter="cancelBubble" nodeType="interactiveSeq">
                <p:stCondLst>
                  <p:cond evt="onClick" delay="0">
                    <p:tgtEl>
                      <p:spTgt spid="16"/>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2000"/>
                                        <p:tgtEl>
                                          <p:spTgt spid="25"/>
                                        </p:tgtEl>
                                      </p:cBhvr>
                                    </p:animEffect>
                                  </p:childTnLst>
                                </p:cTn>
                              </p:par>
                            </p:childTnLst>
                          </p:cTn>
                        </p:par>
                      </p:childTnLst>
                    </p:cTn>
                  </p:par>
                </p:childTnLst>
              </p:cTn>
              <p:nextCondLst>
                <p:cond evt="onClick" delay="0">
                  <p:tgtEl>
                    <p:spTgt spid="16"/>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30189"/>
            <a:ext cx="8964488" cy="534515"/>
          </a:xfrm>
        </p:spPr>
        <p:txBody>
          <a:bodyPr>
            <a:noAutofit/>
          </a:bodyPr>
          <a:lstStyle/>
          <a:p>
            <a:r>
              <a:rPr lang="en-US" altLang="ko-KR" sz="3200" dirty="0" smtClean="0"/>
              <a:t>[</a:t>
            </a:r>
            <a:r>
              <a:rPr lang="ko-KR" altLang="en-US" sz="3200" dirty="0" smtClean="0"/>
              <a:t>컴퓨터는 모든 연산을 덧셈으로 처리한다</a:t>
            </a:r>
            <a:r>
              <a:rPr lang="en-US" altLang="ko-KR" sz="3200" dirty="0" smtClean="0"/>
              <a:t>?</a:t>
            </a:r>
            <a:r>
              <a:rPr lang="ko-KR" altLang="en-US" sz="3200" dirty="0" smtClean="0"/>
              <a:t/>
            </a:r>
            <a:br>
              <a:rPr lang="ko-KR" altLang="en-US" sz="3200" dirty="0" smtClean="0"/>
            </a:br>
            <a:endParaRPr lang="ko-KR" altLang="en-US" sz="3200" dirty="0"/>
          </a:p>
        </p:txBody>
      </p:sp>
      <p:sp>
        <p:nvSpPr>
          <p:cNvPr id="10" name="TextBox 9"/>
          <p:cNvSpPr txBox="1"/>
          <p:nvPr/>
        </p:nvSpPr>
        <p:spPr>
          <a:xfrm>
            <a:off x="251520" y="985952"/>
            <a:ext cx="8640960" cy="1938992"/>
          </a:xfrm>
          <a:prstGeom prst="rect">
            <a:avLst/>
          </a:prstGeom>
          <a:solidFill>
            <a:schemeClr val="accent1"/>
          </a:solidFill>
          <a:ln>
            <a:solidFill>
              <a:schemeClr val="tx1"/>
            </a:solidFill>
          </a:ln>
          <a:effectLst/>
        </p:spPr>
        <p:txBody>
          <a:bodyPr wrap="square" rtlCol="0">
            <a:spAutoFit/>
          </a:bodyPr>
          <a:lstStyle/>
          <a:p>
            <a:r>
              <a:rPr lang="ko-KR" altLang="en-US" sz="2000" dirty="0" smtClean="0"/>
              <a:t>컴퓨터에서 모든 계산은 가산기</a:t>
            </a:r>
            <a:r>
              <a:rPr lang="en-US" altLang="ko-KR" sz="2000" dirty="0" smtClean="0"/>
              <a:t>(adder)</a:t>
            </a:r>
            <a:r>
              <a:rPr lang="ko-KR" altLang="en-US" sz="2000" dirty="0" smtClean="0"/>
              <a:t>라는 회로장치를 사용한다</a:t>
            </a:r>
            <a:r>
              <a:rPr lang="en-US" altLang="ko-KR" sz="2000" dirty="0" smtClean="0"/>
              <a:t>.</a:t>
            </a:r>
          </a:p>
          <a:p>
            <a:r>
              <a:rPr lang="ko-KR" altLang="en-US" sz="2000" dirty="0" smtClean="0"/>
              <a:t>가산기는 덧셈을 하는 장치로서 다시 말하면 컴퓨터는 모든 계산을 덧셈으로 처리한다는 것을 의미</a:t>
            </a:r>
            <a:r>
              <a:rPr lang="en-US" altLang="ko-KR" sz="2000" dirty="0" smtClean="0"/>
              <a:t>.</a:t>
            </a:r>
          </a:p>
          <a:p>
            <a:r>
              <a:rPr lang="ko-KR" altLang="en-US" sz="2000" dirty="0" smtClean="0"/>
              <a:t>그렇다면 뺄셈</a:t>
            </a:r>
            <a:r>
              <a:rPr lang="en-US" altLang="ko-KR" sz="2000" dirty="0" smtClean="0"/>
              <a:t>, </a:t>
            </a:r>
            <a:r>
              <a:rPr lang="ko-KR" altLang="en-US" sz="2000" dirty="0" smtClean="0"/>
              <a:t>곱셈 그리고 나눗셈도 덧셈으로 처리한다는 것인데 컴퓨터에서 이와 같은 처리가 가능한 이유는 보수</a:t>
            </a:r>
            <a:r>
              <a:rPr lang="en-US" altLang="ko-KR" sz="2000" dirty="0" smtClean="0"/>
              <a:t>(complement)</a:t>
            </a:r>
            <a:r>
              <a:rPr lang="ko-KR" altLang="en-US" sz="2000" dirty="0" smtClean="0"/>
              <a:t>를 사용하기 때문이다</a:t>
            </a:r>
            <a:r>
              <a:rPr lang="en-US" altLang="ko-KR" sz="2000" dirty="0" smtClean="0"/>
              <a:t>.</a:t>
            </a:r>
            <a:endParaRPr lang="ko-KR" altLang="en-US" sz="2000" dirty="0"/>
          </a:p>
        </p:txBody>
      </p:sp>
      <p:sp>
        <p:nvSpPr>
          <p:cNvPr id="12185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14" name="TextBox 13"/>
          <p:cNvSpPr txBox="1"/>
          <p:nvPr/>
        </p:nvSpPr>
        <p:spPr>
          <a:xfrm>
            <a:off x="251520" y="4278575"/>
            <a:ext cx="8640960" cy="2246769"/>
          </a:xfrm>
          <a:prstGeom prst="rect">
            <a:avLst/>
          </a:prstGeom>
          <a:solidFill>
            <a:schemeClr val="accent2">
              <a:lumMod val="40000"/>
              <a:lumOff val="60000"/>
            </a:schemeClr>
          </a:solidFill>
          <a:ln>
            <a:solidFill>
              <a:schemeClr val="tx1"/>
            </a:solidFill>
          </a:ln>
          <a:effectLst/>
        </p:spPr>
        <p:txBody>
          <a:bodyPr wrap="square" rtlCol="0">
            <a:spAutoFit/>
          </a:bodyPr>
          <a:lstStyle/>
          <a:p>
            <a:r>
              <a:rPr lang="ko-KR" altLang="en-US" sz="2000" dirty="0" smtClean="0"/>
              <a:t>보수</a:t>
            </a:r>
            <a:r>
              <a:rPr lang="en-US" altLang="ko-KR" sz="2000" dirty="0" smtClean="0"/>
              <a:t>(complement) : </a:t>
            </a:r>
            <a:r>
              <a:rPr lang="ko-KR" altLang="en-US" sz="2000" dirty="0" smtClean="0"/>
              <a:t>반대로 세어 가는 수</a:t>
            </a:r>
            <a:endParaRPr lang="en-US" altLang="ko-KR" sz="2000" dirty="0" smtClean="0"/>
          </a:p>
          <a:p>
            <a:r>
              <a:rPr lang="ko-KR" altLang="en-US" sz="2000" dirty="0" smtClean="0"/>
              <a:t>예를 들어 한자리만 가질 수 있는 는 </a:t>
            </a:r>
            <a:r>
              <a:rPr lang="en-US" altLang="ko-KR" sz="2000" dirty="0" smtClean="0"/>
              <a:t>10</a:t>
            </a:r>
            <a:r>
              <a:rPr lang="ko-KR" altLang="en-US" sz="2000" dirty="0" smtClean="0"/>
              <a:t>진수의 최대값은 </a:t>
            </a:r>
            <a:r>
              <a:rPr lang="en-US" altLang="ko-KR" sz="2000" dirty="0" smtClean="0"/>
              <a:t>9.</a:t>
            </a:r>
          </a:p>
          <a:p>
            <a:r>
              <a:rPr lang="ko-KR" altLang="en-US" sz="2000" dirty="0" smtClean="0"/>
              <a:t>이 상황에서 </a:t>
            </a:r>
            <a:r>
              <a:rPr lang="en-US" altLang="ko-KR" sz="2000" dirty="0" smtClean="0"/>
              <a:t>6</a:t>
            </a:r>
            <a:r>
              <a:rPr lang="ko-KR" altLang="en-US" sz="2000" dirty="0" smtClean="0"/>
              <a:t>이라는 값은 숫자 </a:t>
            </a:r>
            <a:r>
              <a:rPr lang="en-US" altLang="ko-KR" sz="2000" dirty="0" smtClean="0"/>
              <a:t>0</a:t>
            </a:r>
            <a:r>
              <a:rPr lang="ko-KR" altLang="en-US" sz="2000" dirty="0" smtClean="0"/>
              <a:t>의 방향에서는 </a:t>
            </a:r>
            <a:r>
              <a:rPr lang="en-US" altLang="ko-KR" sz="2000" dirty="0" smtClean="0"/>
              <a:t>6</a:t>
            </a:r>
            <a:r>
              <a:rPr lang="ko-KR" altLang="en-US" sz="2000" dirty="0" smtClean="0"/>
              <a:t>번째의 숫자가 되지만 거꾸로 숫자 </a:t>
            </a:r>
            <a:r>
              <a:rPr lang="en-US" altLang="ko-KR" sz="2000" dirty="0" smtClean="0"/>
              <a:t>9</a:t>
            </a:r>
            <a:r>
              <a:rPr lang="ko-KR" altLang="en-US" sz="2000" dirty="0" smtClean="0"/>
              <a:t>의 방향에서 세면 </a:t>
            </a:r>
            <a:r>
              <a:rPr lang="en-US" altLang="ko-KR" sz="2000" dirty="0" smtClean="0"/>
              <a:t>3</a:t>
            </a:r>
            <a:r>
              <a:rPr lang="ko-KR" altLang="en-US" sz="2000" dirty="0" smtClean="0"/>
              <a:t>번째</a:t>
            </a:r>
            <a:r>
              <a:rPr lang="en-US" altLang="ko-KR" sz="2000" dirty="0" smtClean="0"/>
              <a:t>(10-6+1)</a:t>
            </a:r>
            <a:r>
              <a:rPr lang="ko-KR" altLang="en-US" sz="2000" dirty="0" smtClean="0"/>
              <a:t>의 수가 된다</a:t>
            </a:r>
            <a:r>
              <a:rPr lang="en-US" altLang="ko-KR" sz="2000" dirty="0" smtClean="0"/>
              <a:t>.</a:t>
            </a:r>
          </a:p>
          <a:p>
            <a:r>
              <a:rPr lang="ko-KR" altLang="en-US" sz="2000" dirty="0" smtClean="0"/>
              <a:t>이때 </a:t>
            </a:r>
            <a:r>
              <a:rPr lang="ko-KR" altLang="en-US" sz="2000" b="1" dirty="0" smtClean="0">
                <a:solidFill>
                  <a:srgbClr val="FF0000"/>
                </a:solidFill>
              </a:rPr>
              <a:t>숫자 </a:t>
            </a:r>
            <a:r>
              <a:rPr lang="en-US" altLang="ko-KR" sz="2000" b="1" dirty="0" smtClean="0">
                <a:solidFill>
                  <a:srgbClr val="FF0000"/>
                </a:solidFill>
              </a:rPr>
              <a:t>3</a:t>
            </a:r>
            <a:r>
              <a:rPr lang="ko-KR" altLang="en-US" sz="2000" b="1" dirty="0" smtClean="0">
                <a:solidFill>
                  <a:srgbClr val="FF0000"/>
                </a:solidFill>
              </a:rPr>
              <a:t>는 </a:t>
            </a:r>
            <a:r>
              <a:rPr lang="en-US" altLang="ko-KR" sz="2000" b="1" dirty="0" smtClean="0">
                <a:solidFill>
                  <a:srgbClr val="FF0000"/>
                </a:solidFill>
              </a:rPr>
              <a:t>6</a:t>
            </a:r>
            <a:r>
              <a:rPr lang="ko-KR" altLang="en-US" sz="2000" b="1" dirty="0" smtClean="0">
                <a:solidFill>
                  <a:srgbClr val="FF0000"/>
                </a:solidFill>
              </a:rPr>
              <a:t>의 보수가 된다</a:t>
            </a:r>
            <a:r>
              <a:rPr lang="en-US" altLang="ko-KR" sz="2000" b="1" dirty="0" smtClean="0">
                <a:solidFill>
                  <a:srgbClr val="FF0000"/>
                </a:solidFill>
              </a:rPr>
              <a:t>.</a:t>
            </a:r>
          </a:p>
          <a:p>
            <a:r>
              <a:rPr lang="ko-KR" altLang="en-US" sz="2000" dirty="0" smtClean="0"/>
              <a:t>이를 계산으로 구한다고 하면 숫자 </a:t>
            </a:r>
            <a:r>
              <a:rPr lang="en-US" altLang="ko-KR" sz="2000" dirty="0" smtClean="0"/>
              <a:t>6</a:t>
            </a:r>
            <a:r>
              <a:rPr lang="ko-KR" altLang="en-US" sz="2000" dirty="0" smtClean="0"/>
              <a:t>은 한 자리 숫자이므로 진법을 나타내는 값 </a:t>
            </a:r>
            <a:r>
              <a:rPr lang="en-US" altLang="ko-KR" sz="2000" dirty="0" smtClean="0"/>
              <a:t>10</a:t>
            </a:r>
            <a:r>
              <a:rPr lang="ko-KR" altLang="en-US" sz="2000" dirty="0" smtClean="0"/>
              <a:t>에서 </a:t>
            </a:r>
            <a:r>
              <a:rPr lang="en-US" altLang="ko-KR" sz="2000" dirty="0" smtClean="0"/>
              <a:t>6</a:t>
            </a:r>
            <a:r>
              <a:rPr lang="ko-KR" altLang="en-US" sz="2000" dirty="0" smtClean="0"/>
              <a:t>을 빼고 </a:t>
            </a:r>
            <a:r>
              <a:rPr lang="en-US" altLang="ko-KR" sz="2000" dirty="0" smtClean="0"/>
              <a:t>1</a:t>
            </a:r>
            <a:r>
              <a:rPr lang="ko-KR" altLang="en-US" sz="2000" dirty="0" smtClean="0"/>
              <a:t>을 더하면 </a:t>
            </a:r>
            <a:r>
              <a:rPr lang="en-US" altLang="ko-KR" sz="2000" dirty="0" smtClean="0"/>
              <a:t>3</a:t>
            </a:r>
            <a:r>
              <a:rPr lang="ko-KR" altLang="en-US" sz="2000" dirty="0" smtClean="0"/>
              <a:t>이라는 보수를 얻게 된다</a:t>
            </a:r>
            <a:r>
              <a:rPr lang="en-US" altLang="ko-KR" sz="2000" dirty="0" smtClean="0"/>
              <a:t>.</a:t>
            </a:r>
            <a:endParaRPr lang="ko-KR" altLang="en-US" sz="2000" dirty="0"/>
          </a:p>
        </p:txBody>
      </p:sp>
      <p:pic>
        <p:nvPicPr>
          <p:cNvPr id="93186" name="Picture 2"/>
          <p:cNvPicPr>
            <a:picLocks noChangeAspect="1" noChangeArrowheads="1"/>
          </p:cNvPicPr>
          <p:nvPr/>
        </p:nvPicPr>
        <p:blipFill>
          <a:blip r:embed="rId3" cstate="print"/>
          <a:srcRect/>
          <a:stretch>
            <a:fillRect/>
          </a:stretch>
        </p:blipFill>
        <p:spPr bwMode="auto">
          <a:xfrm>
            <a:off x="935310" y="3148955"/>
            <a:ext cx="6877050" cy="100012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30189"/>
            <a:ext cx="8964488" cy="534515"/>
          </a:xfrm>
        </p:spPr>
        <p:txBody>
          <a:bodyPr>
            <a:noAutofit/>
          </a:bodyPr>
          <a:lstStyle/>
          <a:p>
            <a:r>
              <a:rPr lang="en-US" altLang="ko-KR" sz="3200" dirty="0" smtClean="0"/>
              <a:t>[n</a:t>
            </a:r>
            <a:r>
              <a:rPr lang="ko-KR" altLang="en-US" sz="3200" dirty="0" smtClean="0"/>
              <a:t>의 보수</a:t>
            </a:r>
            <a:r>
              <a:rPr lang="en-US" altLang="ko-KR" sz="3200" dirty="0" smtClean="0"/>
              <a:t>] : </a:t>
            </a:r>
            <a:r>
              <a:rPr lang="ko-KR" altLang="en-US" sz="3200" dirty="0" smtClean="0"/>
              <a:t>뺄셈과 보수연산</a:t>
            </a:r>
            <a:br>
              <a:rPr lang="ko-KR" altLang="en-US" sz="3200" dirty="0" smtClean="0"/>
            </a:br>
            <a:r>
              <a:rPr lang="ko-KR" altLang="en-US" sz="3200" dirty="0" smtClean="0"/>
              <a:t/>
            </a:r>
            <a:br>
              <a:rPr lang="ko-KR" altLang="en-US" sz="3200" dirty="0" smtClean="0"/>
            </a:br>
            <a:endParaRPr lang="ko-KR" altLang="en-US" sz="3200" dirty="0"/>
          </a:p>
        </p:txBody>
      </p:sp>
      <p:sp>
        <p:nvSpPr>
          <p:cNvPr id="10" name="TextBox 9"/>
          <p:cNvSpPr txBox="1"/>
          <p:nvPr/>
        </p:nvSpPr>
        <p:spPr>
          <a:xfrm>
            <a:off x="251520" y="985952"/>
            <a:ext cx="4104456" cy="707886"/>
          </a:xfrm>
          <a:prstGeom prst="rect">
            <a:avLst/>
          </a:prstGeom>
          <a:solidFill>
            <a:schemeClr val="accent1"/>
          </a:solidFill>
          <a:ln>
            <a:solidFill>
              <a:schemeClr val="tx1"/>
            </a:solidFill>
          </a:ln>
          <a:effectLst/>
        </p:spPr>
        <p:txBody>
          <a:bodyPr wrap="square" rtlCol="0">
            <a:spAutoFit/>
          </a:bodyPr>
          <a:lstStyle/>
          <a:p>
            <a:r>
              <a:rPr lang="en-US" altLang="ko-KR" sz="2000" dirty="0" smtClean="0"/>
              <a:t>14-5</a:t>
            </a:r>
            <a:r>
              <a:rPr lang="ko-KR" altLang="en-US" sz="2000" dirty="0" smtClean="0"/>
              <a:t>의 계산은 </a:t>
            </a:r>
            <a:r>
              <a:rPr lang="en-US" altLang="ko-KR" sz="2000" dirty="0" smtClean="0"/>
              <a:t>14+(-5)</a:t>
            </a:r>
            <a:r>
              <a:rPr lang="ko-KR" altLang="en-US" sz="2000" dirty="0" smtClean="0"/>
              <a:t>와 같이 계산</a:t>
            </a:r>
            <a:endParaRPr lang="en-US" altLang="ko-KR" sz="2000" dirty="0" smtClean="0"/>
          </a:p>
          <a:p>
            <a:r>
              <a:rPr lang="en-US" altLang="ko-KR" sz="2000" dirty="0" smtClean="0"/>
              <a:t>5</a:t>
            </a:r>
            <a:r>
              <a:rPr lang="ko-KR" altLang="en-US" sz="2000" dirty="0" smtClean="0"/>
              <a:t>의 보수를 구해서 덧셈으로 처리</a:t>
            </a:r>
          </a:p>
        </p:txBody>
      </p:sp>
      <p:sp>
        <p:nvSpPr>
          <p:cNvPr id="12185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7" name="TextBox 6"/>
          <p:cNvSpPr txBox="1"/>
          <p:nvPr/>
        </p:nvSpPr>
        <p:spPr>
          <a:xfrm>
            <a:off x="251520" y="1844824"/>
            <a:ext cx="8280920" cy="707886"/>
          </a:xfrm>
          <a:prstGeom prst="rect">
            <a:avLst/>
          </a:prstGeom>
          <a:solidFill>
            <a:schemeClr val="accent2">
              <a:lumMod val="40000"/>
              <a:lumOff val="60000"/>
            </a:schemeClr>
          </a:solidFill>
          <a:ln>
            <a:solidFill>
              <a:schemeClr val="tx1"/>
            </a:solidFill>
          </a:ln>
          <a:effectLst/>
        </p:spPr>
        <p:txBody>
          <a:bodyPr wrap="square" rtlCol="0">
            <a:spAutoFit/>
          </a:bodyPr>
          <a:lstStyle/>
          <a:p>
            <a:r>
              <a:rPr lang="en-US" altLang="ko-KR" sz="2000" dirty="0" smtClean="0"/>
              <a:t>[</a:t>
            </a:r>
            <a:r>
              <a:rPr lang="ko-KR" altLang="en-US" sz="2000" dirty="0" smtClean="0"/>
              <a:t>단계 </a:t>
            </a:r>
            <a:r>
              <a:rPr lang="en-US" altLang="ko-KR" sz="2000" dirty="0" smtClean="0"/>
              <a:t>1] </a:t>
            </a:r>
            <a:r>
              <a:rPr lang="ko-KR" altLang="en-US" sz="2000" dirty="0" err="1" smtClean="0"/>
              <a:t>피감수</a:t>
            </a:r>
            <a:r>
              <a:rPr lang="en-US" altLang="ko-KR" sz="2000" dirty="0" smtClean="0"/>
              <a:t>(14)</a:t>
            </a:r>
            <a:r>
              <a:rPr lang="ko-KR" altLang="en-US" sz="2000" dirty="0" smtClean="0"/>
              <a:t>의 자릿수</a:t>
            </a:r>
            <a:r>
              <a:rPr lang="en-US" altLang="ko-KR" sz="2000" dirty="0" smtClean="0"/>
              <a:t>(2)</a:t>
            </a:r>
            <a:r>
              <a:rPr lang="ko-KR" altLang="en-US" sz="2000" dirty="0" smtClean="0"/>
              <a:t>에 기준하여 감수의 보수를 구함</a:t>
            </a:r>
            <a:r>
              <a:rPr lang="en-US" altLang="ko-KR" sz="2000" dirty="0" smtClean="0"/>
              <a:t>. </a:t>
            </a:r>
            <a:endParaRPr lang="ko-KR" altLang="en-US" sz="2000" dirty="0" smtClean="0"/>
          </a:p>
          <a:p>
            <a:r>
              <a:rPr lang="en-US" altLang="ko-KR" sz="2000" dirty="0" smtClean="0"/>
              <a:t>[</a:t>
            </a:r>
            <a:r>
              <a:rPr lang="ko-KR" altLang="en-US" sz="2000" dirty="0" smtClean="0"/>
              <a:t>단계 </a:t>
            </a:r>
            <a:r>
              <a:rPr lang="en-US" altLang="ko-KR" sz="2000" dirty="0" smtClean="0"/>
              <a:t>2] </a:t>
            </a:r>
            <a:r>
              <a:rPr lang="ko-KR" altLang="en-US" sz="2000" dirty="0" err="1" smtClean="0"/>
              <a:t>피감수와</a:t>
            </a:r>
            <a:r>
              <a:rPr lang="ko-KR" altLang="en-US" sz="2000" dirty="0" smtClean="0"/>
              <a:t> 보수를 더하여 만약 자리 올림수가 있으면 버림</a:t>
            </a:r>
            <a:r>
              <a:rPr lang="en-US" altLang="ko-KR" sz="2000" dirty="0" smtClean="0"/>
              <a:t>.</a:t>
            </a:r>
            <a:endParaRPr lang="ko-KR" altLang="en-US" sz="2000" dirty="0"/>
          </a:p>
        </p:txBody>
      </p:sp>
      <p:pic>
        <p:nvPicPr>
          <p:cNvPr id="94210" name="Picture 2"/>
          <p:cNvPicPr>
            <a:picLocks noChangeAspect="1" noChangeArrowheads="1"/>
          </p:cNvPicPr>
          <p:nvPr/>
        </p:nvPicPr>
        <p:blipFill>
          <a:blip r:embed="rId3" cstate="print"/>
          <a:srcRect/>
          <a:stretch>
            <a:fillRect/>
          </a:stretch>
        </p:blipFill>
        <p:spPr bwMode="auto">
          <a:xfrm>
            <a:off x="216024" y="2708920"/>
            <a:ext cx="8460432" cy="3838687"/>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30189"/>
            <a:ext cx="8964488" cy="534515"/>
          </a:xfrm>
        </p:spPr>
        <p:txBody>
          <a:bodyPr>
            <a:noAutofit/>
          </a:bodyPr>
          <a:lstStyle/>
          <a:p>
            <a:r>
              <a:rPr lang="en-US" altLang="ko-KR" sz="3200" dirty="0" smtClean="0"/>
              <a:t>[n</a:t>
            </a:r>
            <a:r>
              <a:rPr lang="ko-KR" altLang="en-US" sz="3200" dirty="0" smtClean="0"/>
              <a:t>의 보수</a:t>
            </a:r>
            <a:r>
              <a:rPr lang="en-US" altLang="ko-KR" sz="3200" dirty="0" smtClean="0"/>
              <a:t>] : </a:t>
            </a:r>
            <a:r>
              <a:rPr lang="ko-KR" altLang="en-US" sz="3200" dirty="0" smtClean="0"/>
              <a:t>나눗셈과 보수연산</a:t>
            </a:r>
            <a:br>
              <a:rPr lang="ko-KR" altLang="en-US" sz="3200" dirty="0" smtClean="0"/>
            </a:br>
            <a:r>
              <a:rPr lang="ko-KR" altLang="en-US" sz="3200" dirty="0" smtClean="0"/>
              <a:t/>
            </a:r>
            <a:br>
              <a:rPr lang="ko-KR" altLang="en-US" sz="3200" dirty="0" smtClean="0"/>
            </a:br>
            <a:endParaRPr lang="ko-KR" altLang="en-US" sz="3200" dirty="0"/>
          </a:p>
        </p:txBody>
      </p:sp>
      <p:sp>
        <p:nvSpPr>
          <p:cNvPr id="10" name="TextBox 9"/>
          <p:cNvSpPr txBox="1"/>
          <p:nvPr/>
        </p:nvSpPr>
        <p:spPr>
          <a:xfrm>
            <a:off x="179512" y="829161"/>
            <a:ext cx="8424936" cy="1015663"/>
          </a:xfrm>
          <a:prstGeom prst="rect">
            <a:avLst/>
          </a:prstGeom>
          <a:solidFill>
            <a:schemeClr val="accent1"/>
          </a:solidFill>
          <a:ln>
            <a:solidFill>
              <a:schemeClr val="tx1"/>
            </a:solidFill>
          </a:ln>
          <a:effectLst/>
        </p:spPr>
        <p:txBody>
          <a:bodyPr wrap="square" rtlCol="0">
            <a:spAutoFit/>
          </a:bodyPr>
          <a:lstStyle/>
          <a:p>
            <a:r>
              <a:rPr lang="ko-KR" altLang="en-US" sz="2000" dirty="0" smtClean="0"/>
              <a:t>나눗셈의 경우는 </a:t>
            </a:r>
            <a:r>
              <a:rPr lang="ko-KR" altLang="en-US" sz="2000" dirty="0" err="1" smtClean="0"/>
              <a:t>피젯수와</a:t>
            </a:r>
            <a:r>
              <a:rPr lang="ko-KR" altLang="en-US" sz="2000" dirty="0" smtClean="0"/>
              <a:t> 보수를 계속 더하여 최대값</a:t>
            </a:r>
            <a:r>
              <a:rPr lang="en-US" altLang="ko-KR" sz="2000" dirty="0" smtClean="0"/>
              <a:t>(100)</a:t>
            </a:r>
            <a:r>
              <a:rPr lang="ko-KR" altLang="en-US" sz="2000" dirty="0" smtClean="0"/>
              <a:t>이 될 때 까지 더해진 횟수가 몫이 된다</a:t>
            </a:r>
            <a:r>
              <a:rPr lang="en-US" altLang="ko-KR" sz="2000" dirty="0" smtClean="0"/>
              <a:t>.</a:t>
            </a:r>
          </a:p>
          <a:p>
            <a:r>
              <a:rPr lang="en-US" altLang="ko-KR" sz="2000" dirty="0" smtClean="0"/>
              <a:t>15÷5</a:t>
            </a:r>
            <a:r>
              <a:rPr lang="ko-KR" altLang="en-US" sz="2000" dirty="0" smtClean="0"/>
              <a:t>의 값인 </a:t>
            </a:r>
            <a:r>
              <a:rPr lang="en-US" altLang="ko-KR" sz="2000" dirty="0" smtClean="0"/>
              <a:t>3</a:t>
            </a:r>
            <a:r>
              <a:rPr lang="ko-KR" altLang="en-US" sz="2000" dirty="0" smtClean="0"/>
              <a:t>은 </a:t>
            </a:r>
            <a:r>
              <a:rPr lang="en-US" altLang="ko-KR" sz="2000" dirty="0" smtClean="0"/>
              <a:t>15(</a:t>
            </a:r>
            <a:r>
              <a:rPr lang="ko-KR" altLang="en-US" sz="2000" dirty="0" err="1" smtClean="0"/>
              <a:t>피젯수</a:t>
            </a:r>
            <a:r>
              <a:rPr lang="en-US" altLang="ko-KR" sz="2000" dirty="0" smtClean="0"/>
              <a:t>)</a:t>
            </a:r>
            <a:r>
              <a:rPr lang="ko-KR" altLang="en-US" sz="2000" dirty="0" smtClean="0"/>
              <a:t>에서 </a:t>
            </a:r>
            <a:r>
              <a:rPr lang="en-US" altLang="ko-KR" sz="2000" dirty="0" smtClean="0"/>
              <a:t>5(</a:t>
            </a:r>
            <a:r>
              <a:rPr lang="ko-KR" altLang="en-US" sz="2000" dirty="0" err="1" smtClean="0"/>
              <a:t>젯수</a:t>
            </a:r>
            <a:r>
              <a:rPr lang="en-US" altLang="ko-KR" sz="2000" dirty="0" smtClean="0"/>
              <a:t>)</a:t>
            </a:r>
            <a:r>
              <a:rPr lang="ko-KR" altLang="en-US" sz="2000" dirty="0" smtClean="0"/>
              <a:t>를 세 번</a:t>
            </a:r>
            <a:r>
              <a:rPr lang="en-US" altLang="ko-KR" sz="2000" dirty="0" smtClean="0"/>
              <a:t>(</a:t>
            </a:r>
            <a:r>
              <a:rPr lang="ko-KR" altLang="en-US" sz="2000" dirty="0" smtClean="0"/>
              <a:t>몫</a:t>
            </a:r>
            <a:r>
              <a:rPr lang="en-US" altLang="ko-KR" sz="2000" dirty="0" smtClean="0"/>
              <a:t>)</a:t>
            </a:r>
            <a:r>
              <a:rPr lang="ko-KR" altLang="en-US" sz="2000" dirty="0" smtClean="0"/>
              <a:t>뺀 것과 같다</a:t>
            </a:r>
            <a:r>
              <a:rPr lang="en-US" altLang="ko-KR" sz="2000" dirty="0" smtClean="0"/>
              <a:t>.</a:t>
            </a:r>
            <a:endParaRPr lang="ko-KR" altLang="en-US" sz="2000" dirty="0"/>
          </a:p>
        </p:txBody>
      </p:sp>
      <p:sp>
        <p:nvSpPr>
          <p:cNvPr id="12185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8" name="TextBox 7"/>
          <p:cNvSpPr txBox="1"/>
          <p:nvPr/>
        </p:nvSpPr>
        <p:spPr>
          <a:xfrm>
            <a:off x="179512" y="1916832"/>
            <a:ext cx="8424936" cy="1323439"/>
          </a:xfrm>
          <a:prstGeom prst="rect">
            <a:avLst/>
          </a:prstGeom>
          <a:solidFill>
            <a:schemeClr val="accent2">
              <a:lumMod val="40000"/>
              <a:lumOff val="60000"/>
            </a:schemeClr>
          </a:solidFill>
          <a:ln>
            <a:solidFill>
              <a:schemeClr val="tx1"/>
            </a:solidFill>
          </a:ln>
          <a:effectLst/>
        </p:spPr>
        <p:txBody>
          <a:bodyPr wrap="square" rtlCol="0">
            <a:spAutoFit/>
          </a:bodyPr>
          <a:lstStyle/>
          <a:p>
            <a:r>
              <a:rPr lang="en-US" altLang="ko-KR" sz="2000" dirty="0" smtClean="0"/>
              <a:t>[</a:t>
            </a:r>
            <a:r>
              <a:rPr lang="ko-KR" altLang="en-US" sz="2000" dirty="0" smtClean="0"/>
              <a:t>단계 </a:t>
            </a:r>
            <a:r>
              <a:rPr lang="en-US" altLang="ko-KR" sz="2000" dirty="0" smtClean="0"/>
              <a:t>1] </a:t>
            </a:r>
            <a:r>
              <a:rPr lang="ko-KR" altLang="en-US" sz="2000" dirty="0" err="1" smtClean="0"/>
              <a:t>피젯수의</a:t>
            </a:r>
            <a:r>
              <a:rPr lang="ko-KR" altLang="en-US" sz="2000" dirty="0" smtClean="0"/>
              <a:t> 자리에 기준하여 </a:t>
            </a:r>
            <a:r>
              <a:rPr lang="ko-KR" altLang="en-US" sz="2000" dirty="0" err="1" smtClean="0"/>
              <a:t>젯수의</a:t>
            </a:r>
            <a:r>
              <a:rPr lang="ko-KR" altLang="en-US" sz="2000" dirty="0" smtClean="0"/>
              <a:t> 보수를 구함</a:t>
            </a:r>
            <a:r>
              <a:rPr lang="en-US" altLang="ko-KR" sz="2000" dirty="0" smtClean="0"/>
              <a:t>.</a:t>
            </a:r>
            <a:endParaRPr lang="ko-KR" altLang="en-US" sz="2000" dirty="0" smtClean="0"/>
          </a:p>
          <a:p>
            <a:r>
              <a:rPr lang="en-US" altLang="ko-KR" sz="2000" dirty="0" smtClean="0"/>
              <a:t>[</a:t>
            </a:r>
            <a:r>
              <a:rPr lang="ko-KR" altLang="en-US" sz="2000" dirty="0" smtClean="0"/>
              <a:t>단계 </a:t>
            </a:r>
            <a:r>
              <a:rPr lang="en-US" altLang="ko-KR" sz="2000" dirty="0" smtClean="0"/>
              <a:t>2] </a:t>
            </a:r>
            <a:r>
              <a:rPr lang="ko-KR" altLang="en-US" sz="2000" dirty="0" err="1" smtClean="0"/>
              <a:t>피젯수와</a:t>
            </a:r>
            <a:r>
              <a:rPr lang="ko-KR" altLang="en-US" sz="2000" dirty="0" smtClean="0"/>
              <a:t> 보수를 더하여 자리 올림수가 있으면 버림</a:t>
            </a:r>
            <a:r>
              <a:rPr lang="en-US" altLang="ko-KR" sz="2000" dirty="0" smtClean="0"/>
              <a:t>.</a:t>
            </a:r>
            <a:endParaRPr lang="ko-KR" altLang="en-US" sz="2000" dirty="0" smtClean="0"/>
          </a:p>
          <a:p>
            <a:r>
              <a:rPr lang="en-US" altLang="ko-KR" sz="2000" dirty="0" smtClean="0"/>
              <a:t>[</a:t>
            </a:r>
            <a:r>
              <a:rPr lang="ko-KR" altLang="en-US" sz="2000" dirty="0" smtClean="0"/>
              <a:t>단계 </a:t>
            </a:r>
            <a:r>
              <a:rPr lang="en-US" altLang="ko-KR" sz="2000" dirty="0" smtClean="0"/>
              <a:t>3] </a:t>
            </a:r>
            <a:r>
              <a:rPr lang="ko-KR" altLang="en-US" sz="2000" dirty="0" smtClean="0"/>
              <a:t>더해진 결과값에 보수를 계속 더해 나가되 그 결과값이 자릿수의 최대값이 되면 계산을 멈춘다</a:t>
            </a:r>
            <a:r>
              <a:rPr lang="en-US" altLang="ko-KR" sz="2000" dirty="0" smtClean="0"/>
              <a:t>. </a:t>
            </a:r>
            <a:r>
              <a:rPr lang="ko-KR" altLang="en-US" sz="2000" dirty="0" smtClean="0"/>
              <a:t>이때 보수가 더해진 횟수가 몫이 된다</a:t>
            </a:r>
            <a:r>
              <a:rPr lang="en-US" altLang="ko-KR" sz="2000" dirty="0" smtClean="0"/>
              <a:t>.</a:t>
            </a:r>
            <a:endParaRPr lang="ko-KR" altLang="en-US" sz="2000" dirty="0"/>
          </a:p>
        </p:txBody>
      </p:sp>
      <p:pic>
        <p:nvPicPr>
          <p:cNvPr id="95234" name="Picture 2"/>
          <p:cNvPicPr>
            <a:picLocks noChangeAspect="1" noChangeArrowheads="1"/>
          </p:cNvPicPr>
          <p:nvPr/>
        </p:nvPicPr>
        <p:blipFill>
          <a:blip r:embed="rId3" cstate="print"/>
          <a:srcRect/>
          <a:stretch>
            <a:fillRect/>
          </a:stretch>
        </p:blipFill>
        <p:spPr bwMode="auto">
          <a:xfrm>
            <a:off x="395536" y="3312368"/>
            <a:ext cx="7871986" cy="3545632"/>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9"/>
            <a:ext cx="8382000" cy="606524"/>
          </a:xfrm>
        </p:spPr>
        <p:txBody>
          <a:bodyPr>
            <a:normAutofit/>
          </a:bodyPr>
          <a:lstStyle/>
          <a:p>
            <a:r>
              <a:rPr lang="ko-KR" altLang="en-US" dirty="0" smtClean="0"/>
              <a:t>계산에 필요한 연산자와 </a:t>
            </a:r>
            <a:r>
              <a:rPr lang="ko-KR" altLang="en-US" dirty="0" err="1" smtClean="0"/>
              <a:t>연산식</a:t>
            </a:r>
            <a:endParaRPr lang="ko-KR" altLang="en-US" dirty="0"/>
          </a:p>
        </p:txBody>
      </p:sp>
      <p:sp>
        <p:nvSpPr>
          <p:cNvPr id="40963"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11" name="TextBox 10"/>
          <p:cNvSpPr txBox="1"/>
          <p:nvPr/>
        </p:nvSpPr>
        <p:spPr>
          <a:xfrm>
            <a:off x="395536" y="1052736"/>
            <a:ext cx="8424936" cy="1323439"/>
          </a:xfrm>
          <a:prstGeom prst="rect">
            <a:avLst/>
          </a:prstGeom>
          <a:solidFill>
            <a:schemeClr val="accent1"/>
          </a:solidFill>
          <a:ln>
            <a:solidFill>
              <a:schemeClr val="tx1"/>
            </a:solidFill>
          </a:ln>
          <a:effectLst/>
        </p:spPr>
        <p:txBody>
          <a:bodyPr wrap="square" rtlCol="0">
            <a:spAutoFit/>
          </a:bodyPr>
          <a:lstStyle/>
          <a:p>
            <a:r>
              <a:rPr lang="ko-KR" altLang="en-US" sz="2000" dirty="0" smtClean="0"/>
              <a:t>프로그램을 통해 계산 결과를 얻으려면 계산에 필요한 값과 식</a:t>
            </a:r>
            <a:r>
              <a:rPr lang="en-US" altLang="ko-KR" sz="2000" dirty="0" smtClean="0"/>
              <a:t>(expression) </a:t>
            </a:r>
            <a:r>
              <a:rPr lang="ko-KR" altLang="en-US" sz="2000" dirty="0" smtClean="0"/>
              <a:t>이 있어야 한다</a:t>
            </a:r>
            <a:r>
              <a:rPr lang="en-US" altLang="ko-KR" sz="2000" dirty="0" smtClean="0"/>
              <a:t>. </a:t>
            </a:r>
          </a:p>
          <a:p>
            <a:r>
              <a:rPr lang="ko-KR" altLang="en-US" sz="2000" dirty="0" smtClean="0"/>
              <a:t>다음 그림의 수식을 프로그램 문장으로 표현한 것을 연산식이라 하며</a:t>
            </a:r>
            <a:r>
              <a:rPr lang="en-US" altLang="ko-KR" sz="2000" dirty="0" smtClean="0"/>
              <a:t>, </a:t>
            </a:r>
            <a:r>
              <a:rPr lang="ko-KR" altLang="en-US" sz="2000" dirty="0" smtClean="0"/>
              <a:t>일반적으로 사용하는 수학식과는 차이가 있다</a:t>
            </a:r>
            <a:r>
              <a:rPr lang="en-US" altLang="ko-KR" sz="2000" dirty="0" smtClean="0"/>
              <a:t>. </a:t>
            </a:r>
            <a:endParaRPr lang="ko-KR" altLang="en-US" sz="2000" dirty="0"/>
          </a:p>
        </p:txBody>
      </p:sp>
      <p:sp>
        <p:nvSpPr>
          <p:cNvPr id="5939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pic>
        <p:nvPicPr>
          <p:cNvPr id="59393" name="_x80664472" descr="EMB00000b0004b6"/>
          <p:cNvPicPr>
            <a:picLocks noChangeAspect="1" noChangeArrowheads="1"/>
          </p:cNvPicPr>
          <p:nvPr/>
        </p:nvPicPr>
        <p:blipFill>
          <a:blip r:embed="rId3" cstate="print"/>
          <a:srcRect/>
          <a:stretch>
            <a:fillRect/>
          </a:stretch>
        </p:blipFill>
        <p:spPr bwMode="auto">
          <a:xfrm>
            <a:off x="323528" y="2708920"/>
            <a:ext cx="3461294" cy="2520280"/>
          </a:xfrm>
          <a:prstGeom prst="rect">
            <a:avLst/>
          </a:prstGeom>
          <a:noFill/>
        </p:spPr>
      </p:pic>
      <p:sp>
        <p:nvSpPr>
          <p:cNvPr id="9" name="TextBox 8"/>
          <p:cNvSpPr txBox="1"/>
          <p:nvPr/>
        </p:nvSpPr>
        <p:spPr>
          <a:xfrm>
            <a:off x="4283968" y="2996952"/>
            <a:ext cx="4608512" cy="2246769"/>
          </a:xfrm>
          <a:prstGeom prst="rect">
            <a:avLst/>
          </a:prstGeom>
          <a:solidFill>
            <a:schemeClr val="accent4">
              <a:lumMod val="40000"/>
              <a:lumOff val="60000"/>
            </a:schemeClr>
          </a:solidFill>
          <a:ln>
            <a:solidFill>
              <a:schemeClr val="tx1"/>
            </a:solidFill>
          </a:ln>
          <a:effectLst/>
        </p:spPr>
        <p:txBody>
          <a:bodyPr wrap="square" rtlCol="0">
            <a:spAutoFit/>
          </a:bodyPr>
          <a:lstStyle/>
          <a:p>
            <a:r>
              <a:rPr lang="ko-KR" altLang="en-US" sz="2000" dirty="0" smtClean="0"/>
              <a:t>수식을 프로그램 </a:t>
            </a:r>
            <a:r>
              <a:rPr lang="ko-KR" altLang="en-US" sz="2000" dirty="0" err="1" smtClean="0"/>
              <a:t>연산식으로</a:t>
            </a:r>
            <a:r>
              <a:rPr lang="ko-KR" altLang="en-US" sz="2000" dirty="0" smtClean="0"/>
              <a:t> 표현하는데 있어서 기본적으로 사용하는 것이 연산자</a:t>
            </a:r>
            <a:r>
              <a:rPr lang="en-US" altLang="ko-KR" sz="2000" dirty="0" smtClean="0"/>
              <a:t>(operator)</a:t>
            </a:r>
            <a:r>
              <a:rPr lang="ko-KR" altLang="en-US" sz="2000" dirty="0" smtClean="0"/>
              <a:t>이다</a:t>
            </a:r>
            <a:r>
              <a:rPr lang="en-US" altLang="ko-KR" sz="2000" dirty="0" smtClean="0"/>
              <a:t>. </a:t>
            </a:r>
          </a:p>
          <a:p>
            <a:r>
              <a:rPr lang="en-US" altLang="ko-KR" sz="2000" dirty="0" smtClean="0"/>
              <a:t>C </a:t>
            </a:r>
            <a:r>
              <a:rPr lang="ko-KR" altLang="en-US" sz="2000" dirty="0" smtClean="0"/>
              <a:t>언어에는 덧셈</a:t>
            </a:r>
            <a:r>
              <a:rPr lang="en-US" altLang="ko-KR" sz="2000" dirty="0" smtClean="0"/>
              <a:t>, </a:t>
            </a:r>
            <a:r>
              <a:rPr lang="ko-KR" altLang="en-US" sz="2000" dirty="0" smtClean="0"/>
              <a:t>곱셈과 같은 사칙연산을 포함한 산술</a:t>
            </a:r>
            <a:r>
              <a:rPr lang="en-US" altLang="ko-KR" sz="2000" dirty="0" smtClean="0"/>
              <a:t>(arithmetic) </a:t>
            </a:r>
            <a:r>
              <a:rPr lang="ko-KR" altLang="en-US" sz="2000" dirty="0" smtClean="0"/>
              <a:t>연산자 외에 관계・논리 연산자</a:t>
            </a:r>
            <a:r>
              <a:rPr lang="en-US" altLang="ko-KR" sz="2000" dirty="0" smtClean="0"/>
              <a:t>, </a:t>
            </a:r>
            <a:r>
              <a:rPr lang="ko-KR" altLang="en-US" sz="2000" dirty="0" smtClean="0"/>
              <a:t>비트 연산자 등 여러 연산자들이 있다</a:t>
            </a:r>
            <a:r>
              <a:rPr lang="en-US" altLang="ko-KR" sz="2000" dirty="0" smtClean="0"/>
              <a:t>. </a:t>
            </a:r>
            <a:endParaRPr lang="ko-KR" altLang="en-US" sz="2000" dirty="0"/>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30189"/>
            <a:ext cx="8964488" cy="534515"/>
          </a:xfrm>
        </p:spPr>
        <p:txBody>
          <a:bodyPr>
            <a:noAutofit/>
          </a:bodyPr>
          <a:lstStyle/>
          <a:p>
            <a:r>
              <a:rPr lang="en-US" altLang="ko-KR" sz="3200" dirty="0" smtClean="0"/>
              <a:t>[</a:t>
            </a:r>
            <a:r>
              <a:rPr lang="ko-KR" altLang="en-US" sz="3200" dirty="0" smtClean="0"/>
              <a:t>컴퓨터에서 처리하는 보수연산의 예</a:t>
            </a:r>
            <a:r>
              <a:rPr lang="en-US" altLang="ko-KR" sz="3200" dirty="0" smtClean="0"/>
              <a:t>]</a:t>
            </a:r>
            <a:r>
              <a:rPr lang="ko-KR" altLang="en-US" sz="3200" dirty="0" smtClean="0"/>
              <a:t/>
            </a:r>
            <a:br>
              <a:rPr lang="ko-KR" altLang="en-US" sz="3200" dirty="0" smtClean="0"/>
            </a:br>
            <a:r>
              <a:rPr lang="ko-KR" altLang="en-US" sz="3200" dirty="0" smtClean="0"/>
              <a:t/>
            </a:r>
            <a:br>
              <a:rPr lang="ko-KR" altLang="en-US" sz="3200" dirty="0" smtClean="0"/>
            </a:br>
            <a:endParaRPr lang="ko-KR" altLang="en-US" sz="3200" dirty="0"/>
          </a:p>
        </p:txBody>
      </p:sp>
      <p:sp>
        <p:nvSpPr>
          <p:cNvPr id="10" name="TextBox 9"/>
          <p:cNvSpPr txBox="1"/>
          <p:nvPr/>
        </p:nvSpPr>
        <p:spPr>
          <a:xfrm>
            <a:off x="179512" y="973177"/>
            <a:ext cx="8424936" cy="1015663"/>
          </a:xfrm>
          <a:prstGeom prst="rect">
            <a:avLst/>
          </a:prstGeom>
          <a:solidFill>
            <a:schemeClr val="accent1"/>
          </a:solidFill>
          <a:ln>
            <a:solidFill>
              <a:schemeClr val="tx1"/>
            </a:solidFill>
          </a:ln>
          <a:effectLst/>
        </p:spPr>
        <p:txBody>
          <a:bodyPr wrap="square" rtlCol="0">
            <a:spAutoFit/>
          </a:bodyPr>
          <a:lstStyle/>
          <a:p>
            <a:r>
              <a:rPr lang="ko-KR" altLang="en-US" sz="2000" dirty="0" smtClean="0"/>
              <a:t>보수 </a:t>
            </a:r>
            <a:r>
              <a:rPr lang="en-US" altLang="ko-KR" sz="2000" dirty="0" smtClean="0"/>
              <a:t>: 1</a:t>
            </a:r>
            <a:r>
              <a:rPr lang="ko-KR" altLang="en-US" sz="2000" dirty="0" smtClean="0"/>
              <a:t>의 보수</a:t>
            </a:r>
            <a:r>
              <a:rPr lang="en-US" altLang="ko-KR" sz="2000" dirty="0" smtClean="0"/>
              <a:t>(1's complement)</a:t>
            </a:r>
            <a:r>
              <a:rPr lang="ko-KR" altLang="en-US" sz="2000" dirty="0" smtClean="0"/>
              <a:t>와 </a:t>
            </a:r>
            <a:r>
              <a:rPr lang="en-US" altLang="ko-KR" sz="2000" dirty="0" smtClean="0"/>
              <a:t>2</a:t>
            </a:r>
            <a:r>
              <a:rPr lang="ko-KR" altLang="en-US" sz="2000" dirty="0" smtClean="0"/>
              <a:t>의 보수</a:t>
            </a:r>
            <a:r>
              <a:rPr lang="en-US" altLang="ko-KR" sz="2000" dirty="0" smtClean="0"/>
              <a:t>(2's complement) </a:t>
            </a:r>
          </a:p>
          <a:p>
            <a:r>
              <a:rPr lang="en-US" altLang="ko-KR" sz="2000" dirty="0" smtClean="0"/>
              <a:t>2</a:t>
            </a:r>
            <a:r>
              <a:rPr lang="ko-KR" altLang="en-US" sz="2000" dirty="0" smtClean="0"/>
              <a:t>진수에 대한 </a:t>
            </a:r>
            <a:r>
              <a:rPr lang="en-US" altLang="ko-KR" sz="2000" dirty="0" smtClean="0"/>
              <a:t>1</a:t>
            </a:r>
            <a:r>
              <a:rPr lang="ko-KR" altLang="en-US" sz="2000" dirty="0" smtClean="0"/>
              <a:t>의 보수는 모든 자리수의 비트를 반대로</a:t>
            </a:r>
            <a:r>
              <a:rPr lang="en-US" altLang="ko-KR" sz="2000" dirty="0" smtClean="0"/>
              <a:t>(0</a:t>
            </a:r>
            <a:r>
              <a:rPr lang="ko-KR" altLang="en-US" sz="2000" dirty="0" smtClean="0"/>
              <a:t>은 </a:t>
            </a:r>
            <a:r>
              <a:rPr lang="en-US" altLang="ko-KR" sz="2000" dirty="0" smtClean="0"/>
              <a:t>1</a:t>
            </a:r>
            <a:r>
              <a:rPr lang="ko-KR" altLang="en-US" sz="2000" dirty="0" smtClean="0"/>
              <a:t>로</a:t>
            </a:r>
            <a:r>
              <a:rPr lang="en-US" altLang="ko-KR" sz="2000" dirty="0" smtClean="0"/>
              <a:t>, 1</a:t>
            </a:r>
            <a:r>
              <a:rPr lang="ko-KR" altLang="en-US" sz="2000" dirty="0" smtClean="0"/>
              <a:t>은 </a:t>
            </a:r>
            <a:r>
              <a:rPr lang="en-US" altLang="ko-KR" sz="2000" dirty="0" smtClean="0"/>
              <a:t>0</a:t>
            </a:r>
            <a:r>
              <a:rPr lang="ko-KR" altLang="en-US" sz="2000" dirty="0" smtClean="0"/>
              <a:t>으로</a:t>
            </a:r>
            <a:r>
              <a:rPr lang="en-US" altLang="ko-KR" sz="2000" dirty="0" smtClean="0"/>
              <a:t>) </a:t>
            </a:r>
            <a:r>
              <a:rPr lang="ko-KR" altLang="en-US" sz="2000" dirty="0" smtClean="0"/>
              <a:t>바꾸면 되고</a:t>
            </a:r>
            <a:r>
              <a:rPr lang="en-US" altLang="ko-KR" sz="2000" dirty="0" smtClean="0"/>
              <a:t>, 2</a:t>
            </a:r>
            <a:r>
              <a:rPr lang="ko-KR" altLang="en-US" sz="2000" dirty="0" smtClean="0"/>
              <a:t>의 보수에서는 </a:t>
            </a:r>
            <a:r>
              <a:rPr lang="en-US" altLang="ko-KR" sz="2000" dirty="0" smtClean="0"/>
              <a:t>1</a:t>
            </a:r>
            <a:r>
              <a:rPr lang="ko-KR" altLang="en-US" sz="2000" dirty="0" smtClean="0"/>
              <a:t>의 보수에 </a:t>
            </a:r>
            <a:r>
              <a:rPr lang="en-US" altLang="ko-KR" sz="2000" dirty="0" smtClean="0"/>
              <a:t>1</a:t>
            </a:r>
            <a:r>
              <a:rPr lang="ko-KR" altLang="en-US" sz="2000" dirty="0" smtClean="0"/>
              <a:t>을 더한다</a:t>
            </a:r>
            <a:r>
              <a:rPr lang="en-US" altLang="ko-KR" sz="2000" dirty="0" smtClean="0"/>
              <a:t>.</a:t>
            </a:r>
            <a:endParaRPr lang="ko-KR" altLang="en-US" sz="2000" dirty="0"/>
          </a:p>
        </p:txBody>
      </p:sp>
      <p:pic>
        <p:nvPicPr>
          <p:cNvPr id="96258" name="Picture 2"/>
          <p:cNvPicPr>
            <a:picLocks noChangeAspect="1" noChangeArrowheads="1"/>
          </p:cNvPicPr>
          <p:nvPr/>
        </p:nvPicPr>
        <p:blipFill>
          <a:blip r:embed="rId3" cstate="print"/>
          <a:srcRect/>
          <a:stretch>
            <a:fillRect/>
          </a:stretch>
        </p:blipFill>
        <p:spPr bwMode="auto">
          <a:xfrm>
            <a:off x="395536" y="2420888"/>
            <a:ext cx="7659752" cy="288032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30189"/>
            <a:ext cx="8964488" cy="534515"/>
          </a:xfrm>
        </p:spPr>
        <p:txBody>
          <a:bodyPr>
            <a:noAutofit/>
          </a:bodyPr>
          <a:lstStyle/>
          <a:p>
            <a:r>
              <a:rPr lang="en-US" altLang="ko-KR" sz="3200" dirty="0" smtClean="0"/>
              <a:t>[2</a:t>
            </a:r>
            <a:r>
              <a:rPr lang="ko-KR" altLang="en-US" sz="3200" dirty="0" smtClean="0"/>
              <a:t>의 보수</a:t>
            </a:r>
            <a:r>
              <a:rPr lang="en-US" altLang="ko-KR" sz="3200" dirty="0" smtClean="0"/>
              <a:t>] : </a:t>
            </a:r>
            <a:r>
              <a:rPr lang="ko-KR" altLang="en-US" sz="3200" dirty="0" smtClean="0"/>
              <a:t>이진수의 뺄셈과 보수연산</a:t>
            </a:r>
            <a:br>
              <a:rPr lang="ko-KR" altLang="en-US" sz="3200" dirty="0" smtClean="0"/>
            </a:br>
            <a:endParaRPr lang="ko-KR" altLang="en-US" sz="3200" dirty="0"/>
          </a:p>
        </p:txBody>
      </p:sp>
      <p:sp>
        <p:nvSpPr>
          <p:cNvPr id="10" name="TextBox 9"/>
          <p:cNvSpPr txBox="1"/>
          <p:nvPr/>
        </p:nvSpPr>
        <p:spPr>
          <a:xfrm>
            <a:off x="107504" y="1280954"/>
            <a:ext cx="3816424" cy="707886"/>
          </a:xfrm>
          <a:prstGeom prst="rect">
            <a:avLst/>
          </a:prstGeom>
          <a:solidFill>
            <a:schemeClr val="accent1"/>
          </a:solidFill>
          <a:ln>
            <a:solidFill>
              <a:schemeClr val="tx1"/>
            </a:solidFill>
          </a:ln>
          <a:effectLst/>
        </p:spPr>
        <p:txBody>
          <a:bodyPr wrap="square" rtlCol="0">
            <a:spAutoFit/>
          </a:bodyPr>
          <a:lstStyle/>
          <a:p>
            <a:r>
              <a:rPr lang="en-US" altLang="ko-KR" sz="2000" dirty="0" smtClean="0"/>
              <a:t>14-5</a:t>
            </a:r>
            <a:r>
              <a:rPr lang="ko-KR" altLang="en-US" sz="2000" dirty="0" smtClean="0"/>
              <a:t>의 경우를 </a:t>
            </a:r>
            <a:r>
              <a:rPr lang="en-US" altLang="ko-KR" sz="2000" dirty="0" smtClean="0"/>
              <a:t>2</a:t>
            </a:r>
            <a:r>
              <a:rPr lang="ko-KR" altLang="en-US" sz="2000" dirty="0" smtClean="0"/>
              <a:t>진수로 처리</a:t>
            </a:r>
            <a:r>
              <a:rPr lang="en-US" altLang="ko-KR" sz="2000" dirty="0" smtClean="0"/>
              <a:t>.   </a:t>
            </a:r>
          </a:p>
          <a:p>
            <a:r>
              <a:rPr lang="en-US" altLang="ko-KR" sz="2000" dirty="0" smtClean="0"/>
              <a:t>4</a:t>
            </a:r>
            <a:r>
              <a:rPr lang="ko-KR" altLang="en-US" sz="2000" dirty="0" smtClean="0"/>
              <a:t>개의 비트만을 이용한다고 가정</a:t>
            </a:r>
            <a:r>
              <a:rPr lang="en-US" altLang="ko-KR" sz="2000" dirty="0" smtClean="0"/>
              <a:t> </a:t>
            </a:r>
            <a:endParaRPr lang="ko-KR" altLang="en-US" sz="2000" dirty="0" smtClean="0"/>
          </a:p>
        </p:txBody>
      </p:sp>
      <p:sp>
        <p:nvSpPr>
          <p:cNvPr id="5" name="TextBox 4"/>
          <p:cNvSpPr txBox="1"/>
          <p:nvPr/>
        </p:nvSpPr>
        <p:spPr>
          <a:xfrm>
            <a:off x="4139952" y="1124744"/>
            <a:ext cx="4824536" cy="1015663"/>
          </a:xfrm>
          <a:prstGeom prst="rect">
            <a:avLst/>
          </a:prstGeom>
          <a:solidFill>
            <a:schemeClr val="accent1">
              <a:lumMod val="40000"/>
              <a:lumOff val="60000"/>
            </a:schemeClr>
          </a:solidFill>
          <a:ln>
            <a:solidFill>
              <a:schemeClr val="tx1"/>
            </a:solidFill>
          </a:ln>
          <a:effectLst/>
        </p:spPr>
        <p:txBody>
          <a:bodyPr wrap="square" rtlCol="0">
            <a:spAutoFit/>
          </a:bodyPr>
          <a:lstStyle/>
          <a:p>
            <a:r>
              <a:rPr lang="en-US" altLang="ko-KR" sz="2000" dirty="0" smtClean="0"/>
              <a:t>10</a:t>
            </a:r>
            <a:r>
              <a:rPr lang="ko-KR" altLang="en-US" sz="2000" dirty="0" smtClean="0"/>
              <a:t>진수 </a:t>
            </a:r>
            <a:r>
              <a:rPr lang="en-US" altLang="ko-KR" sz="2000" dirty="0" smtClean="0"/>
              <a:t>14</a:t>
            </a:r>
            <a:r>
              <a:rPr lang="ko-KR" altLang="en-US" sz="2000" dirty="0" smtClean="0"/>
              <a:t>에 대한 </a:t>
            </a:r>
            <a:r>
              <a:rPr lang="en-US" altLang="ko-KR" sz="2000" dirty="0" smtClean="0"/>
              <a:t>2</a:t>
            </a:r>
            <a:r>
              <a:rPr lang="ko-KR" altLang="en-US" sz="2000" dirty="0" smtClean="0"/>
              <a:t>진수 표현  </a:t>
            </a:r>
            <a:r>
              <a:rPr lang="en-US" altLang="ko-KR" sz="2000" dirty="0" smtClean="0"/>
              <a:t>: 1110</a:t>
            </a:r>
            <a:endParaRPr lang="ko-KR" altLang="en-US" sz="2000" dirty="0" smtClean="0"/>
          </a:p>
          <a:p>
            <a:r>
              <a:rPr lang="en-US" altLang="ko-KR" sz="2000" dirty="0" smtClean="0"/>
              <a:t>10</a:t>
            </a:r>
            <a:r>
              <a:rPr lang="ko-KR" altLang="en-US" sz="2000" dirty="0" smtClean="0"/>
              <a:t>진수 </a:t>
            </a:r>
            <a:r>
              <a:rPr lang="en-US" altLang="ko-KR" sz="2000" dirty="0" smtClean="0"/>
              <a:t>5</a:t>
            </a:r>
            <a:r>
              <a:rPr lang="ko-KR" altLang="en-US" sz="2000" dirty="0" smtClean="0"/>
              <a:t>에 대한 </a:t>
            </a:r>
            <a:r>
              <a:rPr lang="en-US" altLang="ko-KR" sz="2000" dirty="0" smtClean="0"/>
              <a:t>2</a:t>
            </a:r>
            <a:r>
              <a:rPr lang="ko-KR" altLang="en-US" sz="2000" dirty="0" smtClean="0"/>
              <a:t>진수 표현    </a:t>
            </a:r>
            <a:r>
              <a:rPr lang="en-US" altLang="ko-KR" sz="2000" dirty="0" smtClean="0"/>
              <a:t>: 0101</a:t>
            </a:r>
            <a:endParaRPr lang="ko-KR" altLang="en-US" sz="2000" dirty="0" smtClean="0"/>
          </a:p>
          <a:p>
            <a:r>
              <a:rPr lang="en-US" altLang="ko-KR" sz="2000" dirty="0" smtClean="0"/>
              <a:t>0101</a:t>
            </a:r>
            <a:r>
              <a:rPr lang="ko-KR" altLang="en-US" sz="2000" dirty="0" smtClean="0"/>
              <a:t>에 대한 </a:t>
            </a:r>
            <a:r>
              <a:rPr lang="en-US" altLang="ko-KR" sz="2000" dirty="0" smtClean="0"/>
              <a:t>2</a:t>
            </a:r>
            <a:r>
              <a:rPr lang="ko-KR" altLang="en-US" sz="2000" dirty="0" smtClean="0"/>
              <a:t>의 보수표현 </a:t>
            </a:r>
            <a:r>
              <a:rPr lang="en-US" altLang="ko-KR" sz="2000" dirty="0" smtClean="0"/>
              <a:t>: 1011 (1010+1)</a:t>
            </a:r>
            <a:endParaRPr lang="ko-KR" altLang="en-US" sz="2000" dirty="0"/>
          </a:p>
        </p:txBody>
      </p:sp>
      <p:sp>
        <p:nvSpPr>
          <p:cNvPr id="7" name="TextBox 6"/>
          <p:cNvSpPr txBox="1"/>
          <p:nvPr/>
        </p:nvSpPr>
        <p:spPr>
          <a:xfrm>
            <a:off x="251520" y="2649106"/>
            <a:ext cx="7632848" cy="707886"/>
          </a:xfrm>
          <a:prstGeom prst="rect">
            <a:avLst/>
          </a:prstGeom>
          <a:solidFill>
            <a:schemeClr val="accent2">
              <a:lumMod val="40000"/>
              <a:lumOff val="60000"/>
            </a:schemeClr>
          </a:solidFill>
          <a:ln>
            <a:solidFill>
              <a:schemeClr val="tx1"/>
            </a:solidFill>
          </a:ln>
          <a:effectLst/>
        </p:spPr>
        <p:txBody>
          <a:bodyPr wrap="square" rtlCol="0">
            <a:spAutoFit/>
          </a:bodyPr>
          <a:lstStyle/>
          <a:p>
            <a:r>
              <a:rPr lang="en-US" altLang="ko-KR" sz="2000" dirty="0" smtClean="0"/>
              <a:t>[</a:t>
            </a:r>
            <a:r>
              <a:rPr lang="ko-KR" altLang="en-US" sz="2000" dirty="0" smtClean="0"/>
              <a:t>단계 </a:t>
            </a:r>
            <a:r>
              <a:rPr lang="en-US" altLang="ko-KR" sz="2000" dirty="0" smtClean="0"/>
              <a:t>1] </a:t>
            </a:r>
            <a:r>
              <a:rPr lang="ko-KR" altLang="en-US" sz="2000" dirty="0" err="1" smtClean="0"/>
              <a:t>피감수의</a:t>
            </a:r>
            <a:r>
              <a:rPr lang="ko-KR" altLang="en-US" sz="2000" dirty="0" smtClean="0"/>
              <a:t> 자릿수에 기준하여 감수의 보수를 구함</a:t>
            </a:r>
            <a:r>
              <a:rPr lang="en-US" altLang="ko-KR" sz="2000" dirty="0" smtClean="0"/>
              <a:t>. </a:t>
            </a:r>
            <a:endParaRPr lang="ko-KR" altLang="en-US" sz="2000" dirty="0" smtClean="0"/>
          </a:p>
          <a:p>
            <a:r>
              <a:rPr lang="en-US" altLang="ko-KR" sz="2000" dirty="0" smtClean="0"/>
              <a:t>[</a:t>
            </a:r>
            <a:r>
              <a:rPr lang="ko-KR" altLang="en-US" sz="2000" dirty="0" smtClean="0"/>
              <a:t>단계 </a:t>
            </a:r>
            <a:r>
              <a:rPr lang="en-US" altLang="ko-KR" sz="2000" dirty="0" smtClean="0"/>
              <a:t>2] </a:t>
            </a:r>
            <a:r>
              <a:rPr lang="ko-KR" altLang="en-US" sz="2000" dirty="0" err="1" smtClean="0"/>
              <a:t>피감수와</a:t>
            </a:r>
            <a:r>
              <a:rPr lang="ko-KR" altLang="en-US" sz="2000" dirty="0" smtClean="0"/>
              <a:t> 보수를 더하여 만약 자리 올림수가 있으면 버림</a:t>
            </a:r>
            <a:r>
              <a:rPr lang="en-US" altLang="ko-KR" sz="2000" dirty="0" smtClean="0"/>
              <a:t>.</a:t>
            </a:r>
            <a:endParaRPr lang="ko-KR" altLang="en-US" sz="2000" dirty="0"/>
          </a:p>
        </p:txBody>
      </p:sp>
      <p:pic>
        <p:nvPicPr>
          <p:cNvPr id="97282" name="Picture 2"/>
          <p:cNvPicPr>
            <a:picLocks noChangeAspect="1" noChangeArrowheads="1"/>
          </p:cNvPicPr>
          <p:nvPr/>
        </p:nvPicPr>
        <p:blipFill>
          <a:blip r:embed="rId3" cstate="print"/>
          <a:srcRect/>
          <a:stretch>
            <a:fillRect/>
          </a:stretch>
        </p:blipFill>
        <p:spPr bwMode="auto">
          <a:xfrm>
            <a:off x="179512" y="4005064"/>
            <a:ext cx="8468207" cy="2232248"/>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30189"/>
            <a:ext cx="8964488" cy="534515"/>
          </a:xfrm>
        </p:spPr>
        <p:txBody>
          <a:bodyPr>
            <a:noAutofit/>
          </a:bodyPr>
          <a:lstStyle/>
          <a:p>
            <a:r>
              <a:rPr lang="en-US" altLang="ko-KR" sz="3200" dirty="0" smtClean="0"/>
              <a:t>[2</a:t>
            </a:r>
            <a:r>
              <a:rPr lang="ko-KR" altLang="en-US" sz="3200" dirty="0" smtClean="0"/>
              <a:t>의 보수</a:t>
            </a:r>
            <a:r>
              <a:rPr lang="en-US" altLang="ko-KR" sz="3200" dirty="0" smtClean="0"/>
              <a:t>] : </a:t>
            </a:r>
            <a:r>
              <a:rPr lang="ko-KR" altLang="en-US" sz="3200" dirty="0" smtClean="0"/>
              <a:t>이진수의 뺄셈과 보수연산</a:t>
            </a:r>
            <a:br>
              <a:rPr lang="ko-KR" altLang="en-US" sz="3200" dirty="0" smtClean="0"/>
            </a:br>
            <a:endParaRPr lang="ko-KR" altLang="en-US" sz="3200" dirty="0"/>
          </a:p>
        </p:txBody>
      </p:sp>
      <p:sp>
        <p:nvSpPr>
          <p:cNvPr id="10" name="TextBox 9"/>
          <p:cNvSpPr txBox="1"/>
          <p:nvPr/>
        </p:nvSpPr>
        <p:spPr>
          <a:xfrm>
            <a:off x="107504" y="836712"/>
            <a:ext cx="3816424" cy="707886"/>
          </a:xfrm>
          <a:prstGeom prst="rect">
            <a:avLst/>
          </a:prstGeom>
          <a:solidFill>
            <a:schemeClr val="accent1"/>
          </a:solidFill>
          <a:ln>
            <a:solidFill>
              <a:schemeClr val="tx1"/>
            </a:solidFill>
          </a:ln>
          <a:effectLst/>
        </p:spPr>
        <p:txBody>
          <a:bodyPr wrap="square" rtlCol="0">
            <a:spAutoFit/>
          </a:bodyPr>
          <a:lstStyle/>
          <a:p>
            <a:r>
              <a:rPr lang="en-US" altLang="ko-KR" sz="2000" dirty="0" smtClean="0"/>
              <a:t>15÷5</a:t>
            </a:r>
            <a:r>
              <a:rPr lang="ko-KR" altLang="en-US" sz="2000" dirty="0" smtClean="0"/>
              <a:t>의 값인 </a:t>
            </a:r>
            <a:r>
              <a:rPr lang="en-US" altLang="ko-KR" sz="2000" dirty="0" smtClean="0"/>
              <a:t>3</a:t>
            </a:r>
            <a:r>
              <a:rPr lang="ko-KR" altLang="en-US" sz="2000" dirty="0" smtClean="0"/>
              <a:t>은 </a:t>
            </a:r>
            <a:r>
              <a:rPr lang="en-US" altLang="ko-KR" sz="2000" dirty="0" smtClean="0"/>
              <a:t>15(</a:t>
            </a:r>
            <a:r>
              <a:rPr lang="ko-KR" altLang="en-US" sz="2000" dirty="0" err="1" smtClean="0"/>
              <a:t>피젯수</a:t>
            </a:r>
            <a:r>
              <a:rPr lang="en-US" altLang="ko-KR" sz="2000" dirty="0" smtClean="0"/>
              <a:t>)</a:t>
            </a:r>
            <a:r>
              <a:rPr lang="ko-KR" altLang="en-US" sz="2000" dirty="0" smtClean="0"/>
              <a:t>에서 </a:t>
            </a:r>
            <a:r>
              <a:rPr lang="en-US" altLang="ko-KR" sz="2000" dirty="0" smtClean="0"/>
              <a:t>5(</a:t>
            </a:r>
            <a:r>
              <a:rPr lang="ko-KR" altLang="en-US" sz="2000" dirty="0" err="1" smtClean="0"/>
              <a:t>젯수</a:t>
            </a:r>
            <a:r>
              <a:rPr lang="en-US" altLang="ko-KR" sz="2000" dirty="0" smtClean="0"/>
              <a:t>)</a:t>
            </a:r>
            <a:r>
              <a:rPr lang="ko-KR" altLang="en-US" sz="2000" dirty="0" smtClean="0"/>
              <a:t>를 세 번</a:t>
            </a:r>
            <a:r>
              <a:rPr lang="en-US" altLang="ko-KR" sz="2000" dirty="0" smtClean="0"/>
              <a:t>(</a:t>
            </a:r>
            <a:r>
              <a:rPr lang="ko-KR" altLang="en-US" sz="2000" dirty="0" smtClean="0"/>
              <a:t>몫</a:t>
            </a:r>
            <a:r>
              <a:rPr lang="en-US" altLang="ko-KR" sz="2000" dirty="0" smtClean="0"/>
              <a:t>)</a:t>
            </a:r>
            <a:r>
              <a:rPr lang="ko-KR" altLang="en-US" sz="2000" dirty="0" smtClean="0"/>
              <a:t>뺀 것과 같다</a:t>
            </a:r>
            <a:r>
              <a:rPr lang="en-US" altLang="ko-KR" sz="2000" dirty="0" smtClean="0"/>
              <a:t>.</a:t>
            </a:r>
            <a:endParaRPr lang="ko-KR" altLang="en-US" sz="2000" dirty="0"/>
          </a:p>
        </p:txBody>
      </p:sp>
      <p:sp>
        <p:nvSpPr>
          <p:cNvPr id="5" name="TextBox 4"/>
          <p:cNvSpPr txBox="1"/>
          <p:nvPr/>
        </p:nvSpPr>
        <p:spPr>
          <a:xfrm>
            <a:off x="4139952" y="836712"/>
            <a:ext cx="4824536" cy="1015663"/>
          </a:xfrm>
          <a:prstGeom prst="rect">
            <a:avLst/>
          </a:prstGeom>
          <a:solidFill>
            <a:schemeClr val="accent1">
              <a:lumMod val="40000"/>
              <a:lumOff val="60000"/>
            </a:schemeClr>
          </a:solidFill>
          <a:ln>
            <a:solidFill>
              <a:schemeClr val="tx1"/>
            </a:solidFill>
          </a:ln>
          <a:effectLst/>
        </p:spPr>
        <p:txBody>
          <a:bodyPr wrap="square" rtlCol="0">
            <a:spAutoFit/>
          </a:bodyPr>
          <a:lstStyle/>
          <a:p>
            <a:r>
              <a:rPr lang="en-US" altLang="ko-KR" sz="2000" dirty="0" smtClean="0"/>
              <a:t>10</a:t>
            </a:r>
            <a:r>
              <a:rPr lang="ko-KR" altLang="en-US" sz="2000" dirty="0" smtClean="0"/>
              <a:t>진수 </a:t>
            </a:r>
            <a:r>
              <a:rPr lang="en-US" altLang="ko-KR" sz="2000" dirty="0" smtClean="0"/>
              <a:t>15</a:t>
            </a:r>
            <a:r>
              <a:rPr lang="ko-KR" altLang="en-US" sz="2000" dirty="0" smtClean="0"/>
              <a:t>에 대한 </a:t>
            </a:r>
            <a:r>
              <a:rPr lang="en-US" altLang="ko-KR" sz="2000" dirty="0" smtClean="0"/>
              <a:t>2</a:t>
            </a:r>
            <a:r>
              <a:rPr lang="ko-KR" altLang="en-US" sz="2000" dirty="0" smtClean="0"/>
              <a:t>진수 표현 </a:t>
            </a:r>
            <a:r>
              <a:rPr lang="en-US" altLang="ko-KR" sz="2000" dirty="0" smtClean="0"/>
              <a:t>: 1111</a:t>
            </a:r>
            <a:endParaRPr lang="ko-KR" altLang="en-US" sz="2000" dirty="0" smtClean="0"/>
          </a:p>
          <a:p>
            <a:r>
              <a:rPr lang="en-US" altLang="ko-KR" sz="2000" dirty="0" smtClean="0"/>
              <a:t>10</a:t>
            </a:r>
            <a:r>
              <a:rPr lang="ko-KR" altLang="en-US" sz="2000" dirty="0" smtClean="0"/>
              <a:t>진수 </a:t>
            </a:r>
            <a:r>
              <a:rPr lang="en-US" altLang="ko-KR" sz="2000" dirty="0" smtClean="0"/>
              <a:t>5</a:t>
            </a:r>
            <a:r>
              <a:rPr lang="ko-KR" altLang="en-US" sz="2000" dirty="0" smtClean="0"/>
              <a:t>에 대한 </a:t>
            </a:r>
            <a:r>
              <a:rPr lang="en-US" altLang="ko-KR" sz="2000" dirty="0" smtClean="0"/>
              <a:t>2</a:t>
            </a:r>
            <a:r>
              <a:rPr lang="ko-KR" altLang="en-US" sz="2000" dirty="0" smtClean="0"/>
              <a:t>진수 표현 </a:t>
            </a:r>
            <a:r>
              <a:rPr lang="en-US" altLang="ko-KR" sz="2000" dirty="0" smtClean="0"/>
              <a:t>: 101</a:t>
            </a:r>
            <a:endParaRPr lang="ko-KR" altLang="en-US" sz="2000" dirty="0" smtClean="0"/>
          </a:p>
          <a:p>
            <a:r>
              <a:rPr lang="en-US" altLang="ko-KR" sz="2000" dirty="0" smtClean="0"/>
              <a:t>2</a:t>
            </a:r>
            <a:r>
              <a:rPr lang="ko-KR" altLang="en-US" sz="2000" dirty="0" smtClean="0"/>
              <a:t>진수 </a:t>
            </a:r>
            <a:r>
              <a:rPr lang="en-US" altLang="ko-KR" sz="2000" dirty="0" smtClean="0"/>
              <a:t>101</a:t>
            </a:r>
            <a:r>
              <a:rPr lang="ko-KR" altLang="en-US" sz="2000" dirty="0" smtClean="0"/>
              <a:t>에 대한 보수 표현 </a:t>
            </a:r>
            <a:r>
              <a:rPr lang="en-US" altLang="ko-KR" sz="2000" dirty="0" smtClean="0"/>
              <a:t>: 1011 (1010+1)</a:t>
            </a:r>
            <a:endParaRPr lang="ko-KR" altLang="en-US" sz="2000" dirty="0"/>
          </a:p>
        </p:txBody>
      </p:sp>
      <p:sp>
        <p:nvSpPr>
          <p:cNvPr id="7" name="TextBox 6"/>
          <p:cNvSpPr txBox="1"/>
          <p:nvPr/>
        </p:nvSpPr>
        <p:spPr>
          <a:xfrm>
            <a:off x="323528" y="1961545"/>
            <a:ext cx="8496944" cy="1323439"/>
          </a:xfrm>
          <a:prstGeom prst="rect">
            <a:avLst/>
          </a:prstGeom>
          <a:solidFill>
            <a:schemeClr val="accent2">
              <a:lumMod val="40000"/>
              <a:lumOff val="60000"/>
            </a:schemeClr>
          </a:solidFill>
          <a:ln>
            <a:solidFill>
              <a:schemeClr val="tx1"/>
            </a:solidFill>
          </a:ln>
          <a:effectLst/>
        </p:spPr>
        <p:txBody>
          <a:bodyPr wrap="square" rtlCol="0">
            <a:spAutoFit/>
          </a:bodyPr>
          <a:lstStyle/>
          <a:p>
            <a:r>
              <a:rPr lang="en-US" altLang="ko-KR" sz="2000" dirty="0" smtClean="0"/>
              <a:t>[</a:t>
            </a:r>
            <a:r>
              <a:rPr lang="ko-KR" altLang="en-US" sz="2000" dirty="0" smtClean="0"/>
              <a:t>단계 </a:t>
            </a:r>
            <a:r>
              <a:rPr lang="en-US" altLang="ko-KR" sz="2000" dirty="0" smtClean="0"/>
              <a:t>1] </a:t>
            </a:r>
            <a:r>
              <a:rPr lang="ko-KR" altLang="en-US" sz="2000" dirty="0" err="1" smtClean="0"/>
              <a:t>피젯수의</a:t>
            </a:r>
            <a:r>
              <a:rPr lang="ko-KR" altLang="en-US" sz="2000" dirty="0" smtClean="0"/>
              <a:t> 자리에 기준하여 </a:t>
            </a:r>
            <a:r>
              <a:rPr lang="ko-KR" altLang="en-US" sz="2000" dirty="0" err="1" smtClean="0"/>
              <a:t>젯수의</a:t>
            </a:r>
            <a:r>
              <a:rPr lang="ko-KR" altLang="en-US" sz="2000" dirty="0" smtClean="0"/>
              <a:t> 보수를 구함</a:t>
            </a:r>
            <a:r>
              <a:rPr lang="en-US" altLang="ko-KR" sz="2000" dirty="0" smtClean="0"/>
              <a:t>.</a:t>
            </a:r>
            <a:endParaRPr lang="ko-KR" altLang="en-US" sz="2000" dirty="0" smtClean="0"/>
          </a:p>
          <a:p>
            <a:r>
              <a:rPr lang="en-US" altLang="ko-KR" sz="2000" dirty="0" smtClean="0"/>
              <a:t>[</a:t>
            </a:r>
            <a:r>
              <a:rPr lang="ko-KR" altLang="en-US" sz="2000" dirty="0" smtClean="0"/>
              <a:t>단계 </a:t>
            </a:r>
            <a:r>
              <a:rPr lang="en-US" altLang="ko-KR" sz="2000" dirty="0" smtClean="0"/>
              <a:t>2] </a:t>
            </a:r>
            <a:r>
              <a:rPr lang="ko-KR" altLang="en-US" sz="2000" dirty="0" err="1" smtClean="0"/>
              <a:t>피젯수와</a:t>
            </a:r>
            <a:r>
              <a:rPr lang="ko-KR" altLang="en-US" sz="2000" dirty="0" smtClean="0"/>
              <a:t> 보수를 더하여 자리 올림수가 있으면 버림</a:t>
            </a:r>
            <a:r>
              <a:rPr lang="en-US" altLang="ko-KR" sz="2000" dirty="0" smtClean="0"/>
              <a:t>.</a:t>
            </a:r>
            <a:endParaRPr lang="ko-KR" altLang="en-US" sz="2000" dirty="0" smtClean="0"/>
          </a:p>
          <a:p>
            <a:r>
              <a:rPr lang="en-US" altLang="ko-KR" sz="2000" dirty="0" smtClean="0"/>
              <a:t>[</a:t>
            </a:r>
            <a:r>
              <a:rPr lang="ko-KR" altLang="en-US" sz="2000" dirty="0" smtClean="0"/>
              <a:t>단계 </a:t>
            </a:r>
            <a:r>
              <a:rPr lang="en-US" altLang="ko-KR" sz="2000" dirty="0" smtClean="0"/>
              <a:t>3] </a:t>
            </a:r>
            <a:r>
              <a:rPr lang="ko-KR" altLang="en-US" sz="2000" dirty="0" smtClean="0"/>
              <a:t>더해진 결과값에 보수를 계속 더해 나가되 그 결과값이 자릿수의 최대값이 되면 계산을 멈추고 이때 보수가 더해진 횟수가 몫이 된다</a:t>
            </a:r>
            <a:r>
              <a:rPr lang="en-US" altLang="ko-KR" sz="2000" dirty="0" smtClean="0"/>
              <a:t>.</a:t>
            </a:r>
            <a:endParaRPr lang="ko-KR" altLang="en-US" sz="2000" dirty="0"/>
          </a:p>
        </p:txBody>
      </p:sp>
      <p:pic>
        <p:nvPicPr>
          <p:cNvPr id="98306" name="Picture 2"/>
          <p:cNvPicPr>
            <a:picLocks noChangeAspect="1" noChangeArrowheads="1"/>
          </p:cNvPicPr>
          <p:nvPr/>
        </p:nvPicPr>
        <p:blipFill>
          <a:blip r:embed="rId3" cstate="print"/>
          <a:srcRect/>
          <a:stretch>
            <a:fillRect/>
          </a:stretch>
        </p:blipFill>
        <p:spPr bwMode="auto">
          <a:xfrm>
            <a:off x="611560" y="3340304"/>
            <a:ext cx="7344816" cy="351769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30189"/>
            <a:ext cx="8964488" cy="534515"/>
          </a:xfrm>
        </p:spPr>
        <p:txBody>
          <a:bodyPr>
            <a:noAutofit/>
          </a:bodyPr>
          <a:lstStyle/>
          <a:p>
            <a:r>
              <a:rPr lang="ko-KR" altLang="en-US" sz="3200" dirty="0" smtClean="0"/>
              <a:t>관계 연산자</a:t>
            </a:r>
            <a:r>
              <a:rPr lang="en-US" altLang="ko-KR" sz="3200" dirty="0" smtClean="0"/>
              <a:t>(&lt;, &gt;, ==, !=, …)</a:t>
            </a:r>
            <a:r>
              <a:rPr lang="ko-KR" altLang="en-US" sz="3200" dirty="0" smtClean="0"/>
              <a:t/>
            </a:r>
            <a:br>
              <a:rPr lang="ko-KR" altLang="en-US" sz="3200" dirty="0" smtClean="0"/>
            </a:br>
            <a:r>
              <a:rPr lang="ko-KR" altLang="en-US" sz="3200" dirty="0" smtClean="0"/>
              <a:t/>
            </a:r>
            <a:br>
              <a:rPr lang="ko-KR" altLang="en-US" sz="3200" dirty="0" smtClean="0"/>
            </a:br>
            <a:endParaRPr lang="ko-KR" altLang="en-US" sz="3200" dirty="0"/>
          </a:p>
        </p:txBody>
      </p:sp>
      <p:sp>
        <p:nvSpPr>
          <p:cNvPr id="10" name="TextBox 9"/>
          <p:cNvSpPr txBox="1"/>
          <p:nvPr/>
        </p:nvSpPr>
        <p:spPr>
          <a:xfrm>
            <a:off x="107504" y="836712"/>
            <a:ext cx="5040560" cy="400110"/>
          </a:xfrm>
          <a:prstGeom prst="rect">
            <a:avLst/>
          </a:prstGeom>
          <a:solidFill>
            <a:schemeClr val="accent1"/>
          </a:solidFill>
          <a:ln>
            <a:solidFill>
              <a:schemeClr val="tx1"/>
            </a:solidFill>
          </a:ln>
          <a:effectLst/>
        </p:spPr>
        <p:txBody>
          <a:bodyPr wrap="square" rtlCol="0">
            <a:spAutoFit/>
          </a:bodyPr>
          <a:lstStyle/>
          <a:p>
            <a:r>
              <a:rPr lang="ko-KR" altLang="en-US" sz="2000" dirty="0" smtClean="0"/>
              <a:t>데이터 간의 대소 관계를 비교하는데 사용</a:t>
            </a:r>
            <a:endParaRPr lang="ko-KR" altLang="en-US" sz="2000" dirty="0"/>
          </a:p>
        </p:txBody>
      </p:sp>
      <p:pic>
        <p:nvPicPr>
          <p:cNvPr id="99330" name="Picture 2"/>
          <p:cNvPicPr>
            <a:picLocks noChangeAspect="1" noChangeArrowheads="1"/>
          </p:cNvPicPr>
          <p:nvPr/>
        </p:nvPicPr>
        <p:blipFill>
          <a:blip r:embed="rId3" cstate="print"/>
          <a:srcRect/>
          <a:stretch>
            <a:fillRect/>
          </a:stretch>
        </p:blipFill>
        <p:spPr bwMode="auto">
          <a:xfrm>
            <a:off x="107504" y="1340768"/>
            <a:ext cx="8460711" cy="3096344"/>
          </a:xfrm>
          <a:prstGeom prst="rect">
            <a:avLst/>
          </a:prstGeom>
          <a:noFill/>
          <a:ln w="9525">
            <a:noFill/>
            <a:miter lim="800000"/>
            <a:headEnd/>
            <a:tailEnd/>
          </a:ln>
        </p:spPr>
      </p:pic>
      <p:sp>
        <p:nvSpPr>
          <p:cNvPr id="6" name="TextBox 5"/>
          <p:cNvSpPr txBox="1"/>
          <p:nvPr/>
        </p:nvSpPr>
        <p:spPr>
          <a:xfrm>
            <a:off x="179512" y="4581128"/>
            <a:ext cx="3024336" cy="1323439"/>
          </a:xfrm>
          <a:prstGeom prst="rect">
            <a:avLst/>
          </a:prstGeom>
          <a:solidFill>
            <a:schemeClr val="accent2">
              <a:lumMod val="40000"/>
              <a:lumOff val="60000"/>
            </a:schemeClr>
          </a:solidFill>
          <a:ln>
            <a:solidFill>
              <a:schemeClr val="tx1"/>
            </a:solidFill>
          </a:ln>
          <a:effectLst/>
        </p:spPr>
        <p:txBody>
          <a:bodyPr wrap="square" rtlCol="0">
            <a:spAutoFit/>
          </a:bodyPr>
          <a:lstStyle/>
          <a:p>
            <a:r>
              <a:rPr lang="en-US" altLang="ko-KR" sz="2000" dirty="0" smtClean="0"/>
              <a:t>a=3, b=7 </a:t>
            </a:r>
            <a:r>
              <a:rPr lang="ko-KR" altLang="en-US" sz="2000" dirty="0" smtClean="0"/>
              <a:t>인 경우 다음 </a:t>
            </a:r>
            <a:endParaRPr lang="en-US" altLang="ko-KR" sz="2000" dirty="0" smtClean="0"/>
          </a:p>
          <a:p>
            <a:r>
              <a:rPr lang="ko-KR" altLang="en-US" sz="2000" dirty="0" smtClean="0"/>
              <a:t>관계 연산결과는</a:t>
            </a:r>
            <a:r>
              <a:rPr lang="en-US" altLang="ko-KR" sz="2000" dirty="0" smtClean="0"/>
              <a:t>?</a:t>
            </a:r>
            <a:endParaRPr lang="ko-KR" altLang="en-US" sz="2000" dirty="0" smtClean="0"/>
          </a:p>
          <a:p>
            <a:r>
              <a:rPr lang="pt-BR" altLang="ko-KR" sz="2000" dirty="0" smtClean="0"/>
              <a:t>① c=(a&lt;b);</a:t>
            </a:r>
          </a:p>
          <a:p>
            <a:r>
              <a:rPr lang="pt-BR" altLang="ko-KR" sz="2000" dirty="0" smtClean="0"/>
              <a:t>② c=(a==b);</a:t>
            </a:r>
            <a:endParaRPr lang="pt-BR" altLang="ko-KR" sz="2000" dirty="0"/>
          </a:p>
        </p:txBody>
      </p:sp>
      <p:sp>
        <p:nvSpPr>
          <p:cNvPr id="7" name="Rounded Rectangle 7"/>
          <p:cNvSpPr/>
          <p:nvPr/>
        </p:nvSpPr>
        <p:spPr bwMode="auto">
          <a:xfrm>
            <a:off x="6156176" y="6093296"/>
            <a:ext cx="2736304" cy="548680"/>
          </a:xfrm>
          <a:prstGeom prst="roundRect">
            <a:avLst>
              <a:gd name="adj" fmla="val 9033"/>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ko-KR" altLang="en-US" sz="2300" b="1" dirty="0" smtClean="0">
                <a:solidFill>
                  <a:srgbClr val="FFFFFF"/>
                </a:solidFill>
                <a:effectLst>
                  <a:outerShdw blurRad="38100" dist="38100" dir="2700000" algn="tl">
                    <a:srgbClr val="000000">
                      <a:alpha val="43137"/>
                    </a:srgbClr>
                  </a:outerShdw>
                </a:effectLst>
                <a:ea typeface="맑은 고딕" pitchFamily="50" charset="-127"/>
              </a:rPr>
              <a:t>결과와 해설</a:t>
            </a:r>
            <a:endParaRPr lang="en-US" sz="2300" b="1" dirty="0" smtClean="0">
              <a:solidFill>
                <a:srgbClr val="FFFFFF"/>
              </a:solidFill>
              <a:effectLst>
                <a:outerShdw blurRad="38100" dist="38100" dir="2700000" algn="tl">
                  <a:srgbClr val="000000">
                    <a:alpha val="43137"/>
                  </a:srgbClr>
                </a:outerShdw>
              </a:effectLst>
              <a:ea typeface="맑은 고딕" pitchFamily="50" charset="-127"/>
            </a:endParaRPr>
          </a:p>
        </p:txBody>
      </p:sp>
      <p:sp>
        <p:nvSpPr>
          <p:cNvPr id="8" name="TextBox 7"/>
          <p:cNvSpPr txBox="1"/>
          <p:nvPr/>
        </p:nvSpPr>
        <p:spPr>
          <a:xfrm>
            <a:off x="3491880" y="4581128"/>
            <a:ext cx="5328592" cy="1323439"/>
          </a:xfrm>
          <a:prstGeom prst="rect">
            <a:avLst/>
          </a:prstGeom>
          <a:solidFill>
            <a:schemeClr val="accent1">
              <a:lumMod val="40000"/>
              <a:lumOff val="60000"/>
            </a:schemeClr>
          </a:solidFill>
          <a:ln>
            <a:solidFill>
              <a:schemeClr val="tx1"/>
            </a:solidFill>
          </a:ln>
          <a:effectLst/>
        </p:spPr>
        <p:txBody>
          <a:bodyPr wrap="square" rtlCol="0">
            <a:spAutoFit/>
          </a:bodyPr>
          <a:lstStyle/>
          <a:p>
            <a:r>
              <a:rPr lang="ko-KR" altLang="en-US" sz="2000" dirty="0" smtClean="0"/>
              <a:t>연산 ①의 결과는 참</a:t>
            </a:r>
            <a:r>
              <a:rPr lang="en-US" altLang="ko-KR" sz="2000" dirty="0" smtClean="0"/>
              <a:t>(true)</a:t>
            </a:r>
            <a:r>
              <a:rPr lang="ko-KR" altLang="en-US" sz="2000" dirty="0" smtClean="0"/>
              <a:t>이 되므로 변수 </a:t>
            </a:r>
            <a:r>
              <a:rPr lang="en-US" altLang="ko-KR" sz="2000" dirty="0" smtClean="0"/>
              <a:t>c</a:t>
            </a:r>
            <a:r>
              <a:rPr lang="ko-KR" altLang="en-US" sz="2000" dirty="0" smtClean="0"/>
              <a:t>에는 </a:t>
            </a:r>
            <a:r>
              <a:rPr lang="en-US" altLang="ko-KR" sz="2000" dirty="0" smtClean="0"/>
              <a:t>1</a:t>
            </a:r>
            <a:r>
              <a:rPr lang="ko-KR" altLang="en-US" sz="2000" dirty="0" smtClean="0"/>
              <a:t>이 저장</a:t>
            </a:r>
            <a:endParaRPr lang="en-US" altLang="ko-KR" sz="2000" dirty="0" smtClean="0"/>
          </a:p>
          <a:p>
            <a:r>
              <a:rPr lang="ko-KR" altLang="en-US" sz="2000" dirty="0" smtClean="0"/>
              <a:t>관계 연산 ②는 거짓</a:t>
            </a:r>
            <a:r>
              <a:rPr lang="en-US" altLang="ko-KR" sz="2000" dirty="0" smtClean="0"/>
              <a:t>(false)</a:t>
            </a:r>
            <a:r>
              <a:rPr lang="ko-KR" altLang="en-US" sz="2000" dirty="0" smtClean="0"/>
              <a:t>이므로 변수 </a:t>
            </a:r>
            <a:r>
              <a:rPr lang="en-US" altLang="ko-KR" sz="2000" dirty="0" smtClean="0"/>
              <a:t>c</a:t>
            </a:r>
            <a:r>
              <a:rPr lang="ko-KR" altLang="en-US" sz="2000" dirty="0" smtClean="0"/>
              <a:t>에는 </a:t>
            </a:r>
            <a:r>
              <a:rPr lang="en-US" altLang="ko-KR" sz="2000" dirty="0" smtClean="0"/>
              <a:t>0</a:t>
            </a:r>
            <a:r>
              <a:rPr lang="ko-KR" altLang="en-US" sz="2000" dirty="0" smtClean="0"/>
              <a:t>이 저장</a:t>
            </a:r>
          </a:p>
        </p:txBody>
      </p:sp>
    </p:spTree>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childTnLst>
              </p:cTn>
              <p:nextCondLst>
                <p:cond evt="onClick" delay="0">
                  <p:tgtEl>
                    <p:spTgt spid="7"/>
                  </p:tgtEl>
                </p:cond>
              </p:nextCondLst>
            </p:seq>
          </p:childTnLst>
        </p:cTn>
      </p:par>
    </p:tnLst>
    <p:bldLst>
      <p:bldP spid="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9"/>
            <a:ext cx="8382000" cy="678531"/>
          </a:xfrm>
        </p:spPr>
        <p:txBody>
          <a:bodyPr>
            <a:normAutofit/>
          </a:bodyPr>
          <a:lstStyle/>
          <a:p>
            <a:r>
              <a:rPr lang="en-US" altLang="ko-KR" dirty="0" smtClean="0"/>
              <a:t>[</a:t>
            </a:r>
            <a:r>
              <a:rPr lang="ko-KR" altLang="en-US" dirty="0" smtClean="0"/>
              <a:t>실습문제 </a:t>
            </a:r>
            <a:r>
              <a:rPr lang="en-US" altLang="ko-KR" dirty="0" smtClean="0"/>
              <a:t>6.7] (148 page)</a:t>
            </a:r>
            <a:endParaRPr lang="ko-KR" altLang="en-US" dirty="0"/>
          </a:p>
        </p:txBody>
      </p:sp>
      <p:sp>
        <p:nvSpPr>
          <p:cNvPr id="6" name="텍스트 개체 틀 4"/>
          <p:cNvSpPr>
            <a:spLocks noGrp="1"/>
          </p:cNvSpPr>
          <p:nvPr>
            <p:ph type="body" sz="quarter" idx="10"/>
          </p:nvPr>
        </p:nvSpPr>
        <p:spPr>
          <a:xfrm>
            <a:off x="107504" y="1092239"/>
            <a:ext cx="8568952" cy="464553"/>
          </a:xfrm>
        </p:spPr>
        <p:txBody>
          <a:bodyPr>
            <a:normAutofit/>
          </a:bodyPr>
          <a:lstStyle/>
          <a:p>
            <a:pPr>
              <a:buNone/>
            </a:pPr>
            <a:r>
              <a:rPr lang="ko-KR" altLang="en-US" sz="2000" dirty="0" smtClean="0"/>
              <a:t>다음은 프로그램의 일부이다</a:t>
            </a:r>
            <a:r>
              <a:rPr lang="en-US" altLang="ko-KR" sz="2000" dirty="0" smtClean="0"/>
              <a:t>. </a:t>
            </a:r>
            <a:r>
              <a:rPr lang="ko-KR" altLang="en-US" sz="2000" dirty="0" smtClean="0"/>
              <a:t>정상적으로 실행했다면 실행결과는</a:t>
            </a:r>
            <a:r>
              <a:rPr lang="en-US" altLang="ko-KR" sz="2000" dirty="0" smtClean="0"/>
              <a:t>?</a:t>
            </a:r>
            <a:endParaRPr lang="ko-KR" altLang="en-US" sz="2000" dirty="0"/>
          </a:p>
        </p:txBody>
      </p:sp>
      <p:sp>
        <p:nvSpPr>
          <p:cNvPr id="2048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20484"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12" name="Rounded Rectangle 7"/>
          <p:cNvSpPr/>
          <p:nvPr/>
        </p:nvSpPr>
        <p:spPr bwMode="auto">
          <a:xfrm>
            <a:off x="6084168" y="6165304"/>
            <a:ext cx="2736304" cy="548680"/>
          </a:xfrm>
          <a:prstGeom prst="roundRect">
            <a:avLst>
              <a:gd name="adj" fmla="val 9033"/>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ko-KR" altLang="en-US" sz="2300" b="1" dirty="0" smtClean="0">
                <a:solidFill>
                  <a:srgbClr val="FFFFFF"/>
                </a:solidFill>
                <a:effectLst>
                  <a:outerShdw blurRad="38100" dist="38100" dir="2700000" algn="tl">
                    <a:srgbClr val="000000">
                      <a:alpha val="43137"/>
                    </a:srgbClr>
                  </a:outerShdw>
                </a:effectLst>
                <a:ea typeface="맑은 고딕" pitchFamily="50" charset="-127"/>
              </a:rPr>
              <a:t>실습문제 정답</a:t>
            </a:r>
            <a:endParaRPr lang="en-US" sz="2300" b="1" dirty="0" smtClean="0">
              <a:solidFill>
                <a:srgbClr val="FFFFFF"/>
              </a:solidFill>
              <a:effectLst>
                <a:outerShdw blurRad="38100" dist="38100" dir="2700000" algn="tl">
                  <a:srgbClr val="000000">
                    <a:alpha val="43137"/>
                  </a:srgbClr>
                </a:outerShdw>
              </a:effectLst>
              <a:ea typeface="맑은 고딕" pitchFamily="50" charset="-127"/>
            </a:endParaRPr>
          </a:p>
        </p:txBody>
      </p:sp>
      <p:pic>
        <p:nvPicPr>
          <p:cNvPr id="30722" name="Picture 2"/>
          <p:cNvPicPr>
            <a:picLocks noChangeAspect="1" noChangeArrowheads="1"/>
          </p:cNvPicPr>
          <p:nvPr/>
        </p:nvPicPr>
        <p:blipFill>
          <a:blip r:embed="rId3" cstate="print"/>
          <a:srcRect/>
          <a:stretch>
            <a:fillRect/>
          </a:stretch>
        </p:blipFill>
        <p:spPr bwMode="auto">
          <a:xfrm>
            <a:off x="251519" y="1700808"/>
            <a:ext cx="3253067" cy="1944216"/>
          </a:xfrm>
          <a:prstGeom prst="rect">
            <a:avLst/>
          </a:prstGeom>
          <a:noFill/>
          <a:ln w="9525">
            <a:solidFill>
              <a:schemeClr val="tx1"/>
            </a:solidFill>
            <a:miter lim="800000"/>
            <a:headEnd/>
            <a:tailEnd/>
          </a:ln>
        </p:spPr>
      </p:pic>
      <p:pic>
        <p:nvPicPr>
          <p:cNvPr id="30723" name="Picture 3"/>
          <p:cNvPicPr>
            <a:picLocks noChangeAspect="1" noChangeArrowheads="1"/>
          </p:cNvPicPr>
          <p:nvPr/>
        </p:nvPicPr>
        <p:blipFill>
          <a:blip r:embed="rId4" cstate="print"/>
          <a:srcRect/>
          <a:stretch>
            <a:fillRect/>
          </a:stretch>
        </p:blipFill>
        <p:spPr bwMode="auto">
          <a:xfrm>
            <a:off x="3923928" y="1916832"/>
            <a:ext cx="1008112" cy="1973019"/>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23"/>
                                        </p:tgtEl>
                                        <p:attrNameLst>
                                          <p:attrName>style.visibility</p:attrName>
                                        </p:attrNameLst>
                                      </p:cBhvr>
                                      <p:to>
                                        <p:strVal val="visible"/>
                                      </p:to>
                                    </p:set>
                                    <p:animEffect transition="in" filter="fade">
                                      <p:cBhvr>
                                        <p:cTn id="7" dur="2000"/>
                                        <p:tgtEl>
                                          <p:spTgt spid="30723"/>
                                        </p:tgtEl>
                                      </p:cBhvr>
                                    </p:animEffect>
                                  </p:childTnLst>
                                </p:cTn>
                              </p:par>
                            </p:childTnLst>
                          </p:cTn>
                        </p:par>
                      </p:childTnLst>
                    </p:cTn>
                  </p:par>
                </p:childTnLst>
              </p:cTn>
              <p:nextCondLst>
                <p:cond evt="onClick" delay="0">
                  <p:tgtEl>
                    <p:spTgt spid="12"/>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30189"/>
            <a:ext cx="8964488" cy="534515"/>
          </a:xfrm>
        </p:spPr>
        <p:txBody>
          <a:bodyPr>
            <a:noAutofit/>
          </a:bodyPr>
          <a:lstStyle/>
          <a:p>
            <a:r>
              <a:rPr lang="ko-KR" altLang="en-US" sz="3200" dirty="0" smtClean="0"/>
              <a:t>조건 연산자</a:t>
            </a:r>
            <a:r>
              <a:rPr lang="en-US" altLang="ko-KR" sz="3200" dirty="0" smtClean="0"/>
              <a:t>(?:)</a:t>
            </a:r>
            <a:r>
              <a:rPr lang="ko-KR" altLang="en-US" sz="3200" dirty="0" smtClean="0"/>
              <a:t/>
            </a:r>
            <a:br>
              <a:rPr lang="ko-KR" altLang="en-US" sz="3200" dirty="0" smtClean="0"/>
            </a:br>
            <a:r>
              <a:rPr lang="ko-KR" altLang="en-US" sz="3200" dirty="0" smtClean="0"/>
              <a:t/>
            </a:r>
            <a:br>
              <a:rPr lang="ko-KR" altLang="en-US" sz="3200" dirty="0" smtClean="0"/>
            </a:br>
            <a:endParaRPr lang="ko-KR" altLang="en-US" sz="3200" dirty="0"/>
          </a:p>
        </p:txBody>
      </p:sp>
      <p:sp>
        <p:nvSpPr>
          <p:cNvPr id="10" name="TextBox 9"/>
          <p:cNvSpPr txBox="1"/>
          <p:nvPr/>
        </p:nvSpPr>
        <p:spPr>
          <a:xfrm>
            <a:off x="107504" y="836712"/>
            <a:ext cx="7776864" cy="400110"/>
          </a:xfrm>
          <a:prstGeom prst="rect">
            <a:avLst/>
          </a:prstGeom>
          <a:solidFill>
            <a:schemeClr val="accent1"/>
          </a:solidFill>
          <a:ln>
            <a:solidFill>
              <a:schemeClr val="tx1"/>
            </a:solidFill>
          </a:ln>
          <a:effectLst/>
        </p:spPr>
        <p:txBody>
          <a:bodyPr wrap="square" rtlCol="0">
            <a:spAutoFit/>
          </a:bodyPr>
          <a:lstStyle/>
          <a:p>
            <a:r>
              <a:rPr lang="en-US" altLang="ko-KR" sz="2000" dirty="0" smtClean="0"/>
              <a:t>3</a:t>
            </a:r>
            <a:r>
              <a:rPr lang="ko-KR" altLang="en-US" sz="2000" dirty="0" smtClean="0"/>
              <a:t>개의 </a:t>
            </a:r>
            <a:r>
              <a:rPr lang="ko-KR" altLang="en-US" sz="2000" dirty="0" err="1" smtClean="0"/>
              <a:t>피연산자를</a:t>
            </a:r>
            <a:r>
              <a:rPr lang="ko-KR" altLang="en-US" sz="2000" dirty="0" smtClean="0"/>
              <a:t> 사용하는 </a:t>
            </a:r>
            <a:r>
              <a:rPr lang="en-US" altLang="ko-KR" sz="2000" dirty="0" smtClean="0"/>
              <a:t>3</a:t>
            </a:r>
            <a:r>
              <a:rPr lang="ko-KR" altLang="en-US" sz="2000" dirty="0" smtClean="0"/>
              <a:t>항 연산자로서 </a:t>
            </a:r>
            <a:r>
              <a:rPr lang="en-US" altLang="ko-KR" sz="2000" dirty="0" smtClean="0"/>
              <a:t>?</a:t>
            </a:r>
            <a:r>
              <a:rPr lang="ko-KR" altLang="en-US" sz="2000" dirty="0" smtClean="0"/>
              <a:t>과 </a:t>
            </a:r>
            <a:r>
              <a:rPr lang="en-US" altLang="ko-KR" sz="2000" dirty="0" smtClean="0"/>
              <a:t>:</a:t>
            </a:r>
            <a:r>
              <a:rPr lang="ko-KR" altLang="en-US" sz="2000" dirty="0" smtClean="0"/>
              <a:t>의 조합으로 표현</a:t>
            </a:r>
            <a:endParaRPr lang="ko-KR" altLang="en-US" sz="2000" dirty="0"/>
          </a:p>
        </p:txBody>
      </p:sp>
      <p:sp>
        <p:nvSpPr>
          <p:cNvPr id="7" name="Rounded Rectangle 7"/>
          <p:cNvSpPr/>
          <p:nvPr/>
        </p:nvSpPr>
        <p:spPr bwMode="auto">
          <a:xfrm>
            <a:off x="6156176" y="6093296"/>
            <a:ext cx="2736304" cy="548680"/>
          </a:xfrm>
          <a:prstGeom prst="roundRect">
            <a:avLst>
              <a:gd name="adj" fmla="val 9033"/>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ko-KR" altLang="en-US" sz="2300" b="1" dirty="0" smtClean="0">
                <a:solidFill>
                  <a:srgbClr val="FFFFFF"/>
                </a:solidFill>
                <a:effectLst>
                  <a:outerShdw blurRad="38100" dist="38100" dir="2700000" algn="tl">
                    <a:srgbClr val="000000">
                      <a:alpha val="43137"/>
                    </a:srgbClr>
                  </a:outerShdw>
                </a:effectLst>
                <a:ea typeface="맑은 고딕" pitchFamily="50" charset="-127"/>
              </a:rPr>
              <a:t>결과와 해설</a:t>
            </a:r>
            <a:endParaRPr lang="en-US" sz="2300" b="1" dirty="0" smtClean="0">
              <a:solidFill>
                <a:srgbClr val="FFFFFF"/>
              </a:solidFill>
              <a:effectLst>
                <a:outerShdw blurRad="38100" dist="38100" dir="2700000" algn="tl">
                  <a:srgbClr val="000000">
                    <a:alpha val="43137"/>
                  </a:srgbClr>
                </a:outerShdw>
              </a:effectLst>
              <a:ea typeface="맑은 고딕" pitchFamily="50" charset="-127"/>
            </a:endParaRPr>
          </a:p>
        </p:txBody>
      </p:sp>
      <p:pic>
        <p:nvPicPr>
          <p:cNvPr id="100354" name="Picture 2"/>
          <p:cNvPicPr>
            <a:picLocks noChangeAspect="1" noChangeArrowheads="1"/>
          </p:cNvPicPr>
          <p:nvPr/>
        </p:nvPicPr>
        <p:blipFill>
          <a:blip r:embed="rId3" cstate="print"/>
          <a:srcRect/>
          <a:stretch>
            <a:fillRect/>
          </a:stretch>
        </p:blipFill>
        <p:spPr bwMode="auto">
          <a:xfrm>
            <a:off x="107504" y="1268760"/>
            <a:ext cx="8667750" cy="2181225"/>
          </a:xfrm>
          <a:prstGeom prst="rect">
            <a:avLst/>
          </a:prstGeom>
          <a:noFill/>
          <a:ln w="9525">
            <a:noFill/>
            <a:miter lim="800000"/>
            <a:headEnd/>
            <a:tailEnd/>
          </a:ln>
        </p:spPr>
      </p:pic>
      <p:pic>
        <p:nvPicPr>
          <p:cNvPr id="100355" name="Picture 3"/>
          <p:cNvPicPr>
            <a:picLocks noChangeAspect="1" noChangeArrowheads="1"/>
          </p:cNvPicPr>
          <p:nvPr/>
        </p:nvPicPr>
        <p:blipFill>
          <a:blip r:embed="rId4" cstate="print"/>
          <a:srcRect/>
          <a:stretch>
            <a:fillRect/>
          </a:stretch>
        </p:blipFill>
        <p:spPr bwMode="auto">
          <a:xfrm>
            <a:off x="179512" y="3570311"/>
            <a:ext cx="3528392" cy="2847117"/>
          </a:xfrm>
          <a:prstGeom prst="rect">
            <a:avLst/>
          </a:prstGeom>
          <a:noFill/>
          <a:ln w="9525">
            <a:noFill/>
            <a:miter lim="800000"/>
            <a:headEnd/>
            <a:tailEnd/>
          </a:ln>
        </p:spPr>
      </p:pic>
      <p:sp>
        <p:nvSpPr>
          <p:cNvPr id="11" name="TextBox 10"/>
          <p:cNvSpPr txBox="1"/>
          <p:nvPr/>
        </p:nvSpPr>
        <p:spPr>
          <a:xfrm>
            <a:off x="4067944" y="4429561"/>
            <a:ext cx="4248472" cy="1015663"/>
          </a:xfrm>
          <a:prstGeom prst="rect">
            <a:avLst/>
          </a:prstGeom>
          <a:solidFill>
            <a:schemeClr val="accent1">
              <a:lumMod val="40000"/>
              <a:lumOff val="60000"/>
            </a:schemeClr>
          </a:solidFill>
          <a:ln>
            <a:solidFill>
              <a:schemeClr val="tx1"/>
            </a:solidFill>
          </a:ln>
          <a:effectLst/>
        </p:spPr>
        <p:txBody>
          <a:bodyPr wrap="square" rtlCol="0">
            <a:spAutoFit/>
          </a:bodyPr>
          <a:lstStyle/>
          <a:p>
            <a:r>
              <a:rPr lang="ko-KR" altLang="en-US" sz="2000" dirty="0" err="1" smtClean="0"/>
              <a:t>조건식</a:t>
            </a:r>
            <a:r>
              <a:rPr lang="ko-KR" altLang="en-US" sz="2000" dirty="0" smtClean="0"/>
              <a:t> </a:t>
            </a:r>
            <a:r>
              <a:rPr lang="en-US" altLang="ko-KR" sz="2000" dirty="0" smtClean="0"/>
              <a:t>(a&gt;b)</a:t>
            </a:r>
            <a:r>
              <a:rPr lang="ko-KR" altLang="en-US" sz="2000" dirty="0" smtClean="0"/>
              <a:t>의 연산 결과가 거짓이므로 </a:t>
            </a:r>
            <a:r>
              <a:rPr lang="en-US" altLang="ko-KR" sz="2000" dirty="0" smtClean="0"/>
              <a:t>b-a </a:t>
            </a:r>
            <a:r>
              <a:rPr lang="ko-KR" altLang="en-US" sz="2000" dirty="0" smtClean="0"/>
              <a:t>의 연산 결과값 </a:t>
            </a:r>
            <a:r>
              <a:rPr lang="en-US" altLang="ko-KR" sz="2000" dirty="0" smtClean="0"/>
              <a:t>4</a:t>
            </a:r>
            <a:r>
              <a:rPr lang="ko-KR" altLang="en-US" sz="2000" dirty="0" smtClean="0"/>
              <a:t>를 변수 </a:t>
            </a:r>
            <a:r>
              <a:rPr lang="en-US" altLang="ko-KR" sz="2000" dirty="0" smtClean="0"/>
              <a:t>c</a:t>
            </a:r>
            <a:r>
              <a:rPr lang="ko-KR" altLang="en-US" sz="2000" dirty="0" smtClean="0"/>
              <a:t>에 저장</a:t>
            </a:r>
            <a:endParaRPr lang="ko-KR" altLang="en-US" sz="2000" dirty="0"/>
          </a:p>
        </p:txBody>
      </p:sp>
    </p:spTree>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childTnLst>
                          </p:cTn>
                        </p:par>
                      </p:childTnLst>
                    </p:cTn>
                  </p:par>
                </p:childTnLst>
              </p:cTn>
              <p:nextCondLst>
                <p:cond evt="onClick" delay="0">
                  <p:tgtEl>
                    <p:spTgt spid="7"/>
                  </p:tgtEl>
                </p:cond>
              </p:nextCondLst>
            </p:seq>
          </p:childTnLst>
        </p:cTn>
      </p:par>
    </p:tnLst>
    <p:bldLst>
      <p:bldP spid="1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30189"/>
            <a:ext cx="8964488" cy="534515"/>
          </a:xfrm>
        </p:spPr>
        <p:txBody>
          <a:bodyPr>
            <a:noAutofit/>
          </a:bodyPr>
          <a:lstStyle/>
          <a:p>
            <a:r>
              <a:rPr lang="ko-KR" altLang="en-US" sz="3200" dirty="0" smtClean="0"/>
              <a:t>조건 연산자</a:t>
            </a:r>
            <a:r>
              <a:rPr lang="en-US" altLang="ko-KR" sz="3200" dirty="0" smtClean="0"/>
              <a:t>(?:)</a:t>
            </a:r>
            <a:r>
              <a:rPr lang="ko-KR" altLang="en-US" sz="3200" dirty="0" smtClean="0"/>
              <a:t/>
            </a:r>
            <a:br>
              <a:rPr lang="ko-KR" altLang="en-US" sz="3200" dirty="0" smtClean="0"/>
            </a:br>
            <a:r>
              <a:rPr lang="ko-KR" altLang="en-US" sz="3200" dirty="0" smtClean="0"/>
              <a:t/>
            </a:r>
            <a:br>
              <a:rPr lang="ko-KR" altLang="en-US" sz="3200" dirty="0" smtClean="0"/>
            </a:br>
            <a:endParaRPr lang="ko-KR" altLang="en-US" sz="3200" dirty="0"/>
          </a:p>
        </p:txBody>
      </p:sp>
      <p:sp>
        <p:nvSpPr>
          <p:cNvPr id="10" name="TextBox 9"/>
          <p:cNvSpPr txBox="1"/>
          <p:nvPr/>
        </p:nvSpPr>
        <p:spPr>
          <a:xfrm>
            <a:off x="107504" y="836712"/>
            <a:ext cx="7776864" cy="400110"/>
          </a:xfrm>
          <a:prstGeom prst="rect">
            <a:avLst/>
          </a:prstGeom>
          <a:solidFill>
            <a:schemeClr val="accent1"/>
          </a:solidFill>
          <a:ln>
            <a:solidFill>
              <a:schemeClr val="tx1"/>
            </a:solidFill>
          </a:ln>
          <a:effectLst/>
        </p:spPr>
        <p:txBody>
          <a:bodyPr wrap="square" rtlCol="0">
            <a:spAutoFit/>
          </a:bodyPr>
          <a:lstStyle/>
          <a:p>
            <a:r>
              <a:rPr lang="en-US" altLang="ko-KR" sz="2000" dirty="0" smtClean="0"/>
              <a:t>3</a:t>
            </a:r>
            <a:r>
              <a:rPr lang="ko-KR" altLang="en-US" sz="2000" dirty="0" smtClean="0"/>
              <a:t>개의 </a:t>
            </a:r>
            <a:r>
              <a:rPr lang="ko-KR" altLang="en-US" sz="2000" dirty="0" err="1" smtClean="0"/>
              <a:t>피연산자를</a:t>
            </a:r>
            <a:r>
              <a:rPr lang="ko-KR" altLang="en-US" sz="2000" dirty="0" smtClean="0"/>
              <a:t> 사용하는 </a:t>
            </a:r>
            <a:r>
              <a:rPr lang="en-US" altLang="ko-KR" sz="2000" dirty="0" smtClean="0"/>
              <a:t>3</a:t>
            </a:r>
            <a:r>
              <a:rPr lang="ko-KR" altLang="en-US" sz="2000" dirty="0" smtClean="0"/>
              <a:t>항 연산자로서 </a:t>
            </a:r>
            <a:r>
              <a:rPr lang="en-US" altLang="ko-KR" sz="2000" dirty="0" smtClean="0"/>
              <a:t>?</a:t>
            </a:r>
            <a:r>
              <a:rPr lang="ko-KR" altLang="en-US" sz="2000" dirty="0" smtClean="0"/>
              <a:t>과 </a:t>
            </a:r>
            <a:r>
              <a:rPr lang="en-US" altLang="ko-KR" sz="2000" dirty="0" smtClean="0"/>
              <a:t>:</a:t>
            </a:r>
            <a:r>
              <a:rPr lang="ko-KR" altLang="en-US" sz="2000" dirty="0" smtClean="0"/>
              <a:t>의 조합으로 표현</a:t>
            </a:r>
            <a:endParaRPr lang="ko-KR" altLang="en-US" sz="2000" dirty="0"/>
          </a:p>
        </p:txBody>
      </p:sp>
      <p:sp>
        <p:nvSpPr>
          <p:cNvPr id="7" name="Rounded Rectangle 7"/>
          <p:cNvSpPr/>
          <p:nvPr/>
        </p:nvSpPr>
        <p:spPr bwMode="auto">
          <a:xfrm>
            <a:off x="6156176" y="6093296"/>
            <a:ext cx="2736304" cy="548680"/>
          </a:xfrm>
          <a:prstGeom prst="roundRect">
            <a:avLst>
              <a:gd name="adj" fmla="val 9033"/>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ko-KR" altLang="en-US" sz="2300" b="1" dirty="0" smtClean="0">
                <a:solidFill>
                  <a:srgbClr val="FFFFFF"/>
                </a:solidFill>
                <a:effectLst>
                  <a:outerShdw blurRad="38100" dist="38100" dir="2700000" algn="tl">
                    <a:srgbClr val="000000">
                      <a:alpha val="43137"/>
                    </a:srgbClr>
                  </a:outerShdw>
                </a:effectLst>
                <a:ea typeface="맑은 고딕" pitchFamily="50" charset="-127"/>
              </a:rPr>
              <a:t>실행 결과</a:t>
            </a:r>
            <a:endParaRPr lang="en-US" sz="2300" b="1" dirty="0" smtClean="0">
              <a:solidFill>
                <a:srgbClr val="FFFFFF"/>
              </a:solidFill>
              <a:effectLst>
                <a:outerShdw blurRad="38100" dist="38100" dir="2700000" algn="tl">
                  <a:srgbClr val="000000">
                    <a:alpha val="43137"/>
                  </a:srgbClr>
                </a:outerShdw>
              </a:effectLst>
              <a:ea typeface="맑은 고딕" pitchFamily="50" charset="-127"/>
            </a:endParaRPr>
          </a:p>
        </p:txBody>
      </p:sp>
      <p:pic>
        <p:nvPicPr>
          <p:cNvPr id="100354" name="Picture 2"/>
          <p:cNvPicPr>
            <a:picLocks noChangeAspect="1" noChangeArrowheads="1"/>
          </p:cNvPicPr>
          <p:nvPr/>
        </p:nvPicPr>
        <p:blipFill>
          <a:blip r:embed="rId3" cstate="print"/>
          <a:srcRect/>
          <a:stretch>
            <a:fillRect/>
          </a:stretch>
        </p:blipFill>
        <p:spPr bwMode="auto">
          <a:xfrm>
            <a:off x="107504" y="1268760"/>
            <a:ext cx="8667750" cy="2181225"/>
          </a:xfrm>
          <a:prstGeom prst="rect">
            <a:avLst/>
          </a:prstGeom>
          <a:noFill/>
          <a:ln w="9525">
            <a:noFill/>
            <a:miter lim="800000"/>
            <a:headEnd/>
            <a:tailEnd/>
          </a:ln>
        </p:spPr>
      </p:pic>
      <p:pic>
        <p:nvPicPr>
          <p:cNvPr id="101378" name="Picture 2"/>
          <p:cNvPicPr>
            <a:picLocks noChangeAspect="1" noChangeArrowheads="1"/>
          </p:cNvPicPr>
          <p:nvPr/>
        </p:nvPicPr>
        <p:blipFill>
          <a:blip r:embed="rId4" cstate="print"/>
          <a:srcRect/>
          <a:stretch>
            <a:fillRect/>
          </a:stretch>
        </p:blipFill>
        <p:spPr bwMode="auto">
          <a:xfrm>
            <a:off x="107504" y="3573016"/>
            <a:ext cx="5652176" cy="2520280"/>
          </a:xfrm>
          <a:prstGeom prst="rect">
            <a:avLst/>
          </a:prstGeom>
          <a:noFill/>
          <a:ln w="9525">
            <a:noFill/>
            <a:miter lim="800000"/>
            <a:headEnd/>
            <a:tailEnd/>
          </a:ln>
        </p:spPr>
      </p:pic>
      <p:pic>
        <p:nvPicPr>
          <p:cNvPr id="101379" name="Picture 3"/>
          <p:cNvPicPr>
            <a:picLocks noChangeAspect="1" noChangeArrowheads="1"/>
          </p:cNvPicPr>
          <p:nvPr/>
        </p:nvPicPr>
        <p:blipFill>
          <a:blip r:embed="rId5" cstate="print"/>
          <a:srcRect/>
          <a:stretch>
            <a:fillRect/>
          </a:stretch>
        </p:blipFill>
        <p:spPr bwMode="auto">
          <a:xfrm>
            <a:off x="5940152" y="4293096"/>
            <a:ext cx="1287143" cy="936104"/>
          </a:xfrm>
          <a:prstGeom prst="rect">
            <a:avLst/>
          </a:prstGeom>
          <a:noFill/>
          <a:ln w="9525">
            <a:noFill/>
            <a:miter lim="800000"/>
            <a:headEnd/>
            <a:tailEnd/>
          </a:ln>
        </p:spPr>
      </p:pic>
      <p:sp>
        <p:nvSpPr>
          <p:cNvPr id="8" name="Rounded Rectangle 7">
            <a:hlinkClick r:id="rId6" action="ppaction://hlinkfile"/>
          </p:cNvPr>
          <p:cNvSpPr/>
          <p:nvPr/>
        </p:nvSpPr>
        <p:spPr bwMode="auto">
          <a:xfrm>
            <a:off x="6158520" y="5373216"/>
            <a:ext cx="2520280" cy="548680"/>
          </a:xfrm>
          <a:prstGeom prst="roundRect">
            <a:avLst>
              <a:gd name="adj" fmla="val 9033"/>
            </a:avLst>
          </a:prstGeom>
          <a:solidFill>
            <a:srgbClr val="002060"/>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b="1" dirty="0" smtClean="0">
                <a:solidFill>
                  <a:srgbClr val="FFFFFF"/>
                </a:solidFill>
                <a:effectLst>
                  <a:outerShdw blurRad="38100" dist="38100" dir="2700000" algn="tl">
                    <a:srgbClr val="000000">
                      <a:alpha val="43137"/>
                    </a:srgbClr>
                  </a:outerShdw>
                </a:effectLst>
                <a:ea typeface="맑은 고딕" pitchFamily="50" charset="-127"/>
              </a:rPr>
              <a:t>Program</a:t>
            </a:r>
            <a:r>
              <a:rPr lang="ko-KR" altLang="en-US" sz="2300" b="1" dirty="0" smtClean="0">
                <a:solidFill>
                  <a:srgbClr val="FFFFFF"/>
                </a:solidFill>
                <a:effectLst>
                  <a:outerShdw blurRad="38100" dist="38100" dir="2700000" algn="tl">
                    <a:srgbClr val="000000">
                      <a:alpha val="43137"/>
                    </a:srgbClr>
                  </a:outerShdw>
                </a:effectLst>
                <a:ea typeface="맑은 고딕" pitchFamily="50" charset="-127"/>
              </a:rPr>
              <a:t>실행</a:t>
            </a:r>
            <a:endParaRPr lang="en-US" sz="2300" b="1" dirty="0" smtClean="0">
              <a:solidFill>
                <a:srgbClr val="FFFFFF"/>
              </a:solidFill>
              <a:effectLst>
                <a:outerShdw blurRad="38100" dist="38100" dir="2700000" algn="tl">
                  <a:srgbClr val="000000">
                    <a:alpha val="43137"/>
                  </a:srgbClr>
                </a:outerShdw>
              </a:effectLst>
              <a:ea typeface="맑은 고딕" pitchFamily="50" charset="-127"/>
            </a:endParaRPr>
          </a:p>
        </p:txBody>
      </p:sp>
    </p:spTree>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1379"/>
                                        </p:tgtEl>
                                        <p:attrNameLst>
                                          <p:attrName>style.visibility</p:attrName>
                                        </p:attrNameLst>
                                      </p:cBhvr>
                                      <p:to>
                                        <p:strVal val="visible"/>
                                      </p:to>
                                    </p:set>
                                    <p:animEffect transition="in" filter="fade">
                                      <p:cBhvr>
                                        <p:cTn id="7" dur="2000"/>
                                        <p:tgtEl>
                                          <p:spTgt spid="101379"/>
                                        </p:tgtEl>
                                      </p:cBhvr>
                                    </p:animEffect>
                                  </p:childTnLst>
                                </p:cTn>
                              </p:par>
                            </p:childTnLst>
                          </p:cTn>
                        </p:par>
                      </p:childTnLst>
                    </p:cTn>
                  </p:par>
                </p:childTnLst>
              </p:cTn>
              <p:nextCondLst>
                <p:cond evt="onClick" delay="0">
                  <p:tgtEl>
                    <p:spTgt spid="7"/>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9"/>
            <a:ext cx="8382000" cy="678531"/>
          </a:xfrm>
        </p:spPr>
        <p:txBody>
          <a:bodyPr>
            <a:normAutofit/>
          </a:bodyPr>
          <a:lstStyle/>
          <a:p>
            <a:r>
              <a:rPr lang="en-US" altLang="ko-KR" dirty="0" smtClean="0"/>
              <a:t>[</a:t>
            </a:r>
            <a:r>
              <a:rPr lang="ko-KR" altLang="en-US" dirty="0" smtClean="0"/>
              <a:t>실습문제 </a:t>
            </a:r>
            <a:r>
              <a:rPr lang="en-US" altLang="ko-KR" dirty="0" smtClean="0"/>
              <a:t>6.8] (149 page)</a:t>
            </a:r>
            <a:endParaRPr lang="ko-KR" altLang="en-US" dirty="0"/>
          </a:p>
        </p:txBody>
      </p:sp>
      <p:sp>
        <p:nvSpPr>
          <p:cNvPr id="6" name="텍스트 개체 틀 4"/>
          <p:cNvSpPr>
            <a:spLocks noGrp="1"/>
          </p:cNvSpPr>
          <p:nvPr>
            <p:ph type="body" sz="quarter" idx="10"/>
          </p:nvPr>
        </p:nvSpPr>
        <p:spPr>
          <a:xfrm>
            <a:off x="395536" y="1052736"/>
            <a:ext cx="8568952" cy="896601"/>
          </a:xfrm>
        </p:spPr>
        <p:txBody>
          <a:bodyPr>
            <a:normAutofit/>
          </a:bodyPr>
          <a:lstStyle/>
          <a:p>
            <a:pPr>
              <a:buNone/>
            </a:pPr>
            <a:r>
              <a:rPr lang="ko-KR" altLang="en-US" sz="2000" dirty="0" smtClean="0"/>
              <a:t>두 개의 서로 다른 정수형 상수를 한 줄에 입력 받아 조건 연산자를 </a:t>
            </a:r>
            <a:endParaRPr lang="en-US" altLang="ko-KR" sz="2000" dirty="0" smtClean="0"/>
          </a:p>
          <a:p>
            <a:pPr>
              <a:buNone/>
            </a:pPr>
            <a:r>
              <a:rPr lang="ko-KR" altLang="en-US" sz="2000" dirty="0" smtClean="0"/>
              <a:t>이용하여 두 수 중 큰 수만을 출력하는 프로그램을 작성하시오</a:t>
            </a:r>
            <a:r>
              <a:rPr lang="en-US" altLang="ko-KR" sz="2000" dirty="0" smtClean="0"/>
              <a:t>.</a:t>
            </a:r>
            <a:endParaRPr lang="ko-KR" altLang="en-US" sz="2000" dirty="0"/>
          </a:p>
        </p:txBody>
      </p:sp>
      <p:sp>
        <p:nvSpPr>
          <p:cNvPr id="2048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20484"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12" name="Rounded Rectangle 7"/>
          <p:cNvSpPr/>
          <p:nvPr/>
        </p:nvSpPr>
        <p:spPr bwMode="auto">
          <a:xfrm>
            <a:off x="2195736" y="6165304"/>
            <a:ext cx="2736304" cy="548680"/>
          </a:xfrm>
          <a:prstGeom prst="roundRect">
            <a:avLst>
              <a:gd name="adj" fmla="val 9033"/>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ko-KR" altLang="en-US" sz="2300" b="1" dirty="0" smtClean="0">
                <a:solidFill>
                  <a:srgbClr val="FFFFFF"/>
                </a:solidFill>
                <a:effectLst>
                  <a:outerShdw blurRad="38100" dist="38100" dir="2700000" algn="tl">
                    <a:srgbClr val="000000">
                      <a:alpha val="43137"/>
                    </a:srgbClr>
                  </a:outerShdw>
                </a:effectLst>
                <a:ea typeface="맑은 고딕" pitchFamily="50" charset="-127"/>
              </a:rPr>
              <a:t>실습문제 정답</a:t>
            </a:r>
            <a:endParaRPr lang="en-US" sz="2300" b="1" dirty="0" smtClean="0">
              <a:solidFill>
                <a:srgbClr val="FFFFFF"/>
              </a:solidFill>
              <a:effectLst>
                <a:outerShdw blurRad="38100" dist="38100" dir="2700000" algn="tl">
                  <a:srgbClr val="000000">
                    <a:alpha val="43137"/>
                  </a:srgbClr>
                </a:outerShdw>
              </a:effectLst>
              <a:ea typeface="맑은 고딕" pitchFamily="50" charset="-127"/>
            </a:endParaRPr>
          </a:p>
        </p:txBody>
      </p:sp>
      <p:pic>
        <p:nvPicPr>
          <p:cNvPr id="102402" name="Picture 2"/>
          <p:cNvPicPr>
            <a:picLocks noChangeAspect="1" noChangeArrowheads="1"/>
          </p:cNvPicPr>
          <p:nvPr/>
        </p:nvPicPr>
        <p:blipFill>
          <a:blip r:embed="rId3" cstate="print"/>
          <a:srcRect/>
          <a:stretch>
            <a:fillRect/>
          </a:stretch>
        </p:blipFill>
        <p:spPr bwMode="auto">
          <a:xfrm>
            <a:off x="323527" y="1988840"/>
            <a:ext cx="7865489" cy="2736304"/>
          </a:xfrm>
          <a:prstGeom prst="rect">
            <a:avLst/>
          </a:prstGeom>
          <a:noFill/>
          <a:ln w="9525">
            <a:noFill/>
            <a:miter lim="800000"/>
            <a:headEnd/>
            <a:tailEnd/>
          </a:ln>
        </p:spPr>
      </p:pic>
      <p:sp>
        <p:nvSpPr>
          <p:cNvPr id="8" name="Rounded Rectangle 7">
            <a:hlinkClick r:id="rId4" action="ppaction://hlinkfile"/>
          </p:cNvPr>
          <p:cNvSpPr/>
          <p:nvPr/>
        </p:nvSpPr>
        <p:spPr bwMode="auto">
          <a:xfrm>
            <a:off x="5298696" y="6192688"/>
            <a:ext cx="2520280" cy="548680"/>
          </a:xfrm>
          <a:prstGeom prst="roundRect">
            <a:avLst>
              <a:gd name="adj" fmla="val 9033"/>
            </a:avLst>
          </a:prstGeom>
          <a:solidFill>
            <a:srgbClr val="002060"/>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b="1" dirty="0" smtClean="0">
                <a:solidFill>
                  <a:srgbClr val="FFFFFF"/>
                </a:solidFill>
                <a:effectLst>
                  <a:outerShdw blurRad="38100" dist="38100" dir="2700000" algn="tl">
                    <a:srgbClr val="000000">
                      <a:alpha val="43137"/>
                    </a:srgbClr>
                  </a:outerShdw>
                </a:effectLst>
                <a:ea typeface="맑은 고딕" pitchFamily="50" charset="-127"/>
              </a:rPr>
              <a:t>Program</a:t>
            </a:r>
            <a:r>
              <a:rPr lang="ko-KR" altLang="en-US" sz="2300" b="1" dirty="0" smtClean="0">
                <a:solidFill>
                  <a:srgbClr val="FFFFFF"/>
                </a:solidFill>
                <a:effectLst>
                  <a:outerShdw blurRad="38100" dist="38100" dir="2700000" algn="tl">
                    <a:srgbClr val="000000">
                      <a:alpha val="43137"/>
                    </a:srgbClr>
                  </a:outerShdw>
                </a:effectLst>
                <a:ea typeface="맑은 고딕" pitchFamily="50" charset="-127"/>
              </a:rPr>
              <a:t>실행</a:t>
            </a:r>
            <a:endParaRPr lang="en-US" sz="2300" b="1" dirty="0" smtClean="0">
              <a:solidFill>
                <a:srgbClr val="FFFFFF"/>
              </a:solidFill>
              <a:effectLst>
                <a:outerShdw blurRad="38100" dist="38100" dir="2700000" algn="tl">
                  <a:srgbClr val="000000">
                    <a:alpha val="43137"/>
                  </a:srgbClr>
                </a:outerShdw>
              </a:effectLst>
              <a:ea typeface="맑은 고딕" pitchFamily="50" charset="-127"/>
            </a:endParaRPr>
          </a:p>
        </p:txBody>
      </p:sp>
    </p:spTree>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402"/>
                                        </p:tgtEl>
                                        <p:attrNameLst>
                                          <p:attrName>style.visibility</p:attrName>
                                        </p:attrNameLst>
                                      </p:cBhvr>
                                      <p:to>
                                        <p:strVal val="visible"/>
                                      </p:to>
                                    </p:set>
                                    <p:animEffect transition="in" filter="fade">
                                      <p:cBhvr>
                                        <p:cTn id="7" dur="2000"/>
                                        <p:tgtEl>
                                          <p:spTgt spid="102402"/>
                                        </p:tgtEl>
                                      </p:cBhvr>
                                    </p:animEffect>
                                  </p:childTnLst>
                                </p:cTn>
                              </p:par>
                            </p:childTnLst>
                          </p:cTn>
                        </p:par>
                      </p:childTnLst>
                    </p:cTn>
                  </p:par>
                </p:childTnLst>
              </p:cTn>
              <p:nextCondLst>
                <p:cond evt="onClick" delay="0">
                  <p:tgtEl>
                    <p:spTgt spid="12"/>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30189"/>
            <a:ext cx="8964488" cy="534515"/>
          </a:xfrm>
        </p:spPr>
        <p:txBody>
          <a:bodyPr>
            <a:noAutofit/>
          </a:bodyPr>
          <a:lstStyle/>
          <a:p>
            <a:r>
              <a:rPr lang="ko-KR" altLang="en-US" sz="3200" dirty="0" smtClean="0"/>
              <a:t>논리 연산자</a:t>
            </a:r>
            <a:r>
              <a:rPr lang="en-US" altLang="ko-KR" sz="3200" dirty="0" smtClean="0"/>
              <a:t>(&amp;&amp;, ||, !)</a:t>
            </a:r>
            <a:r>
              <a:rPr lang="ko-KR" altLang="en-US" sz="3200" dirty="0" smtClean="0"/>
              <a:t/>
            </a:r>
            <a:br>
              <a:rPr lang="ko-KR" altLang="en-US" sz="3200" dirty="0" smtClean="0"/>
            </a:br>
            <a:endParaRPr lang="ko-KR" altLang="en-US" sz="3200" dirty="0"/>
          </a:p>
        </p:txBody>
      </p:sp>
      <p:sp>
        <p:nvSpPr>
          <p:cNvPr id="10" name="TextBox 9"/>
          <p:cNvSpPr txBox="1"/>
          <p:nvPr/>
        </p:nvSpPr>
        <p:spPr>
          <a:xfrm>
            <a:off x="179512" y="940658"/>
            <a:ext cx="5688632" cy="400110"/>
          </a:xfrm>
          <a:prstGeom prst="rect">
            <a:avLst/>
          </a:prstGeom>
          <a:solidFill>
            <a:schemeClr val="accent1"/>
          </a:solidFill>
          <a:ln>
            <a:solidFill>
              <a:schemeClr val="tx1"/>
            </a:solidFill>
          </a:ln>
          <a:effectLst/>
        </p:spPr>
        <p:txBody>
          <a:bodyPr wrap="square" rtlCol="0">
            <a:spAutoFit/>
          </a:bodyPr>
          <a:lstStyle/>
          <a:p>
            <a:r>
              <a:rPr lang="ko-KR" altLang="en-US" sz="2000" dirty="0" smtClean="0"/>
              <a:t>두 가지 이상의 조건에 대한 논리적인 판단에 사용</a:t>
            </a:r>
            <a:endParaRPr lang="ko-KR" altLang="en-US" sz="2000" dirty="0"/>
          </a:p>
        </p:txBody>
      </p:sp>
      <p:pic>
        <p:nvPicPr>
          <p:cNvPr id="103426" name="Picture 2"/>
          <p:cNvPicPr>
            <a:picLocks noChangeAspect="1" noChangeArrowheads="1"/>
          </p:cNvPicPr>
          <p:nvPr/>
        </p:nvPicPr>
        <p:blipFill>
          <a:blip r:embed="rId3" cstate="print"/>
          <a:srcRect/>
          <a:stretch>
            <a:fillRect/>
          </a:stretch>
        </p:blipFill>
        <p:spPr bwMode="auto">
          <a:xfrm>
            <a:off x="179512" y="1504950"/>
            <a:ext cx="7124700" cy="1924050"/>
          </a:xfrm>
          <a:prstGeom prst="rect">
            <a:avLst/>
          </a:prstGeom>
          <a:noFill/>
          <a:ln w="9525">
            <a:noFill/>
            <a:miter lim="800000"/>
            <a:headEnd/>
            <a:tailEnd/>
          </a:ln>
        </p:spPr>
      </p:pic>
      <p:pic>
        <p:nvPicPr>
          <p:cNvPr id="103427" name="Picture 3"/>
          <p:cNvPicPr>
            <a:picLocks noChangeAspect="1" noChangeArrowheads="1"/>
          </p:cNvPicPr>
          <p:nvPr/>
        </p:nvPicPr>
        <p:blipFill>
          <a:blip r:embed="rId4" cstate="print"/>
          <a:srcRect/>
          <a:stretch>
            <a:fillRect/>
          </a:stretch>
        </p:blipFill>
        <p:spPr bwMode="auto">
          <a:xfrm>
            <a:off x="251520" y="3573016"/>
            <a:ext cx="5400675" cy="276225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30189"/>
            <a:ext cx="8964488" cy="534515"/>
          </a:xfrm>
        </p:spPr>
        <p:txBody>
          <a:bodyPr>
            <a:noAutofit/>
          </a:bodyPr>
          <a:lstStyle/>
          <a:p>
            <a:r>
              <a:rPr lang="ko-KR" altLang="en-US" sz="3200" dirty="0" smtClean="0"/>
              <a:t>논리 연산자</a:t>
            </a:r>
            <a:r>
              <a:rPr lang="en-US" altLang="ko-KR" sz="3200" dirty="0" smtClean="0"/>
              <a:t>(&amp;&amp;, ||, !)</a:t>
            </a:r>
            <a:r>
              <a:rPr lang="ko-KR" altLang="en-US" sz="3200" dirty="0" smtClean="0"/>
              <a:t/>
            </a:r>
            <a:br>
              <a:rPr lang="ko-KR" altLang="en-US" sz="3200" dirty="0" smtClean="0"/>
            </a:br>
            <a:endParaRPr lang="ko-KR" altLang="en-US" sz="3200" dirty="0"/>
          </a:p>
        </p:txBody>
      </p:sp>
      <p:sp>
        <p:nvSpPr>
          <p:cNvPr id="10" name="TextBox 9"/>
          <p:cNvSpPr txBox="1"/>
          <p:nvPr/>
        </p:nvSpPr>
        <p:spPr>
          <a:xfrm>
            <a:off x="179512" y="940658"/>
            <a:ext cx="5688632" cy="400110"/>
          </a:xfrm>
          <a:prstGeom prst="rect">
            <a:avLst/>
          </a:prstGeom>
          <a:solidFill>
            <a:schemeClr val="accent1"/>
          </a:solidFill>
          <a:ln>
            <a:solidFill>
              <a:schemeClr val="tx1"/>
            </a:solidFill>
          </a:ln>
          <a:effectLst/>
        </p:spPr>
        <p:txBody>
          <a:bodyPr wrap="square" rtlCol="0">
            <a:spAutoFit/>
          </a:bodyPr>
          <a:lstStyle/>
          <a:p>
            <a:r>
              <a:rPr lang="ko-KR" altLang="en-US" sz="2000" dirty="0" smtClean="0"/>
              <a:t>두 가지 이상의 조건에 대한 논리적인 판단에 사용</a:t>
            </a:r>
            <a:endParaRPr lang="ko-KR" altLang="en-US" sz="2000" dirty="0"/>
          </a:p>
        </p:txBody>
      </p:sp>
      <p:pic>
        <p:nvPicPr>
          <p:cNvPr id="103426" name="Picture 2"/>
          <p:cNvPicPr>
            <a:picLocks noChangeAspect="1" noChangeArrowheads="1"/>
          </p:cNvPicPr>
          <p:nvPr/>
        </p:nvPicPr>
        <p:blipFill>
          <a:blip r:embed="rId3" cstate="print"/>
          <a:srcRect/>
          <a:stretch>
            <a:fillRect/>
          </a:stretch>
        </p:blipFill>
        <p:spPr bwMode="auto">
          <a:xfrm>
            <a:off x="179512" y="1504950"/>
            <a:ext cx="7124700" cy="1924050"/>
          </a:xfrm>
          <a:prstGeom prst="rect">
            <a:avLst/>
          </a:prstGeom>
          <a:noFill/>
          <a:ln w="9525">
            <a:noFill/>
            <a:miter lim="800000"/>
            <a:headEnd/>
            <a:tailEnd/>
          </a:ln>
        </p:spPr>
      </p:pic>
      <p:sp>
        <p:nvSpPr>
          <p:cNvPr id="6" name="TextBox 5"/>
          <p:cNvSpPr txBox="1"/>
          <p:nvPr/>
        </p:nvSpPr>
        <p:spPr>
          <a:xfrm>
            <a:off x="179512" y="3789040"/>
            <a:ext cx="3024336" cy="1323439"/>
          </a:xfrm>
          <a:prstGeom prst="rect">
            <a:avLst/>
          </a:prstGeom>
          <a:solidFill>
            <a:schemeClr val="accent2">
              <a:lumMod val="40000"/>
              <a:lumOff val="60000"/>
            </a:schemeClr>
          </a:solidFill>
          <a:ln>
            <a:solidFill>
              <a:schemeClr val="tx1"/>
            </a:solidFill>
          </a:ln>
          <a:effectLst/>
        </p:spPr>
        <p:txBody>
          <a:bodyPr wrap="square" rtlCol="0">
            <a:spAutoFit/>
          </a:bodyPr>
          <a:lstStyle/>
          <a:p>
            <a:r>
              <a:rPr lang="en-US" altLang="ko-KR" sz="2000" dirty="0" smtClean="0"/>
              <a:t>a=3, b=7 </a:t>
            </a:r>
            <a:r>
              <a:rPr lang="ko-KR" altLang="en-US" sz="2000" dirty="0" smtClean="0"/>
              <a:t>인 경우 다음 </a:t>
            </a:r>
            <a:endParaRPr lang="en-US" altLang="ko-KR" sz="2000" dirty="0" smtClean="0"/>
          </a:p>
          <a:p>
            <a:r>
              <a:rPr lang="ko-KR" altLang="en-US" sz="2000" dirty="0" smtClean="0"/>
              <a:t>논리 연산결과는</a:t>
            </a:r>
            <a:r>
              <a:rPr lang="en-US" altLang="ko-KR" sz="2000" dirty="0" smtClean="0"/>
              <a:t>?</a:t>
            </a:r>
            <a:endParaRPr lang="ko-KR" altLang="en-US" sz="2000" dirty="0" smtClean="0"/>
          </a:p>
          <a:p>
            <a:r>
              <a:rPr lang="pt-BR" altLang="ko-KR" sz="2000" dirty="0" smtClean="0"/>
              <a:t>① c=(a&lt;b) &amp;&amp; (a!=b);</a:t>
            </a:r>
          </a:p>
          <a:p>
            <a:r>
              <a:rPr lang="pt-BR" altLang="ko-KR" sz="2000" dirty="0" smtClean="0"/>
              <a:t>② c=(a&gt;b) || (a==b);</a:t>
            </a:r>
            <a:endParaRPr lang="pt-BR" altLang="ko-KR" sz="2000" dirty="0"/>
          </a:p>
        </p:txBody>
      </p:sp>
      <p:sp>
        <p:nvSpPr>
          <p:cNvPr id="7" name="Rounded Rectangle 7"/>
          <p:cNvSpPr/>
          <p:nvPr/>
        </p:nvSpPr>
        <p:spPr bwMode="auto">
          <a:xfrm>
            <a:off x="6156176" y="6093296"/>
            <a:ext cx="2736304" cy="548680"/>
          </a:xfrm>
          <a:prstGeom prst="roundRect">
            <a:avLst>
              <a:gd name="adj" fmla="val 9033"/>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ko-KR" altLang="en-US" sz="2300" b="1" dirty="0" smtClean="0">
                <a:solidFill>
                  <a:srgbClr val="FFFFFF"/>
                </a:solidFill>
                <a:effectLst>
                  <a:outerShdw blurRad="38100" dist="38100" dir="2700000" algn="tl">
                    <a:srgbClr val="000000">
                      <a:alpha val="43137"/>
                    </a:srgbClr>
                  </a:outerShdw>
                </a:effectLst>
                <a:ea typeface="맑은 고딕" pitchFamily="50" charset="-127"/>
              </a:rPr>
              <a:t>결과와 해설</a:t>
            </a:r>
            <a:endParaRPr lang="en-US" sz="2300" b="1" dirty="0" smtClean="0">
              <a:solidFill>
                <a:srgbClr val="FFFFFF"/>
              </a:solidFill>
              <a:effectLst>
                <a:outerShdw blurRad="38100" dist="38100" dir="2700000" algn="tl">
                  <a:srgbClr val="000000">
                    <a:alpha val="43137"/>
                  </a:srgbClr>
                </a:outerShdw>
              </a:effectLst>
              <a:ea typeface="맑은 고딕" pitchFamily="50" charset="-127"/>
            </a:endParaRPr>
          </a:p>
        </p:txBody>
      </p:sp>
      <p:sp>
        <p:nvSpPr>
          <p:cNvPr id="8" name="TextBox 7"/>
          <p:cNvSpPr txBox="1"/>
          <p:nvPr/>
        </p:nvSpPr>
        <p:spPr>
          <a:xfrm>
            <a:off x="3491880" y="3789040"/>
            <a:ext cx="5328592" cy="1323439"/>
          </a:xfrm>
          <a:prstGeom prst="rect">
            <a:avLst/>
          </a:prstGeom>
          <a:solidFill>
            <a:schemeClr val="accent1">
              <a:lumMod val="40000"/>
              <a:lumOff val="60000"/>
            </a:schemeClr>
          </a:solidFill>
          <a:ln>
            <a:solidFill>
              <a:schemeClr val="tx1"/>
            </a:solidFill>
          </a:ln>
          <a:effectLst/>
        </p:spPr>
        <p:txBody>
          <a:bodyPr wrap="square" rtlCol="0">
            <a:spAutoFit/>
          </a:bodyPr>
          <a:lstStyle/>
          <a:p>
            <a:r>
              <a:rPr lang="ko-KR" altLang="en-US" sz="2000" dirty="0" smtClean="0"/>
              <a:t>①의 결과는 참</a:t>
            </a:r>
            <a:r>
              <a:rPr lang="en-US" altLang="ko-KR" sz="2000" dirty="0" smtClean="0"/>
              <a:t>(true)</a:t>
            </a:r>
            <a:r>
              <a:rPr lang="ko-KR" altLang="en-US" sz="2000" dirty="0" smtClean="0"/>
              <a:t>이 되므로 변수 </a:t>
            </a:r>
            <a:r>
              <a:rPr lang="en-US" altLang="ko-KR" sz="2000" dirty="0" smtClean="0"/>
              <a:t>c</a:t>
            </a:r>
            <a:r>
              <a:rPr lang="ko-KR" altLang="en-US" sz="2000" dirty="0" smtClean="0"/>
              <a:t>에는 </a:t>
            </a:r>
            <a:r>
              <a:rPr lang="en-US" altLang="ko-KR" sz="2000" dirty="0" smtClean="0"/>
              <a:t>1</a:t>
            </a:r>
            <a:r>
              <a:rPr lang="ko-KR" altLang="en-US" sz="2000" dirty="0" smtClean="0"/>
              <a:t>이 저장</a:t>
            </a:r>
          </a:p>
          <a:p>
            <a:r>
              <a:rPr lang="ko-KR" altLang="en-US" sz="2000" dirty="0" smtClean="0"/>
              <a:t>②는 각각의 조건이 모두 거짓이므로 논리합의 결과 변수 </a:t>
            </a:r>
            <a:r>
              <a:rPr lang="en-US" altLang="ko-KR" sz="2000" dirty="0" smtClean="0"/>
              <a:t>c</a:t>
            </a:r>
            <a:r>
              <a:rPr lang="ko-KR" altLang="en-US" sz="2000" dirty="0" smtClean="0"/>
              <a:t>에 </a:t>
            </a:r>
            <a:r>
              <a:rPr lang="en-US" altLang="ko-KR" sz="2000" dirty="0" smtClean="0"/>
              <a:t>0</a:t>
            </a:r>
            <a:r>
              <a:rPr lang="ko-KR" altLang="en-US" sz="2000" dirty="0" smtClean="0"/>
              <a:t>이 저장</a:t>
            </a:r>
            <a:endParaRPr lang="ko-KR" altLang="en-US" sz="2000" dirty="0"/>
          </a:p>
        </p:txBody>
      </p:sp>
    </p:spTree>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childTnLst>
              </p:cTn>
              <p:nextCondLst>
                <p:cond evt="onClick" delay="0">
                  <p:tgtEl>
                    <p:spTgt spid="7"/>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30189"/>
            <a:ext cx="8763000" cy="606524"/>
          </a:xfrm>
        </p:spPr>
        <p:txBody>
          <a:bodyPr>
            <a:normAutofit/>
          </a:bodyPr>
          <a:lstStyle/>
          <a:p>
            <a:r>
              <a:rPr lang="ko-KR" altLang="en-US" dirty="0" smtClean="0"/>
              <a:t>산술 연산자</a:t>
            </a:r>
            <a:r>
              <a:rPr lang="en-US" altLang="ko-KR" dirty="0" smtClean="0"/>
              <a:t>(+, -, *, /, %)</a:t>
            </a:r>
            <a:endParaRPr lang="ko-KR" altLang="en-US" dirty="0"/>
          </a:p>
        </p:txBody>
      </p:sp>
      <p:sp>
        <p:nvSpPr>
          <p:cNvPr id="40963"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18" name="TextBox 17"/>
          <p:cNvSpPr txBox="1"/>
          <p:nvPr/>
        </p:nvSpPr>
        <p:spPr>
          <a:xfrm>
            <a:off x="179512" y="4581128"/>
            <a:ext cx="8640960" cy="1323439"/>
          </a:xfrm>
          <a:prstGeom prst="rect">
            <a:avLst/>
          </a:prstGeom>
          <a:solidFill>
            <a:schemeClr val="accent1"/>
          </a:solidFill>
          <a:ln>
            <a:solidFill>
              <a:schemeClr val="tx1"/>
            </a:solidFill>
          </a:ln>
          <a:effectLst/>
        </p:spPr>
        <p:txBody>
          <a:bodyPr wrap="square" rtlCol="0">
            <a:spAutoFit/>
          </a:bodyPr>
          <a:lstStyle/>
          <a:p>
            <a:r>
              <a:rPr lang="ko-KR" altLang="en-US" sz="2000" dirty="0" smtClean="0"/>
              <a:t>연산자의 사용에 있어서 기억해야 할 것</a:t>
            </a:r>
            <a:endParaRPr lang="en-US" altLang="ko-KR" sz="2000" dirty="0" smtClean="0"/>
          </a:p>
          <a:p>
            <a:endParaRPr lang="en-US" altLang="ko-KR" sz="2000" dirty="0" smtClean="0"/>
          </a:p>
          <a:p>
            <a:pPr marL="457200" indent="-457200">
              <a:buAutoNum type="arabicPeriod"/>
            </a:pPr>
            <a:r>
              <a:rPr lang="ko-KR" altLang="en-US" sz="2000" dirty="0" smtClean="0"/>
              <a:t>정수형 데이터 간의 연산 결과는 정수가 된다</a:t>
            </a:r>
            <a:r>
              <a:rPr lang="en-US" altLang="ko-KR" sz="2000" dirty="0" smtClean="0"/>
              <a:t>.</a:t>
            </a:r>
          </a:p>
          <a:p>
            <a:pPr marL="457200" indent="-457200">
              <a:buAutoNum type="arabicPeriod"/>
            </a:pPr>
            <a:r>
              <a:rPr lang="ko-KR" altLang="en-US" sz="2000" dirty="0" err="1" smtClean="0"/>
              <a:t>실수형</a:t>
            </a:r>
            <a:r>
              <a:rPr lang="ko-KR" altLang="en-US" sz="2000" dirty="0" smtClean="0"/>
              <a:t> 데이터간의 연산 결과는 실수가 된다</a:t>
            </a:r>
            <a:r>
              <a:rPr lang="en-US" altLang="ko-KR" sz="2000" dirty="0" smtClean="0"/>
              <a:t>.</a:t>
            </a:r>
            <a:endParaRPr lang="ko-KR" altLang="en-US" sz="2000" dirty="0"/>
          </a:p>
        </p:txBody>
      </p:sp>
      <p:pic>
        <p:nvPicPr>
          <p:cNvPr id="1026" name="Picture 2"/>
          <p:cNvPicPr>
            <a:picLocks noChangeAspect="1" noChangeArrowheads="1"/>
          </p:cNvPicPr>
          <p:nvPr/>
        </p:nvPicPr>
        <p:blipFill>
          <a:blip r:embed="rId3" cstate="print"/>
          <a:srcRect/>
          <a:stretch>
            <a:fillRect/>
          </a:stretch>
        </p:blipFill>
        <p:spPr bwMode="auto">
          <a:xfrm>
            <a:off x="323527" y="1124744"/>
            <a:ext cx="8245839" cy="3168352"/>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9"/>
            <a:ext cx="8382000" cy="678531"/>
          </a:xfrm>
        </p:spPr>
        <p:txBody>
          <a:bodyPr>
            <a:normAutofit/>
          </a:bodyPr>
          <a:lstStyle/>
          <a:p>
            <a:r>
              <a:rPr lang="en-US" altLang="ko-KR" dirty="0" smtClean="0"/>
              <a:t>[</a:t>
            </a:r>
            <a:r>
              <a:rPr lang="ko-KR" altLang="en-US" dirty="0" smtClean="0"/>
              <a:t>실습문제 </a:t>
            </a:r>
            <a:r>
              <a:rPr lang="en-US" altLang="ko-KR" dirty="0" smtClean="0"/>
              <a:t>6.9] (150 page)</a:t>
            </a:r>
            <a:endParaRPr lang="ko-KR" altLang="en-US" dirty="0"/>
          </a:p>
        </p:txBody>
      </p:sp>
      <p:sp>
        <p:nvSpPr>
          <p:cNvPr id="6" name="텍스트 개체 틀 4"/>
          <p:cNvSpPr>
            <a:spLocks noGrp="1"/>
          </p:cNvSpPr>
          <p:nvPr>
            <p:ph type="body" sz="quarter" idx="10"/>
          </p:nvPr>
        </p:nvSpPr>
        <p:spPr>
          <a:xfrm>
            <a:off x="395536" y="1052737"/>
            <a:ext cx="8568952" cy="504056"/>
          </a:xfrm>
        </p:spPr>
        <p:txBody>
          <a:bodyPr>
            <a:normAutofit/>
          </a:bodyPr>
          <a:lstStyle/>
          <a:p>
            <a:pPr>
              <a:buNone/>
            </a:pPr>
            <a:r>
              <a:rPr lang="ko-KR" altLang="en-US" sz="2000" dirty="0" smtClean="0"/>
              <a:t>다음은 프로그램의 일부이다</a:t>
            </a:r>
            <a:r>
              <a:rPr lang="en-US" altLang="ko-KR" sz="2000" dirty="0" smtClean="0"/>
              <a:t>. </a:t>
            </a:r>
            <a:r>
              <a:rPr lang="ko-KR" altLang="en-US" sz="2000" dirty="0" smtClean="0"/>
              <a:t>정상적으로 실행했다면 실행결과는</a:t>
            </a:r>
            <a:r>
              <a:rPr lang="en-US" altLang="ko-KR" sz="2000" dirty="0" smtClean="0"/>
              <a:t>?</a:t>
            </a:r>
            <a:endParaRPr lang="ko-KR" altLang="en-US" sz="2000" dirty="0"/>
          </a:p>
        </p:txBody>
      </p:sp>
      <p:sp>
        <p:nvSpPr>
          <p:cNvPr id="2048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20484"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12" name="Rounded Rectangle 7"/>
          <p:cNvSpPr/>
          <p:nvPr/>
        </p:nvSpPr>
        <p:spPr bwMode="auto">
          <a:xfrm>
            <a:off x="6084168" y="6165304"/>
            <a:ext cx="2736304" cy="548680"/>
          </a:xfrm>
          <a:prstGeom prst="roundRect">
            <a:avLst>
              <a:gd name="adj" fmla="val 9033"/>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ko-KR" altLang="en-US" sz="2300" b="1" dirty="0" smtClean="0">
                <a:solidFill>
                  <a:srgbClr val="FFFFFF"/>
                </a:solidFill>
                <a:effectLst>
                  <a:outerShdw blurRad="38100" dist="38100" dir="2700000" algn="tl">
                    <a:srgbClr val="000000">
                      <a:alpha val="43137"/>
                    </a:srgbClr>
                  </a:outerShdw>
                </a:effectLst>
                <a:ea typeface="맑은 고딕" pitchFamily="50" charset="-127"/>
              </a:rPr>
              <a:t>실습문제 정답</a:t>
            </a:r>
            <a:endParaRPr lang="en-US" sz="2300" b="1" dirty="0" smtClean="0">
              <a:solidFill>
                <a:srgbClr val="FFFFFF"/>
              </a:solidFill>
              <a:effectLst>
                <a:outerShdw blurRad="38100" dist="38100" dir="2700000" algn="tl">
                  <a:srgbClr val="000000">
                    <a:alpha val="43137"/>
                  </a:srgbClr>
                </a:outerShdw>
              </a:effectLst>
              <a:ea typeface="맑은 고딕" pitchFamily="50" charset="-127"/>
            </a:endParaRPr>
          </a:p>
        </p:txBody>
      </p:sp>
      <p:pic>
        <p:nvPicPr>
          <p:cNvPr id="104450" name="Picture 2"/>
          <p:cNvPicPr>
            <a:picLocks noChangeAspect="1" noChangeArrowheads="1"/>
          </p:cNvPicPr>
          <p:nvPr/>
        </p:nvPicPr>
        <p:blipFill>
          <a:blip r:embed="rId3" cstate="print"/>
          <a:srcRect/>
          <a:stretch>
            <a:fillRect/>
          </a:stretch>
        </p:blipFill>
        <p:spPr bwMode="auto">
          <a:xfrm>
            <a:off x="323528" y="1700808"/>
            <a:ext cx="5037790" cy="1224136"/>
          </a:xfrm>
          <a:prstGeom prst="rect">
            <a:avLst/>
          </a:prstGeom>
          <a:noFill/>
          <a:ln w="9525">
            <a:noFill/>
            <a:miter lim="800000"/>
            <a:headEnd/>
            <a:tailEnd/>
          </a:ln>
        </p:spPr>
      </p:pic>
      <p:pic>
        <p:nvPicPr>
          <p:cNvPr id="104451" name="Picture 3"/>
          <p:cNvPicPr>
            <a:picLocks noChangeAspect="1" noChangeArrowheads="1"/>
          </p:cNvPicPr>
          <p:nvPr/>
        </p:nvPicPr>
        <p:blipFill>
          <a:blip r:embed="rId4" cstate="print"/>
          <a:srcRect/>
          <a:stretch>
            <a:fillRect/>
          </a:stretch>
        </p:blipFill>
        <p:spPr bwMode="auto">
          <a:xfrm>
            <a:off x="5508104" y="1916832"/>
            <a:ext cx="1138412" cy="1152128"/>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4451"/>
                                        </p:tgtEl>
                                        <p:attrNameLst>
                                          <p:attrName>style.visibility</p:attrName>
                                        </p:attrNameLst>
                                      </p:cBhvr>
                                      <p:to>
                                        <p:strVal val="visible"/>
                                      </p:to>
                                    </p:set>
                                    <p:animEffect transition="in" filter="fade">
                                      <p:cBhvr>
                                        <p:cTn id="7" dur="2000"/>
                                        <p:tgtEl>
                                          <p:spTgt spid="104451"/>
                                        </p:tgtEl>
                                      </p:cBhvr>
                                    </p:animEffect>
                                  </p:childTnLst>
                                </p:cTn>
                              </p:par>
                            </p:childTnLst>
                          </p:cTn>
                        </p:par>
                      </p:childTnLst>
                    </p:cTn>
                  </p:par>
                </p:childTnLst>
              </p:cTn>
              <p:nextCondLst>
                <p:cond evt="onClick" delay="0">
                  <p:tgtEl>
                    <p:spTgt spid="12"/>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30189"/>
            <a:ext cx="8964488" cy="534515"/>
          </a:xfrm>
        </p:spPr>
        <p:txBody>
          <a:bodyPr>
            <a:noAutofit/>
          </a:bodyPr>
          <a:lstStyle/>
          <a:p>
            <a:r>
              <a:rPr lang="ko-KR" altLang="en-US" sz="3200" dirty="0" smtClean="0"/>
              <a:t>비트 연산자</a:t>
            </a:r>
            <a:r>
              <a:rPr lang="en-US" altLang="ko-KR" sz="3200" dirty="0" smtClean="0"/>
              <a:t>(&lt;&lt;, &gt;&gt;, ^, …)</a:t>
            </a:r>
            <a:r>
              <a:rPr lang="ko-KR" altLang="en-US" sz="3200" dirty="0" smtClean="0"/>
              <a:t/>
            </a:r>
            <a:br>
              <a:rPr lang="ko-KR" altLang="en-US" sz="3200" dirty="0" smtClean="0"/>
            </a:br>
            <a:endParaRPr lang="ko-KR" altLang="en-US" sz="3200" dirty="0"/>
          </a:p>
        </p:txBody>
      </p:sp>
      <p:sp>
        <p:nvSpPr>
          <p:cNvPr id="10" name="TextBox 9"/>
          <p:cNvSpPr txBox="1"/>
          <p:nvPr/>
        </p:nvSpPr>
        <p:spPr>
          <a:xfrm>
            <a:off x="179512" y="940658"/>
            <a:ext cx="2808312" cy="400110"/>
          </a:xfrm>
          <a:prstGeom prst="rect">
            <a:avLst/>
          </a:prstGeom>
          <a:solidFill>
            <a:schemeClr val="accent1"/>
          </a:solidFill>
          <a:ln>
            <a:solidFill>
              <a:schemeClr val="tx1"/>
            </a:solidFill>
          </a:ln>
          <a:effectLst/>
        </p:spPr>
        <p:txBody>
          <a:bodyPr wrap="square" rtlCol="0">
            <a:spAutoFit/>
          </a:bodyPr>
          <a:lstStyle/>
          <a:p>
            <a:r>
              <a:rPr lang="en-US" altLang="ko-KR" sz="2000" dirty="0" smtClean="0"/>
              <a:t>bit </a:t>
            </a:r>
            <a:r>
              <a:rPr lang="ko-KR" altLang="en-US" sz="2000" dirty="0" smtClean="0"/>
              <a:t>단위의 연산을 처리</a:t>
            </a:r>
            <a:endParaRPr lang="ko-KR" altLang="en-US" sz="2000" dirty="0"/>
          </a:p>
        </p:txBody>
      </p:sp>
      <p:sp>
        <p:nvSpPr>
          <p:cNvPr id="6" name="TextBox 5"/>
          <p:cNvSpPr txBox="1"/>
          <p:nvPr/>
        </p:nvSpPr>
        <p:spPr>
          <a:xfrm>
            <a:off x="179512" y="4797152"/>
            <a:ext cx="8640960" cy="1938992"/>
          </a:xfrm>
          <a:prstGeom prst="rect">
            <a:avLst/>
          </a:prstGeom>
          <a:solidFill>
            <a:schemeClr val="accent2">
              <a:lumMod val="40000"/>
              <a:lumOff val="60000"/>
            </a:schemeClr>
          </a:solidFill>
          <a:ln>
            <a:solidFill>
              <a:schemeClr val="tx1"/>
            </a:solidFill>
          </a:ln>
          <a:effectLst/>
        </p:spPr>
        <p:txBody>
          <a:bodyPr wrap="square" rtlCol="0">
            <a:spAutoFit/>
          </a:bodyPr>
          <a:lstStyle/>
          <a:p>
            <a:r>
              <a:rPr lang="ko-KR" altLang="en-US" sz="2000" dirty="0" smtClean="0"/>
              <a:t>시프트</a:t>
            </a:r>
            <a:r>
              <a:rPr lang="en-US" altLang="ko-KR" sz="2000" dirty="0" smtClean="0"/>
              <a:t>(shift) : "</a:t>
            </a:r>
            <a:r>
              <a:rPr lang="ko-KR" altLang="en-US" sz="2000" dirty="0" smtClean="0"/>
              <a:t>자리를 옮기다</a:t>
            </a:r>
            <a:r>
              <a:rPr lang="en-US" altLang="ko-KR" sz="2000" dirty="0" smtClean="0"/>
              <a:t>, </a:t>
            </a:r>
            <a:r>
              <a:rPr lang="ko-KR" altLang="en-US" sz="2000" dirty="0" smtClean="0"/>
              <a:t>이동하다</a:t>
            </a:r>
            <a:r>
              <a:rPr lang="en-US" altLang="ko-KR" sz="2000" dirty="0" smtClean="0"/>
              <a:t>“</a:t>
            </a:r>
          </a:p>
          <a:p>
            <a:r>
              <a:rPr lang="ko-KR" altLang="en-US" sz="2000" dirty="0" smtClean="0"/>
              <a:t>비트 시프트 연산은 피 연산자의 비트열에 대해 왼쪽 또는 오른쪽으로 자리 이동 연산을 처리합니다</a:t>
            </a:r>
            <a:r>
              <a:rPr lang="en-US" altLang="ko-KR" sz="2000" dirty="0" smtClean="0"/>
              <a:t>. </a:t>
            </a:r>
          </a:p>
          <a:p>
            <a:r>
              <a:rPr lang="ko-KR" altLang="en-US" sz="2000" dirty="0" smtClean="0"/>
              <a:t>비트 시프트 연산자는 </a:t>
            </a:r>
            <a:r>
              <a:rPr lang="en-US" altLang="ko-KR" sz="2000" dirty="0" smtClean="0"/>
              <a:t>2</a:t>
            </a:r>
            <a:r>
              <a:rPr lang="ko-KR" altLang="en-US" sz="2000" dirty="0" smtClean="0"/>
              <a:t>항 연산자로서 이동 위치를 나타내는  연산자 </a:t>
            </a:r>
            <a:r>
              <a:rPr lang="en-US" altLang="ko-KR" sz="2000" dirty="0" smtClean="0"/>
              <a:t>&gt;&gt; (</a:t>
            </a:r>
            <a:r>
              <a:rPr lang="ko-KR" altLang="en-US" sz="2000" dirty="0" smtClean="0"/>
              <a:t>오른쪽 시프트</a:t>
            </a:r>
            <a:r>
              <a:rPr lang="en-US" altLang="ko-KR" sz="2000" dirty="0" smtClean="0"/>
              <a:t>)  </a:t>
            </a:r>
            <a:r>
              <a:rPr lang="ko-KR" altLang="en-US" sz="2000" dirty="0" smtClean="0"/>
              <a:t>또는 </a:t>
            </a:r>
            <a:r>
              <a:rPr lang="en-US" altLang="ko-KR" sz="2000" dirty="0" smtClean="0"/>
              <a:t>&lt;&lt;(</a:t>
            </a:r>
            <a:r>
              <a:rPr lang="ko-KR" altLang="en-US" sz="2000" dirty="0" smtClean="0"/>
              <a:t>왼쪽 시프트</a:t>
            </a:r>
            <a:r>
              <a:rPr lang="en-US" altLang="ko-KR" sz="2000" dirty="0" smtClean="0"/>
              <a:t>)</a:t>
            </a:r>
            <a:r>
              <a:rPr lang="ko-KR" altLang="en-US" sz="2000" dirty="0" smtClean="0"/>
              <a:t>와 이동시킬 자리수를 나타내는 상수 </a:t>
            </a:r>
            <a:r>
              <a:rPr lang="en-US" altLang="ko-KR" sz="2000" dirty="0" smtClean="0"/>
              <a:t>(</a:t>
            </a:r>
            <a:r>
              <a:rPr lang="ko-KR" altLang="en-US" sz="2000" dirty="0" smtClean="0"/>
              <a:t>또는 변수</a:t>
            </a:r>
            <a:r>
              <a:rPr lang="en-US" altLang="ko-KR" sz="2000" dirty="0" smtClean="0"/>
              <a:t>)</a:t>
            </a:r>
            <a:r>
              <a:rPr lang="ko-KR" altLang="en-US" sz="2000" dirty="0" smtClean="0"/>
              <a:t>를 필요로 한다</a:t>
            </a:r>
            <a:r>
              <a:rPr lang="en-US" altLang="ko-KR" sz="2000" dirty="0" smtClean="0"/>
              <a:t>.</a:t>
            </a:r>
            <a:endParaRPr lang="ko-KR" altLang="en-US" sz="2000" dirty="0"/>
          </a:p>
        </p:txBody>
      </p:sp>
      <p:pic>
        <p:nvPicPr>
          <p:cNvPr id="105474" name="Picture 2"/>
          <p:cNvPicPr>
            <a:picLocks noChangeAspect="1" noChangeArrowheads="1"/>
          </p:cNvPicPr>
          <p:nvPr/>
        </p:nvPicPr>
        <p:blipFill>
          <a:blip r:embed="rId3" cstate="print"/>
          <a:srcRect/>
          <a:stretch>
            <a:fillRect/>
          </a:stretch>
        </p:blipFill>
        <p:spPr bwMode="auto">
          <a:xfrm>
            <a:off x="125288" y="1395586"/>
            <a:ext cx="8839200" cy="325755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30189"/>
            <a:ext cx="8964488" cy="534515"/>
          </a:xfrm>
        </p:spPr>
        <p:txBody>
          <a:bodyPr>
            <a:noAutofit/>
          </a:bodyPr>
          <a:lstStyle/>
          <a:p>
            <a:r>
              <a:rPr lang="ko-KR" altLang="en-US" sz="3200" dirty="0" smtClean="0"/>
              <a:t>비트 시프트 연산</a:t>
            </a:r>
            <a:endParaRPr lang="ko-KR" altLang="en-US" sz="3200" dirty="0"/>
          </a:p>
        </p:txBody>
      </p:sp>
      <p:pic>
        <p:nvPicPr>
          <p:cNvPr id="106498" name="Picture 2"/>
          <p:cNvPicPr>
            <a:picLocks noChangeAspect="1" noChangeArrowheads="1"/>
          </p:cNvPicPr>
          <p:nvPr/>
        </p:nvPicPr>
        <p:blipFill>
          <a:blip r:embed="rId3" cstate="print"/>
          <a:srcRect/>
          <a:stretch>
            <a:fillRect/>
          </a:stretch>
        </p:blipFill>
        <p:spPr bwMode="auto">
          <a:xfrm>
            <a:off x="31179" y="2935560"/>
            <a:ext cx="9077325" cy="3733800"/>
          </a:xfrm>
          <a:prstGeom prst="rect">
            <a:avLst/>
          </a:prstGeom>
          <a:noFill/>
          <a:ln w="9525">
            <a:noFill/>
            <a:miter lim="800000"/>
            <a:headEnd/>
            <a:tailEnd/>
          </a:ln>
        </p:spPr>
      </p:pic>
      <p:pic>
        <p:nvPicPr>
          <p:cNvPr id="106499" name="Picture 3"/>
          <p:cNvPicPr>
            <a:picLocks noChangeAspect="1" noChangeArrowheads="1"/>
          </p:cNvPicPr>
          <p:nvPr/>
        </p:nvPicPr>
        <p:blipFill>
          <a:blip r:embed="rId4" cstate="print"/>
          <a:srcRect/>
          <a:stretch>
            <a:fillRect/>
          </a:stretch>
        </p:blipFill>
        <p:spPr bwMode="auto">
          <a:xfrm>
            <a:off x="439291" y="864394"/>
            <a:ext cx="8525197" cy="1844526"/>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30189"/>
            <a:ext cx="8964488" cy="534515"/>
          </a:xfrm>
        </p:spPr>
        <p:txBody>
          <a:bodyPr>
            <a:noAutofit/>
          </a:bodyPr>
          <a:lstStyle/>
          <a:p>
            <a:r>
              <a:rPr lang="ko-KR" altLang="en-US" sz="3200" dirty="0" smtClean="0"/>
              <a:t>비트 시프트 연산</a:t>
            </a:r>
            <a:endParaRPr lang="ko-KR" altLang="en-US" sz="3200" dirty="0"/>
          </a:p>
        </p:txBody>
      </p:sp>
      <p:pic>
        <p:nvPicPr>
          <p:cNvPr id="106498" name="Picture 2"/>
          <p:cNvPicPr>
            <a:picLocks noChangeAspect="1" noChangeArrowheads="1"/>
          </p:cNvPicPr>
          <p:nvPr/>
        </p:nvPicPr>
        <p:blipFill>
          <a:blip r:embed="rId3" cstate="print"/>
          <a:srcRect/>
          <a:stretch>
            <a:fillRect/>
          </a:stretch>
        </p:blipFill>
        <p:spPr bwMode="auto">
          <a:xfrm>
            <a:off x="175195" y="836712"/>
            <a:ext cx="5980981" cy="2460173"/>
          </a:xfrm>
          <a:prstGeom prst="rect">
            <a:avLst/>
          </a:prstGeom>
          <a:noFill/>
          <a:ln w="9525">
            <a:noFill/>
            <a:miter lim="800000"/>
            <a:headEnd/>
            <a:tailEnd/>
          </a:ln>
        </p:spPr>
      </p:pic>
      <p:pic>
        <p:nvPicPr>
          <p:cNvPr id="107522" name="Picture 2"/>
          <p:cNvPicPr>
            <a:picLocks noChangeAspect="1" noChangeArrowheads="1"/>
          </p:cNvPicPr>
          <p:nvPr/>
        </p:nvPicPr>
        <p:blipFill>
          <a:blip r:embed="rId4" cstate="print"/>
          <a:srcRect/>
          <a:stretch>
            <a:fillRect/>
          </a:stretch>
        </p:blipFill>
        <p:spPr bwMode="auto">
          <a:xfrm>
            <a:off x="179512" y="3573016"/>
            <a:ext cx="4238625" cy="2676525"/>
          </a:xfrm>
          <a:prstGeom prst="rect">
            <a:avLst/>
          </a:prstGeom>
          <a:noFill/>
          <a:ln w="9525">
            <a:noFill/>
            <a:miter lim="800000"/>
            <a:headEnd/>
            <a:tailEnd/>
          </a:ln>
        </p:spPr>
      </p:pic>
      <p:sp>
        <p:nvSpPr>
          <p:cNvPr id="6" name="Rounded Rectangle 7"/>
          <p:cNvSpPr/>
          <p:nvPr/>
        </p:nvSpPr>
        <p:spPr bwMode="auto">
          <a:xfrm>
            <a:off x="6156176" y="6093296"/>
            <a:ext cx="2736304" cy="548680"/>
          </a:xfrm>
          <a:prstGeom prst="roundRect">
            <a:avLst>
              <a:gd name="adj" fmla="val 9033"/>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ko-KR" altLang="en-US" sz="2300" b="1" dirty="0" smtClean="0">
                <a:solidFill>
                  <a:srgbClr val="FFFFFF"/>
                </a:solidFill>
                <a:effectLst>
                  <a:outerShdw blurRad="38100" dist="38100" dir="2700000" algn="tl">
                    <a:srgbClr val="000000">
                      <a:alpha val="43137"/>
                    </a:srgbClr>
                  </a:outerShdw>
                </a:effectLst>
                <a:ea typeface="맑은 고딕" pitchFamily="50" charset="-127"/>
              </a:rPr>
              <a:t>결과와 해설</a:t>
            </a:r>
            <a:endParaRPr lang="en-US" sz="2300" b="1" dirty="0" smtClean="0">
              <a:solidFill>
                <a:srgbClr val="FFFFFF"/>
              </a:solidFill>
              <a:effectLst>
                <a:outerShdw blurRad="38100" dist="38100" dir="2700000" algn="tl">
                  <a:srgbClr val="000000">
                    <a:alpha val="43137"/>
                  </a:srgbClr>
                </a:outerShdw>
              </a:effectLst>
              <a:ea typeface="맑은 고딕" pitchFamily="50" charset="-127"/>
            </a:endParaRPr>
          </a:p>
        </p:txBody>
      </p:sp>
      <p:grpSp>
        <p:nvGrpSpPr>
          <p:cNvPr id="9" name="그룹 8"/>
          <p:cNvGrpSpPr/>
          <p:nvPr/>
        </p:nvGrpSpPr>
        <p:grpSpPr>
          <a:xfrm>
            <a:off x="4373392" y="4188693"/>
            <a:ext cx="4716016" cy="1616571"/>
            <a:chOff x="4373392" y="4188693"/>
            <a:chExt cx="4716016" cy="1616571"/>
          </a:xfrm>
        </p:grpSpPr>
        <p:pic>
          <p:nvPicPr>
            <p:cNvPr id="107523" name="Picture 3"/>
            <p:cNvPicPr>
              <a:picLocks noChangeAspect="1" noChangeArrowheads="1"/>
            </p:cNvPicPr>
            <p:nvPr/>
          </p:nvPicPr>
          <p:blipFill>
            <a:blip r:embed="rId5" cstate="print"/>
            <a:srcRect/>
            <a:stretch>
              <a:fillRect/>
            </a:stretch>
          </p:blipFill>
          <p:spPr bwMode="auto">
            <a:xfrm>
              <a:off x="4427984" y="4188693"/>
              <a:ext cx="1400175" cy="752475"/>
            </a:xfrm>
            <a:prstGeom prst="rect">
              <a:avLst/>
            </a:prstGeom>
            <a:noFill/>
            <a:ln w="9525">
              <a:noFill/>
              <a:miter lim="800000"/>
              <a:headEnd/>
              <a:tailEnd/>
            </a:ln>
          </p:spPr>
        </p:pic>
        <p:sp>
          <p:nvSpPr>
            <p:cNvPr id="8" name="TextBox 7"/>
            <p:cNvSpPr txBox="1"/>
            <p:nvPr/>
          </p:nvSpPr>
          <p:spPr>
            <a:xfrm>
              <a:off x="4373392" y="5097378"/>
              <a:ext cx="4716016" cy="707886"/>
            </a:xfrm>
            <a:prstGeom prst="rect">
              <a:avLst/>
            </a:prstGeom>
            <a:solidFill>
              <a:schemeClr val="accent1">
                <a:lumMod val="40000"/>
                <a:lumOff val="60000"/>
              </a:schemeClr>
            </a:solidFill>
            <a:ln>
              <a:solidFill>
                <a:schemeClr val="tx1"/>
              </a:solidFill>
            </a:ln>
            <a:effectLst/>
          </p:spPr>
          <p:txBody>
            <a:bodyPr wrap="square" rtlCol="0">
              <a:spAutoFit/>
            </a:bodyPr>
            <a:lstStyle/>
            <a:p>
              <a:r>
                <a:rPr lang="en-US" altLang="ko-KR" sz="2000" dirty="0" smtClean="0"/>
                <a:t>&gt;&gt;(</a:t>
              </a:r>
              <a:r>
                <a:rPr lang="ko-KR" altLang="en-US" sz="2000" dirty="0" smtClean="0"/>
                <a:t>오른쪽 시프트</a:t>
              </a:r>
              <a:r>
                <a:rPr lang="en-US" altLang="ko-KR" sz="2000" dirty="0" smtClean="0"/>
                <a:t>) </a:t>
              </a:r>
              <a:r>
                <a:rPr lang="ko-KR" altLang="en-US" sz="2000" dirty="0" smtClean="0"/>
                <a:t>연산은 </a:t>
              </a:r>
              <a:r>
                <a:rPr lang="en-US" altLang="ko-KR" sz="2000" dirty="0" smtClean="0"/>
                <a:t>2</a:t>
              </a:r>
              <a:r>
                <a:rPr lang="ko-KR" altLang="en-US" sz="2000" dirty="0" smtClean="0"/>
                <a:t>로 나눈 효과  </a:t>
              </a:r>
              <a:r>
                <a:rPr lang="en-US" altLang="ko-KR" sz="2000" dirty="0" smtClean="0"/>
                <a:t> &lt;&lt;(</a:t>
              </a:r>
              <a:r>
                <a:rPr lang="ko-KR" altLang="en-US" sz="2000" dirty="0" smtClean="0"/>
                <a:t>왼쪽 시프트</a:t>
              </a:r>
              <a:r>
                <a:rPr lang="en-US" altLang="ko-KR" sz="2000" dirty="0" smtClean="0"/>
                <a:t>)</a:t>
              </a:r>
              <a:r>
                <a:rPr lang="ko-KR" altLang="en-US" sz="2000" dirty="0" smtClean="0"/>
                <a:t>는 </a:t>
              </a:r>
              <a:r>
                <a:rPr lang="en-US" altLang="ko-KR" sz="2000" dirty="0" smtClean="0"/>
                <a:t>2</a:t>
              </a:r>
              <a:r>
                <a:rPr lang="ko-KR" altLang="en-US" sz="2000" dirty="0" smtClean="0"/>
                <a:t>를 곱한 효과</a:t>
              </a:r>
              <a:endParaRPr lang="ko-KR" altLang="en-US" sz="2000" dirty="0"/>
            </a:p>
          </p:txBody>
        </p:sp>
      </p:grpSp>
      <p:sp>
        <p:nvSpPr>
          <p:cNvPr id="10" name="Rounded Rectangle 7">
            <a:hlinkClick r:id="rId6" action="ppaction://hlinkfile"/>
          </p:cNvPr>
          <p:cNvSpPr/>
          <p:nvPr/>
        </p:nvSpPr>
        <p:spPr bwMode="auto">
          <a:xfrm>
            <a:off x="3419872" y="6089616"/>
            <a:ext cx="2520280" cy="548680"/>
          </a:xfrm>
          <a:prstGeom prst="roundRect">
            <a:avLst>
              <a:gd name="adj" fmla="val 9033"/>
            </a:avLst>
          </a:prstGeom>
          <a:solidFill>
            <a:srgbClr val="002060"/>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b="1" dirty="0" smtClean="0">
                <a:solidFill>
                  <a:srgbClr val="FFFFFF"/>
                </a:solidFill>
                <a:effectLst>
                  <a:outerShdw blurRad="38100" dist="38100" dir="2700000" algn="tl">
                    <a:srgbClr val="000000">
                      <a:alpha val="43137"/>
                    </a:srgbClr>
                  </a:outerShdw>
                </a:effectLst>
                <a:ea typeface="맑은 고딕" pitchFamily="50" charset="-127"/>
              </a:rPr>
              <a:t>Program</a:t>
            </a:r>
            <a:r>
              <a:rPr lang="ko-KR" altLang="en-US" sz="2300" b="1" dirty="0" smtClean="0">
                <a:solidFill>
                  <a:srgbClr val="FFFFFF"/>
                </a:solidFill>
                <a:effectLst>
                  <a:outerShdw blurRad="38100" dist="38100" dir="2700000" algn="tl">
                    <a:srgbClr val="000000">
                      <a:alpha val="43137"/>
                    </a:srgbClr>
                  </a:outerShdw>
                </a:effectLst>
                <a:ea typeface="맑은 고딕" pitchFamily="50" charset="-127"/>
              </a:rPr>
              <a:t>실행</a:t>
            </a:r>
            <a:endParaRPr lang="en-US" sz="2300" b="1" dirty="0" smtClean="0">
              <a:solidFill>
                <a:srgbClr val="FFFFFF"/>
              </a:solidFill>
              <a:effectLst>
                <a:outerShdw blurRad="38100" dist="38100" dir="2700000" algn="tl">
                  <a:srgbClr val="000000">
                    <a:alpha val="43137"/>
                  </a:srgbClr>
                </a:outerShdw>
              </a:effectLst>
              <a:ea typeface="맑은 고딕" pitchFamily="50" charset="-127"/>
            </a:endParaRPr>
          </a:p>
        </p:txBody>
      </p:sp>
    </p:spTree>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childTnLst>
              </p:cTn>
              <p:nextCondLst>
                <p:cond evt="onClick" delay="0">
                  <p:tgtEl>
                    <p:spTgt spid="6"/>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9"/>
            <a:ext cx="8382000" cy="678531"/>
          </a:xfrm>
        </p:spPr>
        <p:txBody>
          <a:bodyPr>
            <a:normAutofit/>
          </a:bodyPr>
          <a:lstStyle/>
          <a:p>
            <a:r>
              <a:rPr lang="en-US" altLang="ko-KR" dirty="0" smtClean="0"/>
              <a:t>[</a:t>
            </a:r>
            <a:r>
              <a:rPr lang="ko-KR" altLang="en-US" dirty="0" smtClean="0"/>
              <a:t>실습문제 </a:t>
            </a:r>
            <a:r>
              <a:rPr lang="en-US" altLang="ko-KR" dirty="0" smtClean="0"/>
              <a:t>6.10] (152 page)</a:t>
            </a:r>
            <a:endParaRPr lang="ko-KR" altLang="en-US" dirty="0"/>
          </a:p>
        </p:txBody>
      </p:sp>
      <p:sp>
        <p:nvSpPr>
          <p:cNvPr id="6" name="텍스트 개체 틀 4"/>
          <p:cNvSpPr>
            <a:spLocks noGrp="1"/>
          </p:cNvSpPr>
          <p:nvPr>
            <p:ph type="body" sz="quarter" idx="10"/>
          </p:nvPr>
        </p:nvSpPr>
        <p:spPr>
          <a:xfrm>
            <a:off x="107504" y="1092239"/>
            <a:ext cx="8640960" cy="968609"/>
          </a:xfrm>
        </p:spPr>
        <p:txBody>
          <a:bodyPr>
            <a:normAutofit/>
          </a:bodyPr>
          <a:lstStyle/>
          <a:p>
            <a:pPr>
              <a:buNone/>
            </a:pPr>
            <a:r>
              <a:rPr lang="ko-KR" altLang="en-US" sz="2000" dirty="0" smtClean="0"/>
              <a:t>다음은 프로그램의 일부이다</a:t>
            </a:r>
            <a:r>
              <a:rPr lang="en-US" altLang="ko-KR" sz="2000" dirty="0" smtClean="0"/>
              <a:t>. </a:t>
            </a:r>
            <a:r>
              <a:rPr lang="ko-KR" altLang="en-US" sz="2000" dirty="0" smtClean="0"/>
              <a:t>정상적으로 실행했다면 실행결과는</a:t>
            </a:r>
            <a:r>
              <a:rPr lang="en-US" altLang="ko-KR" sz="2000" dirty="0" smtClean="0"/>
              <a:t>?</a:t>
            </a:r>
            <a:endParaRPr lang="ko-KR" altLang="en-US" sz="2000" dirty="0"/>
          </a:p>
        </p:txBody>
      </p:sp>
      <p:sp>
        <p:nvSpPr>
          <p:cNvPr id="2048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20484"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12" name="Rounded Rectangle 7"/>
          <p:cNvSpPr/>
          <p:nvPr/>
        </p:nvSpPr>
        <p:spPr bwMode="auto">
          <a:xfrm>
            <a:off x="5940152" y="6021288"/>
            <a:ext cx="2736304" cy="548680"/>
          </a:xfrm>
          <a:prstGeom prst="roundRect">
            <a:avLst>
              <a:gd name="adj" fmla="val 9033"/>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ko-KR" altLang="en-US" sz="2300" b="1" dirty="0" smtClean="0">
                <a:solidFill>
                  <a:srgbClr val="FFFFFF"/>
                </a:solidFill>
                <a:effectLst>
                  <a:outerShdw blurRad="38100" dist="38100" dir="2700000" algn="tl">
                    <a:srgbClr val="000000">
                      <a:alpha val="43137"/>
                    </a:srgbClr>
                  </a:outerShdw>
                </a:effectLst>
                <a:ea typeface="맑은 고딕" pitchFamily="50" charset="-127"/>
              </a:rPr>
              <a:t>실습문제 정답</a:t>
            </a:r>
            <a:endParaRPr lang="en-US" sz="2300" b="1" dirty="0" smtClean="0">
              <a:solidFill>
                <a:srgbClr val="FFFFFF"/>
              </a:solidFill>
              <a:effectLst>
                <a:outerShdw blurRad="38100" dist="38100" dir="2700000" algn="tl">
                  <a:srgbClr val="000000">
                    <a:alpha val="43137"/>
                  </a:srgbClr>
                </a:outerShdw>
              </a:effectLst>
              <a:ea typeface="맑은 고딕" pitchFamily="50" charset="-127"/>
            </a:endParaRPr>
          </a:p>
        </p:txBody>
      </p:sp>
      <p:pic>
        <p:nvPicPr>
          <p:cNvPr id="26625" name="Picture 1"/>
          <p:cNvPicPr>
            <a:picLocks noChangeAspect="1" noChangeArrowheads="1"/>
          </p:cNvPicPr>
          <p:nvPr/>
        </p:nvPicPr>
        <p:blipFill>
          <a:blip r:embed="rId3" cstate="print"/>
          <a:srcRect/>
          <a:stretch>
            <a:fillRect/>
          </a:stretch>
        </p:blipFill>
        <p:spPr bwMode="auto">
          <a:xfrm>
            <a:off x="0" y="1556792"/>
            <a:ext cx="5172462" cy="1296144"/>
          </a:xfrm>
          <a:prstGeom prst="rect">
            <a:avLst/>
          </a:prstGeom>
          <a:noFill/>
          <a:ln w="9525">
            <a:noFill/>
            <a:miter lim="800000"/>
            <a:headEnd/>
            <a:tailEnd/>
          </a:ln>
        </p:spPr>
      </p:pic>
      <p:pic>
        <p:nvPicPr>
          <p:cNvPr id="26626" name="Picture 2"/>
          <p:cNvPicPr>
            <a:picLocks noChangeAspect="1" noChangeArrowheads="1"/>
          </p:cNvPicPr>
          <p:nvPr/>
        </p:nvPicPr>
        <p:blipFill>
          <a:blip r:embed="rId4" cstate="print"/>
          <a:srcRect/>
          <a:stretch>
            <a:fillRect/>
          </a:stretch>
        </p:blipFill>
        <p:spPr bwMode="auto">
          <a:xfrm>
            <a:off x="5364087" y="1988840"/>
            <a:ext cx="1620179" cy="1080120"/>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626"/>
                                        </p:tgtEl>
                                        <p:attrNameLst>
                                          <p:attrName>style.visibility</p:attrName>
                                        </p:attrNameLst>
                                      </p:cBhvr>
                                      <p:to>
                                        <p:strVal val="visible"/>
                                      </p:to>
                                    </p:set>
                                    <p:animEffect transition="in" filter="fade">
                                      <p:cBhvr>
                                        <p:cTn id="7" dur="2000"/>
                                        <p:tgtEl>
                                          <p:spTgt spid="26626"/>
                                        </p:tgtEl>
                                      </p:cBhvr>
                                    </p:animEffect>
                                  </p:childTnLst>
                                </p:cTn>
                              </p:par>
                            </p:childTnLst>
                          </p:cTn>
                        </p:par>
                      </p:childTnLst>
                    </p:cTn>
                  </p:par>
                </p:childTnLst>
              </p:cTn>
              <p:nextCondLst>
                <p:cond evt="onClick" delay="0">
                  <p:tgtEl>
                    <p:spTgt spid="12"/>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9"/>
            <a:ext cx="8382000" cy="678531"/>
          </a:xfrm>
        </p:spPr>
        <p:txBody>
          <a:bodyPr>
            <a:normAutofit/>
          </a:bodyPr>
          <a:lstStyle/>
          <a:p>
            <a:r>
              <a:rPr lang="en-US" altLang="ko-KR" dirty="0" smtClean="0"/>
              <a:t>[</a:t>
            </a:r>
            <a:r>
              <a:rPr lang="ko-KR" altLang="en-US" dirty="0" smtClean="0"/>
              <a:t>실습문제 </a:t>
            </a:r>
            <a:r>
              <a:rPr lang="en-US" altLang="ko-KR" dirty="0" smtClean="0"/>
              <a:t>6.11] (152 page)</a:t>
            </a:r>
            <a:endParaRPr lang="ko-KR" altLang="en-US" dirty="0"/>
          </a:p>
        </p:txBody>
      </p:sp>
      <p:sp>
        <p:nvSpPr>
          <p:cNvPr id="6" name="텍스트 개체 틀 4"/>
          <p:cNvSpPr>
            <a:spLocks noGrp="1"/>
          </p:cNvSpPr>
          <p:nvPr>
            <p:ph type="body" sz="quarter" idx="10"/>
          </p:nvPr>
        </p:nvSpPr>
        <p:spPr>
          <a:xfrm>
            <a:off x="107504" y="1092239"/>
            <a:ext cx="8640960" cy="968609"/>
          </a:xfrm>
        </p:spPr>
        <p:txBody>
          <a:bodyPr>
            <a:normAutofit/>
          </a:bodyPr>
          <a:lstStyle/>
          <a:p>
            <a:pPr>
              <a:buNone/>
            </a:pPr>
            <a:r>
              <a:rPr lang="ko-KR" altLang="en-US" sz="2000" dirty="0" smtClean="0"/>
              <a:t>임의의 정수</a:t>
            </a:r>
            <a:r>
              <a:rPr lang="en-US" altLang="ko-KR" sz="2000" dirty="0" smtClean="0"/>
              <a:t>n(n≥1)</a:t>
            </a:r>
            <a:r>
              <a:rPr lang="ko-KR" altLang="en-US" sz="2000" dirty="0" smtClean="0"/>
              <a:t>을 입력받아 </a:t>
            </a:r>
            <a:r>
              <a:rPr lang="en-US" altLang="ko-KR" sz="2000" dirty="0" smtClean="0"/>
              <a:t>2</a:t>
            </a:r>
            <a:r>
              <a:rPr lang="en-US" altLang="ko-KR" sz="2000" baseline="30000" dirty="0" smtClean="0"/>
              <a:t>n</a:t>
            </a:r>
            <a:r>
              <a:rPr lang="ko-KR" altLang="en-US" sz="2000" dirty="0" smtClean="0"/>
              <a:t>을 출력하는 프로그램을 작성하시오</a:t>
            </a:r>
            <a:r>
              <a:rPr lang="en-US" altLang="ko-KR" sz="2000" dirty="0" smtClean="0"/>
              <a:t>.</a:t>
            </a:r>
            <a:endParaRPr lang="ko-KR" altLang="en-US" sz="2000" dirty="0"/>
          </a:p>
        </p:txBody>
      </p:sp>
      <p:sp>
        <p:nvSpPr>
          <p:cNvPr id="2048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20484"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12" name="Rounded Rectangle 7"/>
          <p:cNvSpPr/>
          <p:nvPr/>
        </p:nvSpPr>
        <p:spPr bwMode="auto">
          <a:xfrm>
            <a:off x="2627784" y="6021288"/>
            <a:ext cx="2736304" cy="548680"/>
          </a:xfrm>
          <a:prstGeom prst="roundRect">
            <a:avLst>
              <a:gd name="adj" fmla="val 9033"/>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ko-KR" altLang="en-US" sz="2300" b="1" dirty="0" smtClean="0">
                <a:solidFill>
                  <a:srgbClr val="FFFFFF"/>
                </a:solidFill>
                <a:effectLst>
                  <a:outerShdw blurRad="38100" dist="38100" dir="2700000" algn="tl">
                    <a:srgbClr val="000000">
                      <a:alpha val="43137"/>
                    </a:srgbClr>
                  </a:outerShdw>
                </a:effectLst>
                <a:ea typeface="맑은 고딕" pitchFamily="50" charset="-127"/>
              </a:rPr>
              <a:t>실습문제 정답</a:t>
            </a:r>
            <a:endParaRPr lang="en-US" sz="2300" b="1" dirty="0" smtClean="0">
              <a:solidFill>
                <a:srgbClr val="FFFFFF"/>
              </a:solidFill>
              <a:effectLst>
                <a:outerShdw blurRad="38100" dist="38100" dir="2700000" algn="tl">
                  <a:srgbClr val="000000">
                    <a:alpha val="43137"/>
                  </a:srgbClr>
                </a:outerShdw>
              </a:effectLst>
              <a:ea typeface="맑은 고딕" pitchFamily="50" charset="-127"/>
            </a:endParaRPr>
          </a:p>
        </p:txBody>
      </p:sp>
      <p:pic>
        <p:nvPicPr>
          <p:cNvPr id="1026" name="Picture 2"/>
          <p:cNvPicPr>
            <a:picLocks noChangeAspect="1" noChangeArrowheads="1"/>
          </p:cNvPicPr>
          <p:nvPr/>
        </p:nvPicPr>
        <p:blipFill>
          <a:blip r:embed="rId3" cstate="print"/>
          <a:srcRect/>
          <a:stretch>
            <a:fillRect/>
          </a:stretch>
        </p:blipFill>
        <p:spPr bwMode="auto">
          <a:xfrm>
            <a:off x="251519" y="1844824"/>
            <a:ext cx="4557818" cy="3096344"/>
          </a:xfrm>
          <a:prstGeom prst="rect">
            <a:avLst/>
          </a:prstGeom>
          <a:noFill/>
          <a:ln w="9525">
            <a:noFill/>
            <a:miter lim="800000"/>
            <a:headEnd/>
            <a:tailEnd/>
          </a:ln>
        </p:spPr>
      </p:pic>
      <p:sp>
        <p:nvSpPr>
          <p:cNvPr id="10" name="Rounded Rectangle 7">
            <a:hlinkClick r:id="rId4" action="ppaction://hlinkfile"/>
          </p:cNvPr>
          <p:cNvSpPr/>
          <p:nvPr/>
        </p:nvSpPr>
        <p:spPr bwMode="auto">
          <a:xfrm>
            <a:off x="5593760" y="6035024"/>
            <a:ext cx="2520280" cy="548680"/>
          </a:xfrm>
          <a:prstGeom prst="roundRect">
            <a:avLst>
              <a:gd name="adj" fmla="val 9033"/>
            </a:avLst>
          </a:prstGeom>
          <a:solidFill>
            <a:srgbClr val="002060"/>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b="1" dirty="0" smtClean="0">
                <a:solidFill>
                  <a:srgbClr val="FFFFFF"/>
                </a:solidFill>
                <a:effectLst>
                  <a:outerShdw blurRad="38100" dist="38100" dir="2700000" algn="tl">
                    <a:srgbClr val="000000">
                      <a:alpha val="43137"/>
                    </a:srgbClr>
                  </a:outerShdw>
                </a:effectLst>
                <a:ea typeface="맑은 고딕" pitchFamily="50" charset="-127"/>
              </a:rPr>
              <a:t>Program</a:t>
            </a:r>
            <a:r>
              <a:rPr lang="ko-KR" altLang="en-US" sz="2300" b="1" dirty="0" smtClean="0">
                <a:solidFill>
                  <a:srgbClr val="FFFFFF"/>
                </a:solidFill>
                <a:effectLst>
                  <a:outerShdw blurRad="38100" dist="38100" dir="2700000" algn="tl">
                    <a:srgbClr val="000000">
                      <a:alpha val="43137"/>
                    </a:srgbClr>
                  </a:outerShdw>
                </a:effectLst>
                <a:ea typeface="맑은 고딕" pitchFamily="50" charset="-127"/>
              </a:rPr>
              <a:t>실행</a:t>
            </a:r>
            <a:endParaRPr lang="en-US" sz="2300" b="1" dirty="0" smtClean="0">
              <a:solidFill>
                <a:srgbClr val="FFFFFF"/>
              </a:solidFill>
              <a:effectLst>
                <a:outerShdw blurRad="38100" dist="38100" dir="2700000" algn="tl">
                  <a:srgbClr val="000000">
                    <a:alpha val="43137"/>
                  </a:srgbClr>
                </a:outerShdw>
              </a:effectLst>
              <a:ea typeface="맑은 고딕" pitchFamily="50" charset="-127"/>
            </a:endParaRPr>
          </a:p>
        </p:txBody>
      </p:sp>
    </p:spTree>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Effect transition="in" filter="fade">
                                      <p:cBhvr>
                                        <p:cTn id="9" dur="500"/>
                                        <p:tgtEl>
                                          <p:spTgt spid="1026"/>
                                        </p:tgtEl>
                                      </p:cBhvr>
                                    </p:animEffect>
                                  </p:childTnLst>
                                </p:cTn>
                              </p:par>
                            </p:childTnLst>
                          </p:cTn>
                        </p:par>
                      </p:childTnLst>
                    </p:cTn>
                  </p:par>
                </p:childTnLst>
              </p:cTn>
              <p:nextCondLst>
                <p:cond evt="onClick" delay="0">
                  <p:tgtEl>
                    <p:spTgt spid="12"/>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30189"/>
            <a:ext cx="8964488" cy="534515"/>
          </a:xfrm>
        </p:spPr>
        <p:txBody>
          <a:bodyPr>
            <a:noAutofit/>
          </a:bodyPr>
          <a:lstStyle/>
          <a:p>
            <a:r>
              <a:rPr lang="ko-KR" altLang="en-US" sz="3200" dirty="0" smtClean="0"/>
              <a:t>콤마 연산자</a:t>
            </a:r>
            <a:r>
              <a:rPr lang="en-US" altLang="ko-KR" sz="3200" dirty="0" smtClean="0"/>
              <a:t>(,)</a:t>
            </a:r>
            <a:r>
              <a:rPr lang="ko-KR" altLang="en-US" sz="3200" dirty="0" smtClean="0"/>
              <a:t/>
            </a:r>
            <a:br>
              <a:rPr lang="ko-KR" altLang="en-US" sz="3200" dirty="0" smtClean="0"/>
            </a:br>
            <a:endParaRPr lang="ko-KR" altLang="en-US" sz="3200" dirty="0"/>
          </a:p>
        </p:txBody>
      </p:sp>
      <p:sp>
        <p:nvSpPr>
          <p:cNvPr id="10" name="TextBox 9"/>
          <p:cNvSpPr txBox="1"/>
          <p:nvPr/>
        </p:nvSpPr>
        <p:spPr>
          <a:xfrm>
            <a:off x="179512" y="940658"/>
            <a:ext cx="8640960" cy="707886"/>
          </a:xfrm>
          <a:prstGeom prst="rect">
            <a:avLst/>
          </a:prstGeom>
          <a:solidFill>
            <a:schemeClr val="accent1"/>
          </a:solidFill>
          <a:ln>
            <a:solidFill>
              <a:schemeClr val="tx1"/>
            </a:solidFill>
          </a:ln>
          <a:effectLst/>
        </p:spPr>
        <p:txBody>
          <a:bodyPr wrap="square" rtlCol="0">
            <a:spAutoFit/>
          </a:bodyPr>
          <a:lstStyle/>
          <a:p>
            <a:r>
              <a:rPr lang="ko-KR" altLang="en-US" sz="2000" dirty="0" smtClean="0"/>
              <a:t>콤마 </a:t>
            </a:r>
            <a:r>
              <a:rPr lang="en-US" altLang="ko-KR" sz="2000" dirty="0" smtClean="0"/>
              <a:t>,</a:t>
            </a:r>
            <a:r>
              <a:rPr lang="ko-KR" altLang="en-US" sz="2000" dirty="0" smtClean="0"/>
              <a:t>로 분리된 수식들에 대해 왼쪽에서 오른쪽 방향으로 평가하고</a:t>
            </a:r>
            <a:r>
              <a:rPr lang="en-US" altLang="ko-KR" sz="2000" dirty="0" smtClean="0"/>
              <a:t>, </a:t>
            </a:r>
          </a:p>
          <a:p>
            <a:r>
              <a:rPr lang="ko-KR" altLang="en-US" sz="2000" dirty="0" smtClean="0"/>
              <a:t>제일 마지막 수식의 결과를 취합</a:t>
            </a:r>
            <a:endParaRPr lang="ko-KR" altLang="en-US" sz="2000" dirty="0"/>
          </a:p>
        </p:txBody>
      </p:sp>
      <p:pic>
        <p:nvPicPr>
          <p:cNvPr id="108546" name="Picture 2"/>
          <p:cNvPicPr>
            <a:picLocks noChangeAspect="1" noChangeArrowheads="1"/>
          </p:cNvPicPr>
          <p:nvPr/>
        </p:nvPicPr>
        <p:blipFill>
          <a:blip r:embed="rId3" cstate="print"/>
          <a:srcRect/>
          <a:stretch>
            <a:fillRect/>
          </a:stretch>
        </p:blipFill>
        <p:spPr bwMode="auto">
          <a:xfrm>
            <a:off x="251520" y="1844824"/>
            <a:ext cx="5737472" cy="2448272"/>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30189"/>
            <a:ext cx="8964488" cy="534515"/>
          </a:xfrm>
        </p:spPr>
        <p:txBody>
          <a:bodyPr>
            <a:noAutofit/>
          </a:bodyPr>
          <a:lstStyle/>
          <a:p>
            <a:r>
              <a:rPr lang="ko-KR" altLang="en-US" sz="3200" dirty="0" smtClean="0"/>
              <a:t>형 변환과 캐스트 연산자</a:t>
            </a:r>
            <a:br>
              <a:rPr lang="ko-KR" altLang="en-US" sz="3200" dirty="0" smtClean="0"/>
            </a:br>
            <a:endParaRPr lang="ko-KR" altLang="en-US" sz="3200" dirty="0"/>
          </a:p>
        </p:txBody>
      </p:sp>
      <p:sp>
        <p:nvSpPr>
          <p:cNvPr id="10" name="TextBox 9"/>
          <p:cNvSpPr txBox="1"/>
          <p:nvPr/>
        </p:nvSpPr>
        <p:spPr>
          <a:xfrm>
            <a:off x="179512" y="940658"/>
            <a:ext cx="8640960" cy="3477875"/>
          </a:xfrm>
          <a:prstGeom prst="rect">
            <a:avLst/>
          </a:prstGeom>
          <a:solidFill>
            <a:schemeClr val="accent1"/>
          </a:solidFill>
          <a:ln>
            <a:solidFill>
              <a:schemeClr val="tx1"/>
            </a:solidFill>
          </a:ln>
          <a:effectLst/>
        </p:spPr>
        <p:txBody>
          <a:bodyPr wrap="square" rtlCol="0">
            <a:spAutoFit/>
          </a:bodyPr>
          <a:lstStyle/>
          <a:p>
            <a:r>
              <a:rPr lang="ko-KR" altLang="en-US" sz="2000" dirty="0" smtClean="0"/>
              <a:t>사용할 변수는 변수 선언 부분에서 데이터 형을 결정한다</a:t>
            </a:r>
            <a:r>
              <a:rPr lang="en-US" altLang="ko-KR" sz="2000" dirty="0" smtClean="0"/>
              <a:t>.</a:t>
            </a:r>
          </a:p>
          <a:p>
            <a:endParaRPr lang="en-US" altLang="ko-KR" sz="2000" dirty="0" smtClean="0"/>
          </a:p>
          <a:p>
            <a:r>
              <a:rPr lang="ko-KR" altLang="en-US" sz="2000" dirty="0" smtClean="0"/>
              <a:t>정수형 변수에 실수 상수를 저장할 때 소수 이하 부분을 제외한 정수 부분만 저장된다</a:t>
            </a:r>
            <a:r>
              <a:rPr lang="en-US" altLang="ko-KR" sz="2000" dirty="0" smtClean="0"/>
              <a:t>.</a:t>
            </a:r>
          </a:p>
          <a:p>
            <a:endParaRPr lang="en-US" altLang="ko-KR" sz="2000" dirty="0" smtClean="0"/>
          </a:p>
          <a:p>
            <a:r>
              <a:rPr lang="ko-KR" altLang="en-US" sz="2000" dirty="0" smtClean="0"/>
              <a:t>그러나 반대로 정수형 데이터를 </a:t>
            </a:r>
            <a:r>
              <a:rPr lang="ko-KR" altLang="en-US" sz="2000" dirty="0" err="1" smtClean="0"/>
              <a:t>실수형</a:t>
            </a:r>
            <a:r>
              <a:rPr lang="ko-KR" altLang="en-US" sz="2000" dirty="0" smtClean="0"/>
              <a:t> 변수에 저장할 때는 데이터의 손실 없이 저장할 수 있지만 마찬가지로 형 변환</a:t>
            </a:r>
            <a:r>
              <a:rPr lang="en-US" altLang="ko-KR" sz="2000" dirty="0" smtClean="0"/>
              <a:t>(type conversion)</a:t>
            </a:r>
            <a:r>
              <a:rPr lang="ko-KR" altLang="en-US" sz="2000" dirty="0" smtClean="0"/>
              <a:t>이 일어난다</a:t>
            </a:r>
            <a:r>
              <a:rPr lang="en-US" altLang="ko-KR" sz="2000" dirty="0" smtClean="0"/>
              <a:t>. </a:t>
            </a:r>
          </a:p>
          <a:p>
            <a:endParaRPr lang="en-US" altLang="ko-KR" sz="2000" dirty="0" smtClean="0"/>
          </a:p>
          <a:p>
            <a:r>
              <a:rPr lang="ko-KR" altLang="en-US" sz="2000" dirty="0" smtClean="0"/>
              <a:t>이러한 이유는 큰 서랍에 작은 물건을 넣을 수는 있어도 작은 서랍에 큰 물건을 억지로 넣고자 한다면 물건의 부피를 줄여야 하므로 손실을 가져오는 것과 같다</a:t>
            </a:r>
            <a:r>
              <a:rPr lang="en-US" altLang="ko-KR" sz="2000" dirty="0" smtClean="0"/>
              <a:t>. </a:t>
            </a:r>
            <a:endParaRPr lang="ko-KR" altLang="en-US" sz="2000" dirty="0"/>
          </a:p>
        </p:txBody>
      </p:sp>
    </p:spTree>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30189"/>
            <a:ext cx="8964488" cy="534515"/>
          </a:xfrm>
        </p:spPr>
        <p:txBody>
          <a:bodyPr>
            <a:noAutofit/>
          </a:bodyPr>
          <a:lstStyle/>
          <a:p>
            <a:r>
              <a:rPr lang="ko-KR" altLang="en-US" sz="3200" dirty="0" smtClean="0"/>
              <a:t>형 변환과 캐스트 연산자</a:t>
            </a:r>
            <a:br>
              <a:rPr lang="ko-KR" altLang="en-US" sz="3200" dirty="0" smtClean="0"/>
            </a:br>
            <a:endParaRPr lang="ko-KR" altLang="en-US" sz="3200" dirty="0"/>
          </a:p>
        </p:txBody>
      </p:sp>
      <p:sp>
        <p:nvSpPr>
          <p:cNvPr id="10" name="TextBox 9"/>
          <p:cNvSpPr txBox="1"/>
          <p:nvPr/>
        </p:nvSpPr>
        <p:spPr>
          <a:xfrm>
            <a:off x="179512" y="940658"/>
            <a:ext cx="8640960" cy="3170099"/>
          </a:xfrm>
          <a:prstGeom prst="rect">
            <a:avLst/>
          </a:prstGeom>
          <a:solidFill>
            <a:schemeClr val="accent1"/>
          </a:solidFill>
          <a:ln>
            <a:solidFill>
              <a:schemeClr val="tx1"/>
            </a:solidFill>
          </a:ln>
          <a:effectLst/>
        </p:spPr>
        <p:txBody>
          <a:bodyPr wrap="square" rtlCol="0">
            <a:spAutoFit/>
          </a:bodyPr>
          <a:lstStyle/>
          <a:p>
            <a:r>
              <a:rPr lang="ko-KR" altLang="en-US" sz="2000" dirty="0" smtClean="0"/>
              <a:t>예를 들어 정수 상수와 실수 상수의 덧셈 연산인 </a:t>
            </a:r>
            <a:r>
              <a:rPr lang="en-US" altLang="ko-KR" sz="2000" dirty="0" smtClean="0"/>
              <a:t>2+4.5</a:t>
            </a:r>
            <a:r>
              <a:rPr lang="ko-KR" altLang="en-US" sz="2000" dirty="0" smtClean="0"/>
              <a:t>의 결과가 </a:t>
            </a:r>
            <a:r>
              <a:rPr lang="en-US" altLang="ko-KR" sz="2000" dirty="0" smtClean="0"/>
              <a:t>6.5</a:t>
            </a:r>
            <a:r>
              <a:rPr lang="ko-KR" altLang="en-US" sz="2000" dirty="0" smtClean="0"/>
              <a:t>가 되듯이 연산식에 적어도 한 개의 </a:t>
            </a:r>
            <a:r>
              <a:rPr lang="ko-KR" altLang="en-US" sz="2000" dirty="0" err="1" smtClean="0"/>
              <a:t>실수형</a:t>
            </a:r>
            <a:r>
              <a:rPr lang="ko-KR" altLang="en-US" sz="2000" dirty="0" smtClean="0"/>
              <a:t> 데이터가 포함될 경우에 </a:t>
            </a:r>
            <a:r>
              <a:rPr lang="ko-KR" altLang="en-US" sz="2000" dirty="0" err="1" smtClean="0"/>
              <a:t>연산식의</a:t>
            </a:r>
            <a:r>
              <a:rPr lang="ko-KR" altLang="en-US" sz="2000" dirty="0" smtClean="0"/>
              <a:t> 결과는 </a:t>
            </a:r>
            <a:r>
              <a:rPr lang="ko-KR" altLang="en-US" sz="2000" dirty="0" err="1" smtClean="0"/>
              <a:t>실수형이</a:t>
            </a:r>
            <a:r>
              <a:rPr lang="ko-KR" altLang="en-US" sz="2000" dirty="0" smtClean="0"/>
              <a:t> 된다</a:t>
            </a:r>
            <a:r>
              <a:rPr lang="en-US" altLang="ko-KR" sz="2000" dirty="0" smtClean="0"/>
              <a:t>.</a:t>
            </a:r>
          </a:p>
          <a:p>
            <a:endParaRPr lang="en-US" altLang="ko-KR" sz="2000" dirty="0" smtClean="0"/>
          </a:p>
          <a:p>
            <a:r>
              <a:rPr lang="ko-KR" altLang="en-US" sz="2000" dirty="0" smtClean="0"/>
              <a:t>이와 같은 형 변환은 컴파일러에 의해 자동적으로 처리되는데 이를 </a:t>
            </a:r>
            <a:r>
              <a:rPr lang="ko-KR" altLang="en-US" sz="2000" b="1" dirty="0" smtClean="0">
                <a:solidFill>
                  <a:srgbClr val="FF0000"/>
                </a:solidFill>
              </a:rPr>
              <a:t>암시적</a:t>
            </a:r>
            <a:r>
              <a:rPr lang="en-US" altLang="ko-KR" sz="2000" dirty="0" smtClean="0"/>
              <a:t>(</a:t>
            </a:r>
            <a:r>
              <a:rPr lang="ko-KR" altLang="en-US" sz="2000" dirty="0" smtClean="0"/>
              <a:t>또는 묵시적</a:t>
            </a:r>
            <a:r>
              <a:rPr lang="en-US" altLang="ko-KR" sz="2000" dirty="0" smtClean="0"/>
              <a:t>, implicit) </a:t>
            </a:r>
            <a:r>
              <a:rPr lang="ko-KR" altLang="en-US" sz="2000" dirty="0" smtClean="0"/>
              <a:t>형 변환이라 한다</a:t>
            </a:r>
            <a:r>
              <a:rPr lang="en-US" altLang="ko-KR" sz="2000" dirty="0" smtClean="0"/>
              <a:t>.  </a:t>
            </a:r>
            <a:r>
              <a:rPr lang="ko-KR" altLang="en-US" sz="2000" dirty="0" smtClean="0"/>
              <a:t>형 변환은 컴파일러에 의해 자동으로 이루어지지만 데이터의 형을 강제로 변환할 수도 있다</a:t>
            </a:r>
            <a:r>
              <a:rPr lang="en-US" altLang="ko-KR" sz="2000" dirty="0" smtClean="0"/>
              <a:t>. </a:t>
            </a:r>
          </a:p>
          <a:p>
            <a:endParaRPr lang="en-US" altLang="ko-KR" sz="2000" dirty="0" smtClean="0"/>
          </a:p>
          <a:p>
            <a:r>
              <a:rPr lang="ko-KR" altLang="en-US" sz="2000" dirty="0" smtClean="0"/>
              <a:t>이러한 변환을 </a:t>
            </a:r>
            <a:r>
              <a:rPr lang="ko-KR" altLang="en-US" sz="2000" b="1" dirty="0" smtClean="0">
                <a:solidFill>
                  <a:srgbClr val="FF0000"/>
                </a:solidFill>
              </a:rPr>
              <a:t>명시적</a:t>
            </a:r>
            <a:r>
              <a:rPr lang="en-US" altLang="ko-KR" sz="2000" dirty="0" smtClean="0"/>
              <a:t>(explicit) </a:t>
            </a:r>
            <a:r>
              <a:rPr lang="ko-KR" altLang="en-US" sz="2000" dirty="0" smtClean="0"/>
              <a:t>형 변환이라 하며</a:t>
            </a:r>
            <a:r>
              <a:rPr lang="en-US" altLang="ko-KR" sz="2000" dirty="0" smtClean="0"/>
              <a:t>, </a:t>
            </a:r>
            <a:r>
              <a:rPr lang="ko-KR" altLang="en-US" sz="2000" dirty="0" smtClean="0"/>
              <a:t>이때 캐스트</a:t>
            </a:r>
            <a:r>
              <a:rPr lang="en-US" altLang="ko-KR" sz="2000" dirty="0" smtClean="0"/>
              <a:t>(cast) </a:t>
            </a:r>
            <a:r>
              <a:rPr lang="ko-KR" altLang="en-US" sz="2000" dirty="0" smtClean="0"/>
              <a:t>연산자를 사용한다</a:t>
            </a:r>
            <a:r>
              <a:rPr lang="en-US" altLang="ko-KR" sz="2000" dirty="0" smtClean="0"/>
              <a:t>. </a:t>
            </a:r>
            <a:endParaRPr lang="ko-KR" altLang="en-US" sz="2000" dirty="0"/>
          </a:p>
        </p:txBody>
      </p:sp>
      <p:pic>
        <p:nvPicPr>
          <p:cNvPr id="109570" name="Picture 2"/>
          <p:cNvPicPr>
            <a:picLocks noChangeAspect="1" noChangeArrowheads="1"/>
          </p:cNvPicPr>
          <p:nvPr/>
        </p:nvPicPr>
        <p:blipFill>
          <a:blip r:embed="rId3" cstate="print"/>
          <a:srcRect/>
          <a:stretch>
            <a:fillRect/>
          </a:stretch>
        </p:blipFill>
        <p:spPr bwMode="auto">
          <a:xfrm>
            <a:off x="203820" y="4365104"/>
            <a:ext cx="8544644" cy="1656184"/>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30189"/>
            <a:ext cx="8964488" cy="534515"/>
          </a:xfrm>
        </p:spPr>
        <p:txBody>
          <a:bodyPr>
            <a:noAutofit/>
          </a:bodyPr>
          <a:lstStyle/>
          <a:p>
            <a:r>
              <a:rPr lang="ko-KR" altLang="en-US" sz="3200" dirty="0" smtClean="0"/>
              <a:t>형 변환과 캐스트 연산자</a:t>
            </a:r>
            <a:br>
              <a:rPr lang="ko-KR" altLang="en-US" sz="3200" dirty="0" smtClean="0"/>
            </a:br>
            <a:endParaRPr lang="ko-KR" altLang="en-US" sz="3200" dirty="0"/>
          </a:p>
        </p:txBody>
      </p:sp>
      <p:pic>
        <p:nvPicPr>
          <p:cNvPr id="109570" name="Picture 2"/>
          <p:cNvPicPr>
            <a:picLocks noChangeAspect="1" noChangeArrowheads="1"/>
          </p:cNvPicPr>
          <p:nvPr/>
        </p:nvPicPr>
        <p:blipFill>
          <a:blip r:embed="rId3" cstate="print"/>
          <a:srcRect/>
          <a:stretch>
            <a:fillRect/>
          </a:stretch>
        </p:blipFill>
        <p:spPr bwMode="auto">
          <a:xfrm>
            <a:off x="107504" y="836712"/>
            <a:ext cx="8544644" cy="1656184"/>
          </a:xfrm>
          <a:prstGeom prst="rect">
            <a:avLst/>
          </a:prstGeom>
          <a:noFill/>
          <a:ln w="9525">
            <a:noFill/>
            <a:miter lim="800000"/>
            <a:headEnd/>
            <a:tailEnd/>
          </a:ln>
        </p:spPr>
      </p:pic>
      <p:pic>
        <p:nvPicPr>
          <p:cNvPr id="110594" name="Picture 2"/>
          <p:cNvPicPr>
            <a:picLocks noChangeAspect="1" noChangeArrowheads="1"/>
          </p:cNvPicPr>
          <p:nvPr/>
        </p:nvPicPr>
        <p:blipFill>
          <a:blip r:embed="rId4" cstate="print"/>
          <a:srcRect/>
          <a:stretch>
            <a:fillRect/>
          </a:stretch>
        </p:blipFill>
        <p:spPr bwMode="auto">
          <a:xfrm>
            <a:off x="179512" y="2601813"/>
            <a:ext cx="4392488" cy="3543603"/>
          </a:xfrm>
          <a:prstGeom prst="rect">
            <a:avLst/>
          </a:prstGeom>
          <a:noFill/>
          <a:ln w="9525">
            <a:noFill/>
            <a:miter lim="800000"/>
            <a:headEnd/>
            <a:tailEnd/>
          </a:ln>
        </p:spPr>
      </p:pic>
      <p:grpSp>
        <p:nvGrpSpPr>
          <p:cNvPr id="9" name="그룹 8"/>
          <p:cNvGrpSpPr/>
          <p:nvPr/>
        </p:nvGrpSpPr>
        <p:grpSpPr>
          <a:xfrm>
            <a:off x="3923928" y="2492896"/>
            <a:ext cx="4805440" cy="3091120"/>
            <a:chOff x="3923928" y="2492896"/>
            <a:chExt cx="4805440" cy="3091120"/>
          </a:xfrm>
        </p:grpSpPr>
        <p:pic>
          <p:nvPicPr>
            <p:cNvPr id="110595" name="Picture 3"/>
            <p:cNvPicPr>
              <a:picLocks noChangeAspect="1" noChangeArrowheads="1"/>
            </p:cNvPicPr>
            <p:nvPr/>
          </p:nvPicPr>
          <p:blipFill>
            <a:blip r:embed="rId5" cstate="print"/>
            <a:srcRect/>
            <a:stretch>
              <a:fillRect/>
            </a:stretch>
          </p:blipFill>
          <p:spPr bwMode="auto">
            <a:xfrm>
              <a:off x="3923928" y="2492896"/>
              <a:ext cx="2662870" cy="1080120"/>
            </a:xfrm>
            <a:prstGeom prst="rect">
              <a:avLst/>
            </a:prstGeom>
            <a:noFill/>
            <a:ln w="9525">
              <a:noFill/>
              <a:miter lim="800000"/>
              <a:headEnd/>
              <a:tailEnd/>
            </a:ln>
          </p:spPr>
        </p:pic>
        <p:sp>
          <p:nvSpPr>
            <p:cNvPr id="7" name="TextBox 6"/>
            <p:cNvSpPr txBox="1"/>
            <p:nvPr/>
          </p:nvSpPr>
          <p:spPr>
            <a:xfrm>
              <a:off x="4644008" y="3645024"/>
              <a:ext cx="4085360" cy="1938992"/>
            </a:xfrm>
            <a:prstGeom prst="rect">
              <a:avLst/>
            </a:prstGeom>
            <a:solidFill>
              <a:schemeClr val="accent1">
                <a:lumMod val="40000"/>
                <a:lumOff val="60000"/>
              </a:schemeClr>
            </a:solidFill>
            <a:ln>
              <a:solidFill>
                <a:schemeClr val="tx1"/>
              </a:solidFill>
            </a:ln>
            <a:effectLst/>
          </p:spPr>
          <p:txBody>
            <a:bodyPr wrap="square" rtlCol="0">
              <a:spAutoFit/>
            </a:bodyPr>
            <a:lstStyle/>
            <a:p>
              <a:r>
                <a:rPr lang="en-US" altLang="ko-KR" sz="2000" dirty="0" err="1" smtClean="0"/>
                <a:t>i+x</a:t>
              </a:r>
              <a:r>
                <a:rPr lang="ko-KR" altLang="en-US" sz="2000" dirty="0" smtClean="0"/>
                <a:t>는 실수형 변수인 </a:t>
              </a:r>
              <a:r>
                <a:rPr lang="en-US" altLang="ko-KR" sz="2000" dirty="0" smtClean="0"/>
                <a:t>x</a:t>
              </a:r>
              <a:r>
                <a:rPr lang="ko-KR" altLang="en-US" sz="2000" dirty="0" smtClean="0"/>
                <a:t>를 포함하고 있으므로 결과는 </a:t>
              </a:r>
              <a:r>
                <a:rPr lang="ko-KR" altLang="en-US" sz="2000" dirty="0" err="1" smtClean="0"/>
                <a:t>실수형</a:t>
              </a:r>
              <a:r>
                <a:rPr lang="ko-KR" altLang="en-US" sz="2000" dirty="0" smtClean="0"/>
                <a:t> </a:t>
              </a:r>
              <a:r>
                <a:rPr lang="en-US" altLang="ko-KR" sz="2000" dirty="0" smtClean="0"/>
                <a:t>13.14159</a:t>
              </a:r>
              <a:r>
                <a:rPr lang="ko-KR" altLang="en-US" sz="2000" dirty="0" smtClean="0"/>
                <a:t>가 되지만 </a:t>
              </a:r>
              <a:r>
                <a:rPr lang="en-US" altLang="ko-KR" sz="2000" dirty="0" smtClean="0"/>
                <a:t>(</a:t>
              </a:r>
              <a:r>
                <a:rPr lang="en-US" altLang="ko-KR" sz="2000" b="1" dirty="0" err="1" smtClean="0"/>
                <a:t>int</a:t>
              </a:r>
              <a:r>
                <a:rPr lang="en-US" altLang="ko-KR" sz="2000" dirty="0" smtClean="0"/>
                <a:t>)</a:t>
              </a:r>
              <a:r>
                <a:rPr lang="ko-KR" altLang="en-US" sz="2000" dirty="0" smtClean="0"/>
                <a:t>의 캐스트 연산자가 사용되었기 때문에 정수 </a:t>
              </a:r>
              <a:r>
                <a:rPr lang="en-US" altLang="ko-KR" sz="2000" dirty="0" smtClean="0"/>
                <a:t>13</a:t>
              </a:r>
              <a:r>
                <a:rPr lang="ko-KR" altLang="en-US" sz="2000" dirty="0" smtClean="0"/>
                <a:t>이 정수형 변수 </a:t>
              </a:r>
              <a:r>
                <a:rPr lang="en-US" altLang="ko-KR" sz="2000" dirty="0" err="1" smtClean="0"/>
                <a:t>i</a:t>
              </a:r>
              <a:r>
                <a:rPr lang="ko-KR" altLang="en-US" sz="2000" dirty="0" smtClean="0"/>
                <a:t>에 저장된다</a:t>
              </a:r>
              <a:r>
                <a:rPr lang="en-US" altLang="ko-KR" sz="2000" dirty="0" smtClean="0"/>
                <a:t>. </a:t>
              </a:r>
            </a:p>
            <a:p>
              <a:r>
                <a:rPr lang="en-US" altLang="ko-KR" sz="2000" dirty="0" smtClean="0"/>
                <a:t>line 09</a:t>
              </a:r>
              <a:r>
                <a:rPr lang="ko-KR" altLang="en-US" sz="2000" dirty="0" smtClean="0"/>
                <a:t>에서는 원래의 값을 출력</a:t>
              </a:r>
              <a:endParaRPr lang="ko-KR" altLang="en-US" sz="2000" dirty="0"/>
            </a:p>
          </p:txBody>
        </p:sp>
      </p:grpSp>
      <p:sp>
        <p:nvSpPr>
          <p:cNvPr id="8" name="Rounded Rectangle 7"/>
          <p:cNvSpPr/>
          <p:nvPr/>
        </p:nvSpPr>
        <p:spPr bwMode="auto">
          <a:xfrm>
            <a:off x="6156176" y="6093296"/>
            <a:ext cx="2736304" cy="548680"/>
          </a:xfrm>
          <a:prstGeom prst="roundRect">
            <a:avLst>
              <a:gd name="adj" fmla="val 9033"/>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ko-KR" altLang="en-US" sz="2300" b="1" dirty="0" smtClean="0">
                <a:solidFill>
                  <a:srgbClr val="FFFFFF"/>
                </a:solidFill>
                <a:effectLst>
                  <a:outerShdw blurRad="38100" dist="38100" dir="2700000" algn="tl">
                    <a:srgbClr val="000000">
                      <a:alpha val="43137"/>
                    </a:srgbClr>
                  </a:outerShdw>
                </a:effectLst>
                <a:ea typeface="맑은 고딕" pitchFamily="50" charset="-127"/>
              </a:rPr>
              <a:t>결과와 해설</a:t>
            </a:r>
            <a:endParaRPr lang="en-US" sz="2300" b="1" dirty="0" smtClean="0">
              <a:solidFill>
                <a:srgbClr val="FFFFFF"/>
              </a:solidFill>
              <a:effectLst>
                <a:outerShdw blurRad="38100" dist="38100" dir="2700000" algn="tl">
                  <a:srgbClr val="000000">
                    <a:alpha val="43137"/>
                  </a:srgbClr>
                </a:outerShdw>
              </a:effectLst>
              <a:ea typeface="맑은 고딕" pitchFamily="50" charset="-127"/>
            </a:endParaRPr>
          </a:p>
        </p:txBody>
      </p:sp>
      <p:sp>
        <p:nvSpPr>
          <p:cNvPr id="10" name="Rounded Rectangle 7">
            <a:hlinkClick r:id="rId6" action="ppaction://hlinkfile"/>
          </p:cNvPr>
          <p:cNvSpPr/>
          <p:nvPr/>
        </p:nvSpPr>
        <p:spPr bwMode="auto">
          <a:xfrm>
            <a:off x="3347864" y="6089616"/>
            <a:ext cx="2520280" cy="548680"/>
          </a:xfrm>
          <a:prstGeom prst="roundRect">
            <a:avLst>
              <a:gd name="adj" fmla="val 9033"/>
            </a:avLst>
          </a:prstGeom>
          <a:solidFill>
            <a:srgbClr val="002060"/>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b="1" dirty="0" smtClean="0">
                <a:solidFill>
                  <a:srgbClr val="FFFFFF"/>
                </a:solidFill>
                <a:effectLst>
                  <a:outerShdw blurRad="38100" dist="38100" dir="2700000" algn="tl">
                    <a:srgbClr val="000000">
                      <a:alpha val="43137"/>
                    </a:srgbClr>
                  </a:outerShdw>
                </a:effectLst>
                <a:ea typeface="맑은 고딕" pitchFamily="50" charset="-127"/>
              </a:rPr>
              <a:t>Program</a:t>
            </a:r>
            <a:r>
              <a:rPr lang="ko-KR" altLang="en-US" sz="2300" b="1" dirty="0" smtClean="0">
                <a:solidFill>
                  <a:srgbClr val="FFFFFF"/>
                </a:solidFill>
                <a:effectLst>
                  <a:outerShdw blurRad="38100" dist="38100" dir="2700000" algn="tl">
                    <a:srgbClr val="000000">
                      <a:alpha val="43137"/>
                    </a:srgbClr>
                  </a:outerShdw>
                </a:effectLst>
                <a:ea typeface="맑은 고딕" pitchFamily="50" charset="-127"/>
              </a:rPr>
              <a:t>실행</a:t>
            </a:r>
            <a:endParaRPr lang="en-US" sz="2300" b="1" dirty="0" smtClean="0">
              <a:solidFill>
                <a:srgbClr val="FFFFFF"/>
              </a:solidFill>
              <a:effectLst>
                <a:outerShdw blurRad="38100" dist="38100" dir="2700000" algn="tl">
                  <a:srgbClr val="000000">
                    <a:alpha val="43137"/>
                  </a:srgbClr>
                </a:outerShdw>
              </a:effectLst>
              <a:ea typeface="맑은 고딕" pitchFamily="50" charset="-127"/>
            </a:endParaRPr>
          </a:p>
        </p:txBody>
      </p:sp>
    </p:spTree>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childTnLst>
              </p:cTn>
              <p:nextCondLst>
                <p:cond evt="onClick" delay="0">
                  <p:tgtEl>
                    <p:spTgt spid="8"/>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251519" y="1772816"/>
            <a:ext cx="4199063" cy="3312368"/>
          </a:xfrm>
          <a:prstGeom prst="rect">
            <a:avLst/>
          </a:prstGeom>
          <a:noFill/>
          <a:ln w="9525">
            <a:noFill/>
            <a:miter lim="800000"/>
            <a:headEnd/>
            <a:tailEnd/>
          </a:ln>
        </p:spPr>
      </p:pic>
      <p:sp>
        <p:nvSpPr>
          <p:cNvPr id="2" name="Title 1"/>
          <p:cNvSpPr>
            <a:spLocks noGrp="1"/>
          </p:cNvSpPr>
          <p:nvPr>
            <p:ph type="title"/>
          </p:nvPr>
        </p:nvSpPr>
        <p:spPr>
          <a:xfrm>
            <a:off x="381000" y="230189"/>
            <a:ext cx="8382000" cy="678531"/>
          </a:xfrm>
        </p:spPr>
        <p:txBody>
          <a:bodyPr>
            <a:normAutofit/>
          </a:bodyPr>
          <a:lstStyle/>
          <a:p>
            <a:r>
              <a:rPr lang="ko-KR" altLang="en-US" dirty="0" smtClean="0"/>
              <a:t>두 개의 변수에 대한 사칙 연산</a:t>
            </a:r>
            <a:endParaRPr lang="ko-KR" altLang="en-US" dirty="0"/>
          </a:p>
        </p:txBody>
      </p:sp>
      <p:sp>
        <p:nvSpPr>
          <p:cNvPr id="7" name="텍스트 개체 틀 4"/>
          <p:cNvSpPr>
            <a:spLocks noGrp="1"/>
          </p:cNvSpPr>
          <p:nvPr>
            <p:ph type="body" sz="quarter" idx="10"/>
          </p:nvPr>
        </p:nvSpPr>
        <p:spPr>
          <a:xfrm>
            <a:off x="323528" y="1124744"/>
            <a:ext cx="7885384" cy="369332"/>
          </a:xfrm>
        </p:spPr>
        <p:txBody>
          <a:bodyPr/>
          <a:lstStyle/>
          <a:p>
            <a:pPr>
              <a:buNone/>
            </a:pPr>
            <a:r>
              <a:rPr lang="ko-KR" altLang="en-US" sz="2000" dirty="0" smtClean="0"/>
              <a:t>다음 예제의 실행결과를 확인</a:t>
            </a:r>
            <a:endParaRPr lang="en-US" altLang="ko-KR" sz="2000" dirty="0" smtClean="0"/>
          </a:p>
        </p:txBody>
      </p:sp>
      <p:sp>
        <p:nvSpPr>
          <p:cNvPr id="2052"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13" name="Rounded Rectangle 7"/>
          <p:cNvSpPr/>
          <p:nvPr/>
        </p:nvSpPr>
        <p:spPr bwMode="auto">
          <a:xfrm>
            <a:off x="5796136" y="6237312"/>
            <a:ext cx="2736304" cy="548680"/>
          </a:xfrm>
          <a:prstGeom prst="roundRect">
            <a:avLst>
              <a:gd name="adj" fmla="val 9033"/>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ko-KR" altLang="en-US" sz="2300" b="1" dirty="0" smtClean="0">
                <a:solidFill>
                  <a:srgbClr val="FFFFFF"/>
                </a:solidFill>
                <a:effectLst>
                  <a:outerShdw blurRad="38100" dist="38100" dir="2700000" algn="tl">
                    <a:srgbClr val="000000">
                      <a:alpha val="43137"/>
                    </a:srgbClr>
                  </a:outerShdw>
                </a:effectLst>
                <a:ea typeface="맑은 고딕" pitchFamily="50" charset="-127"/>
              </a:rPr>
              <a:t>실행결과와 해설</a:t>
            </a:r>
            <a:endParaRPr lang="en-US" sz="2300" b="1" dirty="0" smtClean="0">
              <a:solidFill>
                <a:srgbClr val="FFFFFF"/>
              </a:solidFill>
              <a:effectLst>
                <a:outerShdw blurRad="38100" dist="38100" dir="2700000" algn="tl">
                  <a:srgbClr val="000000">
                    <a:alpha val="43137"/>
                  </a:srgbClr>
                </a:outerShdw>
              </a:effectLst>
              <a:ea typeface="맑은 고딕" pitchFamily="50" charset="-127"/>
            </a:endParaRPr>
          </a:p>
        </p:txBody>
      </p:sp>
      <p:grpSp>
        <p:nvGrpSpPr>
          <p:cNvPr id="19" name="그룹 18"/>
          <p:cNvGrpSpPr/>
          <p:nvPr/>
        </p:nvGrpSpPr>
        <p:grpSpPr>
          <a:xfrm>
            <a:off x="2627784" y="1556792"/>
            <a:ext cx="6197699" cy="3168352"/>
            <a:chOff x="2627784" y="1556792"/>
            <a:chExt cx="6197699" cy="3168352"/>
          </a:xfrm>
        </p:grpSpPr>
        <p:pic>
          <p:nvPicPr>
            <p:cNvPr id="2051" name="_x77659824" descr="EMB000002fc0a5e"/>
            <p:cNvPicPr>
              <a:picLocks noChangeAspect="1" noChangeArrowheads="1"/>
            </p:cNvPicPr>
            <p:nvPr/>
          </p:nvPicPr>
          <p:blipFill>
            <a:blip r:embed="rId4" cstate="print"/>
            <a:srcRect/>
            <a:stretch>
              <a:fillRect/>
            </a:stretch>
          </p:blipFill>
          <p:spPr bwMode="auto">
            <a:xfrm>
              <a:off x="5004048" y="3212976"/>
              <a:ext cx="1929589" cy="1080120"/>
            </a:xfrm>
            <a:prstGeom prst="rect">
              <a:avLst/>
            </a:prstGeom>
            <a:noFill/>
          </p:spPr>
        </p:pic>
        <p:sp>
          <p:nvSpPr>
            <p:cNvPr id="15" name="직사각형 14"/>
            <p:cNvSpPr/>
            <p:nvPr/>
          </p:nvSpPr>
          <p:spPr bwMode="auto">
            <a:xfrm>
              <a:off x="2627784" y="3501008"/>
              <a:ext cx="792088" cy="1224136"/>
            </a:xfrm>
            <a:prstGeom prst="rect">
              <a:avLst/>
            </a:prstGeom>
            <a:noFill/>
            <a:ln>
              <a:solidFill>
                <a:schemeClr val="accent1">
                  <a:alpha val="47000"/>
                </a:schemeClr>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ko-KR" altLang="en-US" sz="23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2053" name="Picture 5"/>
            <p:cNvPicPr>
              <a:picLocks noChangeAspect="1" noChangeArrowheads="1"/>
            </p:cNvPicPr>
            <p:nvPr/>
          </p:nvPicPr>
          <p:blipFill>
            <a:blip r:embed="rId5" cstate="print"/>
            <a:srcRect/>
            <a:stretch>
              <a:fillRect/>
            </a:stretch>
          </p:blipFill>
          <p:spPr bwMode="auto">
            <a:xfrm>
              <a:off x="4644008" y="1556792"/>
              <a:ext cx="4181475" cy="1152525"/>
            </a:xfrm>
            <a:prstGeom prst="rect">
              <a:avLst/>
            </a:prstGeom>
            <a:noFill/>
            <a:ln w="9525">
              <a:solidFill>
                <a:schemeClr val="accent1"/>
              </a:solidFill>
              <a:miter lim="800000"/>
              <a:headEnd/>
              <a:tailEnd/>
            </a:ln>
          </p:spPr>
        </p:pic>
        <p:cxnSp>
          <p:nvCxnSpPr>
            <p:cNvPr id="17" name="직선 화살표 연결선 16"/>
            <p:cNvCxnSpPr/>
            <p:nvPr/>
          </p:nvCxnSpPr>
          <p:spPr>
            <a:xfrm flipH="1">
              <a:off x="3419872" y="2708920"/>
              <a:ext cx="1224136" cy="7920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grpSp>
      <p:sp>
        <p:nvSpPr>
          <p:cNvPr id="12" name="Rounded Rectangle 7">
            <a:hlinkClick r:id="rId6" action="ppaction://hlinkfile"/>
          </p:cNvPr>
          <p:cNvSpPr/>
          <p:nvPr/>
        </p:nvSpPr>
        <p:spPr bwMode="auto">
          <a:xfrm>
            <a:off x="5827200" y="5492368"/>
            <a:ext cx="2520280" cy="548680"/>
          </a:xfrm>
          <a:prstGeom prst="roundRect">
            <a:avLst>
              <a:gd name="adj" fmla="val 9033"/>
            </a:avLst>
          </a:prstGeom>
          <a:solidFill>
            <a:srgbClr val="002060"/>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b="1" dirty="0" smtClean="0">
                <a:solidFill>
                  <a:srgbClr val="FFFFFF"/>
                </a:solidFill>
                <a:effectLst>
                  <a:outerShdw blurRad="38100" dist="38100" dir="2700000" algn="tl">
                    <a:srgbClr val="000000">
                      <a:alpha val="43137"/>
                    </a:srgbClr>
                  </a:outerShdw>
                </a:effectLst>
                <a:ea typeface="맑은 고딕" pitchFamily="50" charset="-127"/>
              </a:rPr>
              <a:t>Program</a:t>
            </a:r>
            <a:r>
              <a:rPr lang="ko-KR" altLang="en-US" sz="2300" b="1" dirty="0" smtClean="0">
                <a:solidFill>
                  <a:srgbClr val="FFFFFF"/>
                </a:solidFill>
                <a:effectLst>
                  <a:outerShdw blurRad="38100" dist="38100" dir="2700000" algn="tl">
                    <a:srgbClr val="000000">
                      <a:alpha val="43137"/>
                    </a:srgbClr>
                  </a:outerShdw>
                </a:effectLst>
                <a:ea typeface="맑은 고딕" pitchFamily="50" charset="-127"/>
              </a:rPr>
              <a:t>실행</a:t>
            </a:r>
            <a:endParaRPr lang="en-US" sz="2300" b="1" dirty="0" smtClean="0">
              <a:solidFill>
                <a:srgbClr val="FFFFFF"/>
              </a:solidFill>
              <a:effectLst>
                <a:outerShdw blurRad="38100" dist="38100" dir="2700000" algn="tl">
                  <a:srgbClr val="000000">
                    <a:alpha val="43137"/>
                  </a:srgbClr>
                </a:outerShdw>
              </a:effectLst>
              <a:ea typeface="맑은 고딕" pitchFamily="50" charset="-127"/>
            </a:endParaRPr>
          </a:p>
        </p:txBody>
      </p:sp>
    </p:spTree>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2000"/>
                                        <p:tgtEl>
                                          <p:spTgt spid="19"/>
                                        </p:tgtEl>
                                      </p:cBhvr>
                                    </p:animEffect>
                                  </p:childTnLst>
                                  <p:subTnLst>
                                    <p:set>
                                      <p:cBhvr override="childStyle">
                                        <p:cTn dur="1" fill="hold" display="0" masterRel="nextClick" afterEffect="1"/>
                                        <p:tgtEl>
                                          <p:spTgt spid="19"/>
                                        </p:tgtEl>
                                        <p:attrNameLst>
                                          <p:attrName>style.visibility</p:attrName>
                                        </p:attrNameLst>
                                      </p:cBhvr>
                                      <p:to>
                                        <p:strVal val="hidden"/>
                                      </p:to>
                                    </p:set>
                                  </p:subTnLst>
                                </p:cTn>
                              </p:par>
                            </p:childTnLst>
                          </p:cTn>
                        </p:par>
                      </p:childTnLst>
                    </p:cTn>
                  </p:par>
                </p:childTnLst>
              </p:cTn>
              <p:nextCondLst>
                <p:cond evt="onClick" delay="0">
                  <p:tgtEl>
                    <p:spTgt spid="13"/>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9"/>
            <a:ext cx="8382000" cy="678531"/>
          </a:xfrm>
        </p:spPr>
        <p:txBody>
          <a:bodyPr>
            <a:normAutofit/>
          </a:bodyPr>
          <a:lstStyle/>
          <a:p>
            <a:r>
              <a:rPr lang="en-US" altLang="ko-KR" dirty="0" smtClean="0"/>
              <a:t>[</a:t>
            </a:r>
            <a:r>
              <a:rPr lang="ko-KR" altLang="en-US" dirty="0" smtClean="0"/>
              <a:t>실습문제 </a:t>
            </a:r>
            <a:r>
              <a:rPr lang="en-US" altLang="ko-KR" dirty="0" smtClean="0"/>
              <a:t>6.12] (153 page)</a:t>
            </a:r>
            <a:endParaRPr lang="ko-KR" altLang="en-US" dirty="0"/>
          </a:p>
        </p:txBody>
      </p:sp>
      <p:sp>
        <p:nvSpPr>
          <p:cNvPr id="6" name="텍스트 개체 틀 4"/>
          <p:cNvSpPr>
            <a:spLocks noGrp="1"/>
          </p:cNvSpPr>
          <p:nvPr>
            <p:ph type="body" sz="quarter" idx="10"/>
          </p:nvPr>
        </p:nvSpPr>
        <p:spPr>
          <a:xfrm>
            <a:off x="107504" y="1092239"/>
            <a:ext cx="8640960" cy="968609"/>
          </a:xfrm>
        </p:spPr>
        <p:txBody>
          <a:bodyPr>
            <a:normAutofit/>
          </a:bodyPr>
          <a:lstStyle/>
          <a:p>
            <a:pPr>
              <a:buNone/>
            </a:pPr>
            <a:r>
              <a:rPr lang="ko-KR" altLang="en-US" sz="2000" dirty="0" smtClean="0"/>
              <a:t>다음은 프로그램의 일부이다</a:t>
            </a:r>
            <a:r>
              <a:rPr lang="en-US" altLang="ko-KR" sz="2000" dirty="0" smtClean="0"/>
              <a:t>. </a:t>
            </a:r>
            <a:r>
              <a:rPr lang="ko-KR" altLang="en-US" sz="2000" dirty="0" smtClean="0"/>
              <a:t>정상적으로 실행했다면 실행결과는</a:t>
            </a:r>
            <a:r>
              <a:rPr lang="en-US" altLang="ko-KR" sz="2000" dirty="0" smtClean="0"/>
              <a:t>?</a:t>
            </a:r>
            <a:endParaRPr lang="ko-KR" altLang="en-US" sz="2000" dirty="0"/>
          </a:p>
        </p:txBody>
      </p:sp>
      <p:sp>
        <p:nvSpPr>
          <p:cNvPr id="2048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20484"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12" name="Rounded Rectangle 7"/>
          <p:cNvSpPr/>
          <p:nvPr/>
        </p:nvSpPr>
        <p:spPr bwMode="auto">
          <a:xfrm>
            <a:off x="5940152" y="6021288"/>
            <a:ext cx="2736304" cy="548680"/>
          </a:xfrm>
          <a:prstGeom prst="roundRect">
            <a:avLst>
              <a:gd name="adj" fmla="val 9033"/>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ko-KR" altLang="en-US" sz="2300" b="1" dirty="0" smtClean="0">
                <a:solidFill>
                  <a:srgbClr val="FFFFFF"/>
                </a:solidFill>
                <a:effectLst>
                  <a:outerShdw blurRad="38100" dist="38100" dir="2700000" algn="tl">
                    <a:srgbClr val="000000">
                      <a:alpha val="43137"/>
                    </a:srgbClr>
                  </a:outerShdw>
                </a:effectLst>
                <a:ea typeface="맑은 고딕" pitchFamily="50" charset="-127"/>
              </a:rPr>
              <a:t>실습문제 정답</a:t>
            </a:r>
            <a:endParaRPr lang="en-US" sz="2300" b="1" dirty="0" smtClean="0">
              <a:solidFill>
                <a:srgbClr val="FFFFFF"/>
              </a:solidFill>
              <a:effectLst>
                <a:outerShdw blurRad="38100" dist="38100" dir="2700000" algn="tl">
                  <a:srgbClr val="000000">
                    <a:alpha val="43137"/>
                  </a:srgbClr>
                </a:outerShdw>
              </a:effectLst>
              <a:ea typeface="맑은 고딕" pitchFamily="50" charset="-127"/>
            </a:endParaRPr>
          </a:p>
        </p:txBody>
      </p:sp>
      <p:pic>
        <p:nvPicPr>
          <p:cNvPr id="111618" name="Picture 2"/>
          <p:cNvPicPr>
            <a:picLocks noChangeAspect="1" noChangeArrowheads="1"/>
          </p:cNvPicPr>
          <p:nvPr/>
        </p:nvPicPr>
        <p:blipFill>
          <a:blip r:embed="rId3" cstate="print"/>
          <a:srcRect/>
          <a:stretch>
            <a:fillRect/>
          </a:stretch>
        </p:blipFill>
        <p:spPr bwMode="auto">
          <a:xfrm>
            <a:off x="251520" y="1556792"/>
            <a:ext cx="4510522" cy="2016224"/>
          </a:xfrm>
          <a:prstGeom prst="rect">
            <a:avLst/>
          </a:prstGeom>
          <a:noFill/>
          <a:ln w="9525">
            <a:noFill/>
            <a:miter lim="800000"/>
            <a:headEnd/>
            <a:tailEnd/>
          </a:ln>
        </p:spPr>
      </p:pic>
      <p:pic>
        <p:nvPicPr>
          <p:cNvPr id="111619" name="Picture 3"/>
          <p:cNvPicPr>
            <a:picLocks noChangeAspect="1" noChangeArrowheads="1"/>
          </p:cNvPicPr>
          <p:nvPr/>
        </p:nvPicPr>
        <p:blipFill>
          <a:blip r:embed="rId4" cstate="print"/>
          <a:srcRect/>
          <a:stretch>
            <a:fillRect/>
          </a:stretch>
        </p:blipFill>
        <p:spPr bwMode="auto">
          <a:xfrm>
            <a:off x="4860032" y="2564904"/>
            <a:ext cx="1800200" cy="1184024"/>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1619"/>
                                        </p:tgtEl>
                                        <p:attrNameLst>
                                          <p:attrName>style.visibility</p:attrName>
                                        </p:attrNameLst>
                                      </p:cBhvr>
                                      <p:to>
                                        <p:strVal val="visible"/>
                                      </p:to>
                                    </p:set>
                                    <p:animEffect transition="in" filter="fade">
                                      <p:cBhvr>
                                        <p:cTn id="7" dur="2000"/>
                                        <p:tgtEl>
                                          <p:spTgt spid="111619"/>
                                        </p:tgtEl>
                                      </p:cBhvr>
                                    </p:animEffect>
                                  </p:childTnLst>
                                </p:cTn>
                              </p:par>
                            </p:childTnLst>
                          </p:cTn>
                        </p:par>
                      </p:childTnLst>
                    </p:cTn>
                  </p:par>
                </p:childTnLst>
              </p:cTn>
              <p:nextCondLst>
                <p:cond evt="onClick" delay="0">
                  <p:tgtEl>
                    <p:spTgt spid="12"/>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30189"/>
            <a:ext cx="8964488" cy="534515"/>
          </a:xfrm>
        </p:spPr>
        <p:txBody>
          <a:bodyPr>
            <a:noAutofit/>
          </a:bodyPr>
          <a:lstStyle/>
          <a:p>
            <a:r>
              <a:rPr lang="en-US" altLang="ko-KR" sz="3200" dirty="0" err="1" smtClean="0"/>
              <a:t>sizeof</a:t>
            </a:r>
            <a:r>
              <a:rPr lang="en-US" altLang="ko-KR" sz="3200" dirty="0" smtClean="0"/>
              <a:t> </a:t>
            </a:r>
            <a:r>
              <a:rPr lang="ko-KR" altLang="en-US" sz="3200" dirty="0" smtClean="0"/>
              <a:t>연산자</a:t>
            </a:r>
            <a:br>
              <a:rPr lang="ko-KR" altLang="en-US" sz="3200" dirty="0" smtClean="0"/>
            </a:br>
            <a:endParaRPr lang="ko-KR" altLang="en-US" sz="3200" dirty="0"/>
          </a:p>
        </p:txBody>
      </p:sp>
      <p:sp>
        <p:nvSpPr>
          <p:cNvPr id="10" name="TextBox 9"/>
          <p:cNvSpPr txBox="1"/>
          <p:nvPr/>
        </p:nvSpPr>
        <p:spPr>
          <a:xfrm>
            <a:off x="179512" y="940658"/>
            <a:ext cx="8640960" cy="1015663"/>
          </a:xfrm>
          <a:prstGeom prst="rect">
            <a:avLst/>
          </a:prstGeom>
          <a:solidFill>
            <a:schemeClr val="accent1"/>
          </a:solidFill>
          <a:ln>
            <a:solidFill>
              <a:schemeClr val="tx1"/>
            </a:solidFill>
          </a:ln>
          <a:effectLst/>
        </p:spPr>
        <p:txBody>
          <a:bodyPr wrap="square" rtlCol="0">
            <a:spAutoFit/>
          </a:bodyPr>
          <a:lstStyle/>
          <a:p>
            <a:r>
              <a:rPr lang="en-US" altLang="ko-KR" sz="2000" dirty="0" err="1" smtClean="0"/>
              <a:t>sizeof</a:t>
            </a:r>
            <a:r>
              <a:rPr lang="ko-KR" altLang="en-US" sz="2000" dirty="0" smtClean="0"/>
              <a:t> 연산자는 상수</a:t>
            </a:r>
            <a:r>
              <a:rPr lang="en-US" altLang="ko-KR" sz="2000" dirty="0" smtClean="0"/>
              <a:t>, </a:t>
            </a:r>
            <a:r>
              <a:rPr lang="ko-KR" altLang="en-US" sz="2000" dirty="0" smtClean="0"/>
              <a:t>변수 그리고 </a:t>
            </a:r>
            <a:r>
              <a:rPr lang="ko-KR" altLang="en-US" sz="2000" dirty="0" err="1" smtClean="0"/>
              <a:t>연산식</a:t>
            </a:r>
            <a:r>
              <a:rPr lang="ko-KR" altLang="en-US" sz="2000" dirty="0" smtClean="0"/>
              <a:t> 결과의 크기를 </a:t>
            </a:r>
            <a:r>
              <a:rPr lang="en-US" altLang="ko-KR" sz="2000" dirty="0" smtClean="0"/>
              <a:t>byte</a:t>
            </a:r>
            <a:r>
              <a:rPr lang="ko-KR" altLang="en-US" sz="2000" dirty="0" smtClean="0"/>
              <a:t>로 표시해 주는 연산자로 대부분의 연산자가 기호로 사용되는 것에 비해 연산자의 이름을 그대로 사용</a:t>
            </a:r>
            <a:endParaRPr lang="ko-KR" altLang="en-US" sz="2000" dirty="0"/>
          </a:p>
        </p:txBody>
      </p:sp>
      <p:pic>
        <p:nvPicPr>
          <p:cNvPr id="112642" name="Picture 2"/>
          <p:cNvPicPr>
            <a:picLocks noChangeAspect="1" noChangeArrowheads="1"/>
          </p:cNvPicPr>
          <p:nvPr/>
        </p:nvPicPr>
        <p:blipFill>
          <a:blip r:embed="rId3" cstate="print"/>
          <a:srcRect/>
          <a:stretch>
            <a:fillRect/>
          </a:stretch>
        </p:blipFill>
        <p:spPr bwMode="auto">
          <a:xfrm>
            <a:off x="251520" y="2204864"/>
            <a:ext cx="5986402" cy="2808312"/>
          </a:xfrm>
          <a:prstGeom prst="rect">
            <a:avLst/>
          </a:prstGeom>
          <a:noFill/>
          <a:ln w="9525">
            <a:noFill/>
            <a:miter lim="800000"/>
            <a:headEnd/>
            <a:tailEnd/>
          </a:ln>
        </p:spPr>
      </p:pic>
      <p:sp>
        <p:nvSpPr>
          <p:cNvPr id="7" name="Rounded Rectangle 7"/>
          <p:cNvSpPr/>
          <p:nvPr/>
        </p:nvSpPr>
        <p:spPr bwMode="auto">
          <a:xfrm>
            <a:off x="6156176" y="6093296"/>
            <a:ext cx="2736304" cy="548680"/>
          </a:xfrm>
          <a:prstGeom prst="roundRect">
            <a:avLst>
              <a:gd name="adj" fmla="val 9033"/>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ko-KR" altLang="en-US" sz="2300" b="1" dirty="0" smtClean="0">
                <a:solidFill>
                  <a:srgbClr val="FFFFFF"/>
                </a:solidFill>
                <a:effectLst>
                  <a:outerShdw blurRad="38100" dist="38100" dir="2700000" algn="tl">
                    <a:srgbClr val="000000">
                      <a:alpha val="43137"/>
                    </a:srgbClr>
                  </a:outerShdw>
                </a:effectLst>
                <a:ea typeface="맑은 고딕" pitchFamily="50" charset="-127"/>
              </a:rPr>
              <a:t>결과와 해설</a:t>
            </a:r>
            <a:endParaRPr lang="en-US" sz="2300" b="1" dirty="0" smtClean="0">
              <a:solidFill>
                <a:srgbClr val="FFFFFF"/>
              </a:solidFill>
              <a:effectLst>
                <a:outerShdw blurRad="38100" dist="38100" dir="2700000" algn="tl">
                  <a:srgbClr val="000000">
                    <a:alpha val="43137"/>
                  </a:srgbClr>
                </a:outerShdw>
              </a:effectLst>
              <a:ea typeface="맑은 고딕" pitchFamily="50" charset="-127"/>
            </a:endParaRPr>
          </a:p>
        </p:txBody>
      </p:sp>
      <p:sp>
        <p:nvSpPr>
          <p:cNvPr id="112644"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grpSp>
        <p:nvGrpSpPr>
          <p:cNvPr id="11" name="그룹 10"/>
          <p:cNvGrpSpPr/>
          <p:nvPr/>
        </p:nvGrpSpPr>
        <p:grpSpPr>
          <a:xfrm>
            <a:off x="107504" y="3645024"/>
            <a:ext cx="8875042" cy="2808312"/>
            <a:chOff x="107504" y="3645024"/>
            <a:chExt cx="8875042" cy="2808312"/>
          </a:xfrm>
        </p:grpSpPr>
        <p:sp>
          <p:nvSpPr>
            <p:cNvPr id="6" name="TextBox 5"/>
            <p:cNvSpPr txBox="1"/>
            <p:nvPr/>
          </p:nvSpPr>
          <p:spPr>
            <a:xfrm>
              <a:off x="107504" y="5129897"/>
              <a:ext cx="5904656" cy="1323439"/>
            </a:xfrm>
            <a:prstGeom prst="rect">
              <a:avLst/>
            </a:prstGeom>
            <a:solidFill>
              <a:schemeClr val="accent1">
                <a:lumMod val="40000"/>
                <a:lumOff val="60000"/>
              </a:schemeClr>
            </a:solidFill>
            <a:ln>
              <a:solidFill>
                <a:schemeClr val="tx1"/>
              </a:solidFill>
            </a:ln>
            <a:effectLst/>
          </p:spPr>
          <p:txBody>
            <a:bodyPr wrap="square" rtlCol="0">
              <a:spAutoFit/>
            </a:bodyPr>
            <a:lstStyle/>
            <a:p>
              <a:r>
                <a:rPr lang="en-US" altLang="ko-KR" sz="2000" b="1" dirty="0" err="1" smtClean="0"/>
                <a:t>int</a:t>
              </a:r>
              <a:r>
                <a:rPr lang="ko-KR" altLang="en-US" sz="2000" dirty="0" smtClean="0"/>
                <a:t> 형의 크기는 컴파일러와 컴퓨터의 환경에 따라 </a:t>
              </a:r>
              <a:r>
                <a:rPr lang="en-US" altLang="ko-KR" sz="2000" dirty="0" smtClean="0"/>
                <a:t>2 byte(Turbo C/C++) </a:t>
              </a:r>
              <a:r>
                <a:rPr lang="ko-KR" altLang="en-US" sz="2000" dirty="0" smtClean="0"/>
                <a:t>또는 </a:t>
              </a:r>
              <a:r>
                <a:rPr lang="en-US" altLang="ko-KR" sz="2000" dirty="0" smtClean="0"/>
                <a:t>4 byte(Visual C++)</a:t>
              </a:r>
              <a:r>
                <a:rPr lang="ko-KR" altLang="en-US" sz="2000" dirty="0" smtClean="0"/>
                <a:t>크기로 달라진다</a:t>
              </a:r>
              <a:r>
                <a:rPr lang="en-US" altLang="ko-KR" sz="2000" dirty="0" smtClean="0"/>
                <a:t>. </a:t>
              </a:r>
              <a:r>
                <a:rPr lang="ko-KR" altLang="en-US" sz="2000" dirty="0" smtClean="0"/>
                <a:t>정수와 실수의 연산 결과는 </a:t>
              </a:r>
              <a:r>
                <a:rPr lang="en-US" altLang="ko-KR" sz="2000" b="1" dirty="0" smtClean="0"/>
                <a:t>double</a:t>
              </a:r>
              <a:r>
                <a:rPr lang="ko-KR" altLang="en-US" sz="2000" dirty="0" smtClean="0"/>
                <a:t> 형</a:t>
              </a:r>
              <a:r>
                <a:rPr lang="en-US" altLang="ko-KR" sz="2000" dirty="0" smtClean="0"/>
                <a:t>(8 byte)</a:t>
              </a:r>
              <a:r>
                <a:rPr lang="ko-KR" altLang="en-US" sz="2000" dirty="0" smtClean="0"/>
                <a:t>이 된다</a:t>
              </a:r>
              <a:r>
                <a:rPr lang="en-US" altLang="ko-KR" sz="2000" dirty="0" smtClean="0"/>
                <a:t>. </a:t>
              </a:r>
              <a:endParaRPr lang="ko-KR" altLang="en-US" sz="2000" dirty="0"/>
            </a:p>
          </p:txBody>
        </p:sp>
        <p:pic>
          <p:nvPicPr>
            <p:cNvPr id="112643" name="_x78457872" descr="EMB000002fc0aa5"/>
            <p:cNvPicPr>
              <a:picLocks noChangeAspect="1" noChangeArrowheads="1"/>
            </p:cNvPicPr>
            <p:nvPr/>
          </p:nvPicPr>
          <p:blipFill>
            <a:blip r:embed="rId4" cstate="print"/>
            <a:srcRect/>
            <a:stretch>
              <a:fillRect/>
            </a:stretch>
          </p:blipFill>
          <p:spPr bwMode="auto">
            <a:xfrm>
              <a:off x="6262897" y="3645024"/>
              <a:ext cx="2719649" cy="1080120"/>
            </a:xfrm>
            <a:prstGeom prst="rect">
              <a:avLst/>
            </a:prstGeom>
            <a:noFill/>
          </p:spPr>
        </p:pic>
      </p:grpSp>
    </p:spTree>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childTnLst>
                          </p:cTn>
                        </p:par>
                      </p:childTnLst>
                    </p:cTn>
                  </p:par>
                </p:childTnLst>
              </p:cTn>
              <p:nextCondLst>
                <p:cond evt="onClick" delay="0">
                  <p:tgtEl>
                    <p:spTgt spid="7"/>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30189"/>
            <a:ext cx="8964488" cy="534515"/>
          </a:xfrm>
        </p:spPr>
        <p:txBody>
          <a:bodyPr>
            <a:noAutofit/>
          </a:bodyPr>
          <a:lstStyle/>
          <a:p>
            <a:r>
              <a:rPr lang="ko-KR" altLang="en-US" sz="3200" dirty="0" smtClean="0"/>
              <a:t>연산자 우선순위</a:t>
            </a:r>
            <a:br>
              <a:rPr lang="ko-KR" altLang="en-US" sz="3200" dirty="0" smtClean="0"/>
            </a:br>
            <a:endParaRPr lang="ko-KR" altLang="en-US" sz="3200" dirty="0"/>
          </a:p>
        </p:txBody>
      </p:sp>
      <p:sp>
        <p:nvSpPr>
          <p:cNvPr id="10" name="TextBox 9"/>
          <p:cNvSpPr txBox="1"/>
          <p:nvPr/>
        </p:nvSpPr>
        <p:spPr>
          <a:xfrm>
            <a:off x="5436096" y="940658"/>
            <a:ext cx="3456384" cy="400110"/>
          </a:xfrm>
          <a:prstGeom prst="rect">
            <a:avLst/>
          </a:prstGeom>
          <a:solidFill>
            <a:schemeClr val="accent1"/>
          </a:solidFill>
          <a:ln>
            <a:solidFill>
              <a:schemeClr val="tx1"/>
            </a:solidFill>
          </a:ln>
          <a:effectLst/>
        </p:spPr>
        <p:txBody>
          <a:bodyPr wrap="square" rtlCol="0">
            <a:spAutoFit/>
          </a:bodyPr>
          <a:lstStyle/>
          <a:p>
            <a:r>
              <a:rPr lang="ko-KR" altLang="en-US" sz="2000" dirty="0" smtClean="0"/>
              <a:t>결합방향 </a:t>
            </a:r>
            <a:r>
              <a:rPr lang="en-US" altLang="ko-KR" sz="2000" dirty="0" smtClean="0"/>
              <a:t>: </a:t>
            </a:r>
            <a:r>
              <a:rPr lang="ko-KR" altLang="en-US" sz="2000" dirty="0" smtClean="0"/>
              <a:t>연산의 진행 방향</a:t>
            </a:r>
            <a:endParaRPr lang="ko-KR" altLang="en-US" sz="2000" dirty="0"/>
          </a:p>
        </p:txBody>
      </p:sp>
      <p:sp>
        <p:nvSpPr>
          <p:cNvPr id="112644"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pic>
        <p:nvPicPr>
          <p:cNvPr id="145410" name="Picture 2"/>
          <p:cNvPicPr>
            <a:picLocks noChangeAspect="1" noChangeArrowheads="1"/>
          </p:cNvPicPr>
          <p:nvPr/>
        </p:nvPicPr>
        <p:blipFill>
          <a:blip r:embed="rId3" cstate="print"/>
          <a:srcRect/>
          <a:stretch>
            <a:fillRect/>
          </a:stretch>
        </p:blipFill>
        <p:spPr bwMode="auto">
          <a:xfrm>
            <a:off x="340568" y="1484784"/>
            <a:ext cx="7543800" cy="520065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0189"/>
            <a:ext cx="9144000" cy="750540"/>
          </a:xfrm>
        </p:spPr>
        <p:txBody>
          <a:bodyPr>
            <a:normAutofit/>
          </a:bodyPr>
          <a:lstStyle/>
          <a:p>
            <a:pPr algn="r"/>
            <a:r>
              <a:rPr lang="en-US" altLang="ko-KR" dirty="0"/>
              <a:t>[</a:t>
            </a:r>
            <a:r>
              <a:rPr lang="ko-KR" altLang="en-US" dirty="0"/>
              <a:t>단원정리</a:t>
            </a:r>
            <a:r>
              <a:rPr lang="en-US" altLang="ko-KR"/>
              <a:t>] </a:t>
            </a:r>
            <a:r>
              <a:rPr lang="en-US" altLang="ko-KR" smtClean="0"/>
              <a:t>1/5 </a:t>
            </a:r>
            <a:endParaRPr lang="en-US" dirty="0">
              <a:solidFill>
                <a:schemeClr val="tx2"/>
              </a:solidFill>
            </a:endParaRPr>
          </a:p>
        </p:txBody>
      </p:sp>
      <p:sp>
        <p:nvSpPr>
          <p:cNvPr id="3" name="Text Placeholder 2"/>
          <p:cNvSpPr>
            <a:spLocks noGrp="1"/>
          </p:cNvSpPr>
          <p:nvPr>
            <p:ph type="body" sz="quarter" idx="10"/>
          </p:nvPr>
        </p:nvSpPr>
        <p:spPr>
          <a:xfrm>
            <a:off x="323528" y="1124744"/>
            <a:ext cx="8352928" cy="360040"/>
          </a:xfrm>
          <a:ln>
            <a:noFill/>
          </a:ln>
        </p:spPr>
        <p:txBody>
          <a:bodyPr>
            <a:noAutofit/>
          </a:bodyPr>
          <a:lstStyle/>
          <a:p>
            <a:r>
              <a:rPr lang="en-US" altLang="ko-KR" sz="2300" b="1" dirty="0" smtClean="0"/>
              <a:t>C</a:t>
            </a:r>
            <a:r>
              <a:rPr lang="ko-KR" altLang="en-US" sz="2300" b="1" dirty="0" smtClean="0"/>
              <a:t>언어에서 사용하는 연산자</a:t>
            </a:r>
            <a:endParaRPr lang="ko-KR" altLang="en-US" sz="2300" dirty="0"/>
          </a:p>
        </p:txBody>
      </p:sp>
      <p:pic>
        <p:nvPicPr>
          <p:cNvPr id="8193" name="Picture 1"/>
          <p:cNvPicPr>
            <a:picLocks noChangeAspect="1" noChangeArrowheads="1"/>
          </p:cNvPicPr>
          <p:nvPr/>
        </p:nvPicPr>
        <p:blipFill>
          <a:blip r:embed="rId3" cstate="print"/>
          <a:srcRect/>
          <a:stretch>
            <a:fillRect/>
          </a:stretch>
        </p:blipFill>
        <p:spPr bwMode="auto">
          <a:xfrm>
            <a:off x="395536" y="1988840"/>
            <a:ext cx="7933456" cy="4536504"/>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93"/>
                                        </p:tgtEl>
                                        <p:attrNameLst>
                                          <p:attrName>style.visibility</p:attrName>
                                        </p:attrNameLst>
                                      </p:cBhvr>
                                      <p:to>
                                        <p:strVal val="visible"/>
                                      </p:to>
                                    </p:set>
                                    <p:animEffect transition="in" filter="fade">
                                      <p:cBhvr>
                                        <p:cTn id="7" dur="2000"/>
                                        <p:tgtEl>
                                          <p:spTgt spid="81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0189"/>
            <a:ext cx="9144000" cy="750540"/>
          </a:xfrm>
        </p:spPr>
        <p:txBody>
          <a:bodyPr>
            <a:normAutofit/>
          </a:bodyPr>
          <a:lstStyle/>
          <a:p>
            <a:pPr algn="r"/>
            <a:r>
              <a:rPr lang="en-US" altLang="ko-KR" dirty="0"/>
              <a:t>[</a:t>
            </a:r>
            <a:r>
              <a:rPr lang="ko-KR" altLang="en-US" dirty="0"/>
              <a:t>단원정리</a:t>
            </a:r>
            <a:r>
              <a:rPr lang="en-US" altLang="ko-KR" dirty="0"/>
              <a:t>] </a:t>
            </a:r>
            <a:r>
              <a:rPr lang="en-US" altLang="ko-KR" dirty="0" smtClean="0"/>
              <a:t>2/5</a:t>
            </a:r>
            <a:endParaRPr lang="en-US" dirty="0">
              <a:solidFill>
                <a:schemeClr val="tx2"/>
              </a:solidFill>
            </a:endParaRPr>
          </a:p>
        </p:txBody>
      </p:sp>
      <p:sp>
        <p:nvSpPr>
          <p:cNvPr id="3" name="Text Placeholder 2"/>
          <p:cNvSpPr>
            <a:spLocks noGrp="1"/>
          </p:cNvSpPr>
          <p:nvPr>
            <p:ph type="body" sz="quarter" idx="10"/>
          </p:nvPr>
        </p:nvSpPr>
        <p:spPr>
          <a:xfrm>
            <a:off x="323528" y="1124744"/>
            <a:ext cx="8352928" cy="360040"/>
          </a:xfrm>
          <a:ln>
            <a:noFill/>
          </a:ln>
        </p:spPr>
        <p:txBody>
          <a:bodyPr>
            <a:noAutofit/>
          </a:bodyPr>
          <a:lstStyle/>
          <a:p>
            <a:r>
              <a:rPr lang="ko-KR" altLang="en-US" sz="2300" b="1" dirty="0" smtClean="0"/>
              <a:t>대입 연산자</a:t>
            </a:r>
            <a:endParaRPr lang="ko-KR" altLang="en-US" sz="2300" dirty="0"/>
          </a:p>
        </p:txBody>
      </p:sp>
      <p:grpSp>
        <p:nvGrpSpPr>
          <p:cNvPr id="10" name="그룹 9"/>
          <p:cNvGrpSpPr/>
          <p:nvPr/>
        </p:nvGrpSpPr>
        <p:grpSpPr>
          <a:xfrm>
            <a:off x="179512" y="1621249"/>
            <a:ext cx="8640960" cy="4688071"/>
            <a:chOff x="179512" y="1621249"/>
            <a:chExt cx="8640960" cy="4688071"/>
          </a:xfrm>
        </p:grpSpPr>
        <p:sp>
          <p:nvSpPr>
            <p:cNvPr id="8" name="TextBox 7"/>
            <p:cNvSpPr txBox="1"/>
            <p:nvPr/>
          </p:nvSpPr>
          <p:spPr>
            <a:xfrm>
              <a:off x="179512" y="1621249"/>
              <a:ext cx="8640960" cy="1015663"/>
            </a:xfrm>
            <a:prstGeom prst="rect">
              <a:avLst/>
            </a:prstGeom>
            <a:solidFill>
              <a:schemeClr val="accent1"/>
            </a:solidFill>
            <a:ln>
              <a:solidFill>
                <a:schemeClr val="tx1"/>
              </a:solidFill>
            </a:ln>
            <a:effectLst/>
          </p:spPr>
          <p:txBody>
            <a:bodyPr wrap="square" rtlCol="0">
              <a:spAutoFit/>
            </a:bodyPr>
            <a:lstStyle/>
            <a:p>
              <a:r>
                <a:rPr lang="ko-KR" altLang="en-US" sz="2000" dirty="0" smtClean="0"/>
                <a:t>연산자와 대입 연산자를 혼합하여 사용하는 복합 대입 연산자</a:t>
              </a:r>
              <a:r>
                <a:rPr lang="en-US" altLang="ko-KR" sz="2000" dirty="0" smtClean="0"/>
                <a:t>(compound assignment operator)</a:t>
              </a:r>
              <a:r>
                <a:rPr lang="ko-KR" altLang="en-US" sz="2000" dirty="0" smtClean="0"/>
                <a:t>는 다음과 같으며 비트 연산자에 대해서도 같은 방법으로 사용할 수 있다</a:t>
              </a:r>
              <a:r>
                <a:rPr lang="en-US" altLang="ko-KR" sz="2000" dirty="0" smtClean="0"/>
                <a:t>.</a:t>
              </a:r>
              <a:endParaRPr lang="ko-KR" altLang="en-US" sz="2000" dirty="0"/>
            </a:p>
          </p:txBody>
        </p:sp>
        <p:pic>
          <p:nvPicPr>
            <p:cNvPr id="6145" name="Picture 1"/>
            <p:cNvPicPr>
              <a:picLocks noChangeAspect="1" noChangeArrowheads="1"/>
            </p:cNvPicPr>
            <p:nvPr/>
          </p:nvPicPr>
          <p:blipFill>
            <a:blip r:embed="rId3" cstate="print"/>
            <a:srcRect/>
            <a:stretch>
              <a:fillRect/>
            </a:stretch>
          </p:blipFill>
          <p:spPr bwMode="auto">
            <a:xfrm>
              <a:off x="899592" y="2924944"/>
              <a:ext cx="5282157" cy="3384376"/>
            </a:xfrm>
            <a:prstGeom prst="rect">
              <a:avLst/>
            </a:prstGeom>
            <a:noFill/>
            <a:ln w="9525">
              <a:noFill/>
              <a:miter lim="800000"/>
              <a:headEnd/>
              <a:tailEnd/>
            </a:ln>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0189"/>
            <a:ext cx="9144000" cy="750540"/>
          </a:xfrm>
        </p:spPr>
        <p:txBody>
          <a:bodyPr>
            <a:normAutofit/>
          </a:bodyPr>
          <a:lstStyle/>
          <a:p>
            <a:pPr algn="r"/>
            <a:r>
              <a:rPr lang="en-US" altLang="ko-KR" dirty="0"/>
              <a:t>[</a:t>
            </a:r>
            <a:r>
              <a:rPr lang="ko-KR" altLang="en-US" dirty="0"/>
              <a:t>단원정리</a:t>
            </a:r>
            <a:r>
              <a:rPr lang="en-US" altLang="ko-KR" dirty="0"/>
              <a:t>] </a:t>
            </a:r>
            <a:r>
              <a:rPr lang="en-US" altLang="ko-KR" dirty="0" smtClean="0"/>
              <a:t>3/5</a:t>
            </a:r>
            <a:endParaRPr lang="en-US" dirty="0">
              <a:solidFill>
                <a:schemeClr val="tx2"/>
              </a:solidFill>
            </a:endParaRPr>
          </a:p>
        </p:txBody>
      </p:sp>
      <p:sp>
        <p:nvSpPr>
          <p:cNvPr id="3" name="Text Placeholder 2"/>
          <p:cNvSpPr>
            <a:spLocks noGrp="1"/>
          </p:cNvSpPr>
          <p:nvPr>
            <p:ph type="body" sz="quarter" idx="10"/>
          </p:nvPr>
        </p:nvSpPr>
        <p:spPr>
          <a:xfrm>
            <a:off x="251520" y="1052736"/>
            <a:ext cx="8352928" cy="360040"/>
          </a:xfrm>
          <a:ln>
            <a:noFill/>
          </a:ln>
        </p:spPr>
        <p:txBody>
          <a:bodyPr>
            <a:noAutofit/>
          </a:bodyPr>
          <a:lstStyle/>
          <a:p>
            <a:r>
              <a:rPr lang="ko-KR" altLang="en-US" sz="2300" b="1" dirty="0" err="1" smtClean="0"/>
              <a:t>연산식의</a:t>
            </a:r>
            <a:r>
              <a:rPr lang="ko-KR" altLang="en-US" sz="2300" b="1" dirty="0" smtClean="0"/>
              <a:t> 처리순서</a:t>
            </a:r>
            <a:endParaRPr lang="ko-KR" altLang="en-US" sz="2300" dirty="0"/>
          </a:p>
        </p:txBody>
      </p:sp>
      <p:pic>
        <p:nvPicPr>
          <p:cNvPr id="7" name="Picture 1"/>
          <p:cNvPicPr>
            <a:picLocks noChangeAspect="1" noChangeArrowheads="1"/>
          </p:cNvPicPr>
          <p:nvPr/>
        </p:nvPicPr>
        <p:blipFill>
          <a:blip r:embed="rId3" cstate="print"/>
          <a:srcRect/>
          <a:stretch>
            <a:fillRect/>
          </a:stretch>
        </p:blipFill>
        <p:spPr bwMode="auto">
          <a:xfrm>
            <a:off x="179512" y="2648247"/>
            <a:ext cx="7416824" cy="1716857"/>
          </a:xfrm>
          <a:prstGeom prst="rect">
            <a:avLst/>
          </a:prstGeom>
          <a:noFill/>
          <a:ln w="9525">
            <a:noFill/>
            <a:miter lim="800000"/>
            <a:headEnd/>
            <a:tailEnd/>
          </a:ln>
        </p:spPr>
      </p:pic>
      <p:sp>
        <p:nvSpPr>
          <p:cNvPr id="9" name="TextBox 8"/>
          <p:cNvSpPr txBox="1"/>
          <p:nvPr/>
        </p:nvSpPr>
        <p:spPr>
          <a:xfrm>
            <a:off x="179512" y="1484784"/>
            <a:ext cx="8640960" cy="1015663"/>
          </a:xfrm>
          <a:prstGeom prst="rect">
            <a:avLst/>
          </a:prstGeom>
          <a:solidFill>
            <a:schemeClr val="accent1"/>
          </a:solidFill>
          <a:ln>
            <a:solidFill>
              <a:schemeClr val="tx1"/>
            </a:solidFill>
          </a:ln>
          <a:effectLst/>
        </p:spPr>
        <p:txBody>
          <a:bodyPr wrap="square" rtlCol="0">
            <a:spAutoFit/>
          </a:bodyPr>
          <a:lstStyle/>
          <a:p>
            <a:r>
              <a:rPr lang="ko-KR" altLang="en-US" sz="2000" dirty="0" err="1" smtClean="0"/>
              <a:t>연산식에</a:t>
            </a:r>
            <a:r>
              <a:rPr lang="ko-KR" altLang="en-US" sz="2000" dirty="0" smtClean="0"/>
              <a:t> 사용된 연산자에 따라 연산의 순서가 달라진다</a:t>
            </a:r>
            <a:r>
              <a:rPr lang="en-US" altLang="ko-KR" sz="2000" dirty="0" smtClean="0"/>
              <a:t>.</a:t>
            </a:r>
          </a:p>
          <a:p>
            <a:r>
              <a:rPr lang="en-US" altLang="ko-KR" sz="2000" dirty="0" smtClean="0"/>
              <a:t>C </a:t>
            </a:r>
            <a:r>
              <a:rPr lang="ko-KR" altLang="en-US" sz="2000" dirty="0" smtClean="0"/>
              <a:t>언어를 포함한대부분의 프로그램 언어들은 연산자에 대해 우선순위를 정하여 놓았다</a:t>
            </a:r>
            <a:r>
              <a:rPr lang="en-US" altLang="ko-KR" sz="2000" dirty="0" smtClean="0"/>
              <a:t>.</a:t>
            </a:r>
            <a:endParaRPr lang="ko-KR" altLang="en-US" sz="2000" dirty="0"/>
          </a:p>
        </p:txBody>
      </p:sp>
      <p:pic>
        <p:nvPicPr>
          <p:cNvPr id="10" name="Picture 2"/>
          <p:cNvPicPr>
            <a:picLocks noChangeAspect="1" noChangeArrowheads="1"/>
          </p:cNvPicPr>
          <p:nvPr/>
        </p:nvPicPr>
        <p:blipFill>
          <a:blip r:embed="rId4" cstate="print"/>
          <a:srcRect/>
          <a:stretch>
            <a:fillRect/>
          </a:stretch>
        </p:blipFill>
        <p:spPr bwMode="auto">
          <a:xfrm>
            <a:off x="251520" y="4412425"/>
            <a:ext cx="4536504" cy="2445575"/>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0189"/>
            <a:ext cx="9144000" cy="750540"/>
          </a:xfrm>
        </p:spPr>
        <p:txBody>
          <a:bodyPr>
            <a:normAutofit/>
          </a:bodyPr>
          <a:lstStyle/>
          <a:p>
            <a:pPr algn="r"/>
            <a:r>
              <a:rPr lang="en-US" altLang="ko-KR" dirty="0"/>
              <a:t>[</a:t>
            </a:r>
            <a:r>
              <a:rPr lang="ko-KR" altLang="en-US" dirty="0"/>
              <a:t>단원정리</a:t>
            </a:r>
            <a:r>
              <a:rPr lang="en-US" altLang="ko-KR" dirty="0"/>
              <a:t>] </a:t>
            </a:r>
            <a:r>
              <a:rPr lang="en-US" altLang="ko-KR" dirty="0" smtClean="0"/>
              <a:t>4/5</a:t>
            </a:r>
            <a:endParaRPr lang="en-US" dirty="0">
              <a:solidFill>
                <a:schemeClr val="tx2"/>
              </a:solidFill>
            </a:endParaRPr>
          </a:p>
        </p:txBody>
      </p:sp>
      <p:sp>
        <p:nvSpPr>
          <p:cNvPr id="3" name="Text Placeholder 2"/>
          <p:cNvSpPr>
            <a:spLocks noGrp="1"/>
          </p:cNvSpPr>
          <p:nvPr>
            <p:ph type="body" sz="quarter" idx="10"/>
          </p:nvPr>
        </p:nvSpPr>
        <p:spPr>
          <a:xfrm>
            <a:off x="251520" y="1052736"/>
            <a:ext cx="8352928" cy="360040"/>
          </a:xfrm>
          <a:ln>
            <a:noFill/>
          </a:ln>
        </p:spPr>
        <p:txBody>
          <a:bodyPr>
            <a:noAutofit/>
          </a:bodyPr>
          <a:lstStyle/>
          <a:p>
            <a:r>
              <a:rPr lang="ko-KR" altLang="en-US" sz="2300" b="1" dirty="0" smtClean="0"/>
              <a:t>형 변환</a:t>
            </a:r>
            <a:endParaRPr lang="ko-KR" altLang="en-US" sz="2300" dirty="0"/>
          </a:p>
        </p:txBody>
      </p:sp>
      <p:pic>
        <p:nvPicPr>
          <p:cNvPr id="146434" name="Picture 2"/>
          <p:cNvPicPr>
            <a:picLocks noChangeAspect="1" noChangeArrowheads="1"/>
          </p:cNvPicPr>
          <p:nvPr/>
        </p:nvPicPr>
        <p:blipFill>
          <a:blip r:embed="rId3" cstate="print"/>
          <a:srcRect/>
          <a:stretch>
            <a:fillRect/>
          </a:stretch>
        </p:blipFill>
        <p:spPr bwMode="auto">
          <a:xfrm>
            <a:off x="35496" y="1628800"/>
            <a:ext cx="8420100" cy="3095625"/>
          </a:xfrm>
          <a:prstGeom prst="rect">
            <a:avLst/>
          </a:prstGeom>
          <a:noFill/>
          <a:ln w="9525">
            <a:noFill/>
            <a:miter lim="800000"/>
            <a:headEnd/>
            <a:tailEnd/>
          </a:ln>
        </p:spPr>
      </p:pic>
      <p:sp>
        <p:nvSpPr>
          <p:cNvPr id="8" name="TextBox 7"/>
          <p:cNvSpPr txBox="1"/>
          <p:nvPr/>
        </p:nvSpPr>
        <p:spPr>
          <a:xfrm>
            <a:off x="8244408" y="2236802"/>
            <a:ext cx="792088" cy="400110"/>
          </a:xfrm>
          <a:prstGeom prst="rect">
            <a:avLst/>
          </a:prstGeom>
          <a:solidFill>
            <a:schemeClr val="accent2">
              <a:lumMod val="60000"/>
              <a:lumOff val="40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en-US" altLang="ko-KR" sz="2000" dirty="0" smtClean="0"/>
              <a:t>Click!</a:t>
            </a:r>
            <a:endParaRPr lang="ko-KR" altLang="en-US" sz="2000" dirty="0"/>
          </a:p>
        </p:txBody>
      </p:sp>
      <p:pic>
        <p:nvPicPr>
          <p:cNvPr id="146435" name="Picture 3"/>
          <p:cNvPicPr>
            <a:picLocks noChangeAspect="1" noChangeArrowheads="1"/>
          </p:cNvPicPr>
          <p:nvPr/>
        </p:nvPicPr>
        <p:blipFill>
          <a:blip r:embed="rId4" cstate="print"/>
          <a:srcRect/>
          <a:stretch>
            <a:fillRect/>
          </a:stretch>
        </p:blipFill>
        <p:spPr bwMode="auto">
          <a:xfrm>
            <a:off x="4860032" y="2204864"/>
            <a:ext cx="3295650" cy="552450"/>
          </a:xfrm>
          <a:prstGeom prst="rect">
            <a:avLst/>
          </a:prstGeom>
          <a:noFill/>
          <a:ln w="9525">
            <a:noFill/>
            <a:miter lim="800000"/>
            <a:headEnd/>
            <a:tailEnd/>
          </a:ln>
        </p:spPr>
      </p:pic>
      <p:sp>
        <p:nvSpPr>
          <p:cNvPr id="11" name="TextBox 10"/>
          <p:cNvSpPr txBox="1"/>
          <p:nvPr/>
        </p:nvSpPr>
        <p:spPr>
          <a:xfrm>
            <a:off x="8244408" y="2996952"/>
            <a:ext cx="792088" cy="400110"/>
          </a:xfrm>
          <a:prstGeom prst="rect">
            <a:avLst/>
          </a:prstGeom>
          <a:solidFill>
            <a:schemeClr val="accent2">
              <a:lumMod val="60000"/>
              <a:lumOff val="40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en-US" altLang="ko-KR" sz="2000" dirty="0" smtClean="0"/>
              <a:t>Click!</a:t>
            </a:r>
            <a:endParaRPr lang="ko-KR" altLang="en-US" sz="2000" dirty="0"/>
          </a:p>
        </p:txBody>
      </p:sp>
      <p:pic>
        <p:nvPicPr>
          <p:cNvPr id="146436" name="Picture 4"/>
          <p:cNvPicPr>
            <a:picLocks noChangeAspect="1" noChangeArrowheads="1"/>
          </p:cNvPicPr>
          <p:nvPr/>
        </p:nvPicPr>
        <p:blipFill>
          <a:blip r:embed="rId5" cstate="print"/>
          <a:srcRect/>
          <a:stretch>
            <a:fillRect/>
          </a:stretch>
        </p:blipFill>
        <p:spPr bwMode="auto">
          <a:xfrm>
            <a:off x="4838650" y="2933700"/>
            <a:ext cx="3333750" cy="495300"/>
          </a:xfrm>
          <a:prstGeom prst="rect">
            <a:avLst/>
          </a:prstGeom>
          <a:noFill/>
          <a:ln w="9525">
            <a:noFill/>
            <a:miter lim="800000"/>
            <a:headEnd/>
            <a:tailEnd/>
          </a:ln>
        </p:spPr>
      </p:pic>
      <p:pic>
        <p:nvPicPr>
          <p:cNvPr id="146437" name="Picture 5"/>
          <p:cNvPicPr>
            <a:picLocks noChangeAspect="1" noChangeArrowheads="1"/>
          </p:cNvPicPr>
          <p:nvPr/>
        </p:nvPicPr>
        <p:blipFill>
          <a:blip r:embed="rId6" cstate="print"/>
          <a:srcRect/>
          <a:stretch>
            <a:fillRect/>
          </a:stretch>
        </p:blipFill>
        <p:spPr bwMode="auto">
          <a:xfrm>
            <a:off x="4860032" y="3575298"/>
            <a:ext cx="2514600" cy="285750"/>
          </a:xfrm>
          <a:prstGeom prst="rect">
            <a:avLst/>
          </a:prstGeom>
          <a:noFill/>
          <a:ln w="9525">
            <a:noFill/>
            <a:miter lim="800000"/>
            <a:headEnd/>
            <a:tailEnd/>
          </a:ln>
        </p:spPr>
      </p:pic>
      <p:pic>
        <p:nvPicPr>
          <p:cNvPr id="146438" name="Picture 6"/>
          <p:cNvPicPr>
            <a:picLocks noChangeAspect="1" noChangeArrowheads="1"/>
          </p:cNvPicPr>
          <p:nvPr/>
        </p:nvPicPr>
        <p:blipFill>
          <a:blip r:embed="rId7" cstate="print"/>
          <a:srcRect/>
          <a:stretch>
            <a:fillRect/>
          </a:stretch>
        </p:blipFill>
        <p:spPr bwMode="auto">
          <a:xfrm>
            <a:off x="4788024" y="4005064"/>
            <a:ext cx="3152775" cy="504825"/>
          </a:xfrm>
          <a:prstGeom prst="rect">
            <a:avLst/>
          </a:prstGeom>
          <a:noFill/>
          <a:ln w="9525">
            <a:noFill/>
            <a:miter lim="800000"/>
            <a:headEnd/>
            <a:tailEnd/>
          </a:ln>
        </p:spPr>
      </p:pic>
      <p:sp>
        <p:nvSpPr>
          <p:cNvPr id="15" name="TextBox 14"/>
          <p:cNvSpPr txBox="1"/>
          <p:nvPr/>
        </p:nvSpPr>
        <p:spPr>
          <a:xfrm>
            <a:off x="8244408" y="3501008"/>
            <a:ext cx="792088" cy="400110"/>
          </a:xfrm>
          <a:prstGeom prst="rect">
            <a:avLst/>
          </a:prstGeom>
          <a:solidFill>
            <a:schemeClr val="accent2">
              <a:lumMod val="60000"/>
              <a:lumOff val="40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en-US" altLang="ko-KR" sz="2000" dirty="0" smtClean="0"/>
              <a:t>Click!</a:t>
            </a:r>
            <a:endParaRPr lang="ko-KR" altLang="en-US" sz="2000" dirty="0"/>
          </a:p>
        </p:txBody>
      </p:sp>
      <p:sp>
        <p:nvSpPr>
          <p:cNvPr id="16" name="TextBox 15"/>
          <p:cNvSpPr txBox="1"/>
          <p:nvPr/>
        </p:nvSpPr>
        <p:spPr>
          <a:xfrm>
            <a:off x="8244408" y="4077072"/>
            <a:ext cx="792088" cy="400110"/>
          </a:xfrm>
          <a:prstGeom prst="rect">
            <a:avLst/>
          </a:prstGeom>
          <a:solidFill>
            <a:schemeClr val="accent2">
              <a:lumMod val="60000"/>
              <a:lumOff val="40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en-US" altLang="ko-KR" sz="2000" dirty="0" smtClean="0"/>
              <a:t>Click!</a:t>
            </a:r>
            <a:endParaRPr lang="ko-KR" altLang="en-US" sz="2000" dirty="0"/>
          </a:p>
        </p:txBody>
      </p:sp>
    </p:spTree>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6435"/>
                                        </p:tgtEl>
                                        <p:attrNameLst>
                                          <p:attrName>style.visibility</p:attrName>
                                        </p:attrNameLst>
                                      </p:cBhvr>
                                      <p:to>
                                        <p:strVal val="visible"/>
                                      </p:to>
                                    </p:set>
                                    <p:animEffect transition="in" filter="fade">
                                      <p:cBhvr>
                                        <p:cTn id="7" dur="2000"/>
                                        <p:tgtEl>
                                          <p:spTgt spid="146435"/>
                                        </p:tgtEl>
                                      </p:cBhvr>
                                    </p:animEffect>
                                  </p:childTnLst>
                                </p:cTn>
                              </p:par>
                            </p:childTnLst>
                          </p:cTn>
                        </p:par>
                      </p:childTnLst>
                    </p:cTn>
                  </p:par>
                </p:childTnLst>
              </p:cTn>
              <p:nextCondLst>
                <p:cond evt="onClick" delay="0">
                  <p:tgtEl>
                    <p:spTgt spid="8"/>
                  </p:tgtEl>
                </p:cond>
              </p:nextCondLst>
            </p:seq>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46436"/>
                                        </p:tgtEl>
                                        <p:attrNameLst>
                                          <p:attrName>style.visibility</p:attrName>
                                        </p:attrNameLst>
                                      </p:cBhvr>
                                      <p:to>
                                        <p:strVal val="visible"/>
                                      </p:to>
                                    </p:set>
                                    <p:animEffect transition="in" filter="fade">
                                      <p:cBhvr>
                                        <p:cTn id="13" dur="2000"/>
                                        <p:tgtEl>
                                          <p:spTgt spid="146436"/>
                                        </p:tgtEl>
                                      </p:cBhvr>
                                    </p:animEffect>
                                  </p:childTnLst>
                                </p:cTn>
                              </p:par>
                            </p:childTnLst>
                          </p:cTn>
                        </p:par>
                      </p:childTnLst>
                    </p:cTn>
                  </p:par>
                </p:childTnLst>
              </p:cTn>
              <p:nextCondLst>
                <p:cond evt="onClick" delay="0">
                  <p:tgtEl>
                    <p:spTgt spid="11"/>
                  </p:tgtEl>
                </p:cond>
              </p:nextCondLst>
            </p:seq>
            <p:seq concurrent="1" nextAc="seek">
              <p:cTn id="14" restart="whenNotActive" fill="hold" evtFilter="cancelBubble" nodeType="interactiveSeq">
                <p:stCondLst>
                  <p:cond evt="onClick" delay="0">
                    <p:tgtEl>
                      <p:spTgt spid="15"/>
                    </p:tgtEl>
                  </p:cond>
                </p:stCondLst>
                <p:endSync evt="end" delay="0">
                  <p:rtn val="all"/>
                </p:endSync>
                <p:childTnLst>
                  <p:par>
                    <p:cTn id="15" fill="hold">
                      <p:stCondLst>
                        <p:cond delay="0"/>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46437"/>
                                        </p:tgtEl>
                                        <p:attrNameLst>
                                          <p:attrName>style.visibility</p:attrName>
                                        </p:attrNameLst>
                                      </p:cBhvr>
                                      <p:to>
                                        <p:strVal val="visible"/>
                                      </p:to>
                                    </p:set>
                                    <p:animEffect transition="in" filter="fade">
                                      <p:cBhvr>
                                        <p:cTn id="19" dur="2000"/>
                                        <p:tgtEl>
                                          <p:spTgt spid="146437"/>
                                        </p:tgtEl>
                                      </p:cBhvr>
                                    </p:animEffect>
                                  </p:childTnLst>
                                </p:cTn>
                              </p:par>
                            </p:childTnLst>
                          </p:cTn>
                        </p:par>
                      </p:childTnLst>
                    </p:cTn>
                  </p:par>
                </p:childTnLst>
              </p:cTn>
              <p:nextCondLst>
                <p:cond evt="onClick" delay="0">
                  <p:tgtEl>
                    <p:spTgt spid="15"/>
                  </p:tgtEl>
                </p:cond>
              </p:nextCondLst>
            </p:seq>
            <p:seq concurrent="1" nextAc="seek">
              <p:cTn id="20" restart="whenNotActive" fill="hold" evtFilter="cancelBubble" nodeType="interactiveSeq">
                <p:stCondLst>
                  <p:cond evt="onClick" delay="0">
                    <p:tgtEl>
                      <p:spTgt spid="16"/>
                    </p:tgtEl>
                  </p:cond>
                </p:stCondLst>
                <p:endSync evt="end" delay="0">
                  <p:rtn val="all"/>
                </p:endSync>
                <p:childTnLst>
                  <p:par>
                    <p:cTn id="21" fill="hold">
                      <p:stCondLst>
                        <p:cond delay="0"/>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46438"/>
                                        </p:tgtEl>
                                        <p:attrNameLst>
                                          <p:attrName>style.visibility</p:attrName>
                                        </p:attrNameLst>
                                      </p:cBhvr>
                                      <p:to>
                                        <p:strVal val="visible"/>
                                      </p:to>
                                    </p:set>
                                    <p:animEffect transition="in" filter="fade">
                                      <p:cBhvr>
                                        <p:cTn id="25" dur="2000"/>
                                        <p:tgtEl>
                                          <p:spTgt spid="146438"/>
                                        </p:tgtEl>
                                      </p:cBhvr>
                                    </p:animEffect>
                                  </p:childTnLst>
                                </p:cTn>
                              </p:par>
                            </p:childTnLst>
                          </p:cTn>
                        </p:par>
                      </p:childTnLst>
                    </p:cTn>
                  </p:par>
                </p:childTnLst>
              </p:cTn>
              <p:nextCondLst>
                <p:cond evt="onClick" delay="0">
                  <p:tgtEl>
                    <p:spTgt spid="16"/>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0189"/>
            <a:ext cx="9144000" cy="750540"/>
          </a:xfrm>
        </p:spPr>
        <p:txBody>
          <a:bodyPr>
            <a:normAutofit/>
          </a:bodyPr>
          <a:lstStyle/>
          <a:p>
            <a:pPr algn="r"/>
            <a:r>
              <a:rPr lang="en-US" altLang="ko-KR" dirty="0"/>
              <a:t>[</a:t>
            </a:r>
            <a:r>
              <a:rPr lang="ko-KR" altLang="en-US" dirty="0"/>
              <a:t>단원정리</a:t>
            </a:r>
            <a:r>
              <a:rPr lang="en-US" altLang="ko-KR" dirty="0"/>
              <a:t>] </a:t>
            </a:r>
            <a:r>
              <a:rPr lang="en-US" altLang="ko-KR" dirty="0" smtClean="0"/>
              <a:t>5/5</a:t>
            </a:r>
            <a:endParaRPr lang="en-US" dirty="0">
              <a:solidFill>
                <a:schemeClr val="tx2"/>
              </a:solidFill>
            </a:endParaRPr>
          </a:p>
        </p:txBody>
      </p:sp>
      <p:sp>
        <p:nvSpPr>
          <p:cNvPr id="3" name="Text Placeholder 2"/>
          <p:cNvSpPr>
            <a:spLocks noGrp="1"/>
          </p:cNvSpPr>
          <p:nvPr>
            <p:ph type="body" sz="quarter" idx="10"/>
          </p:nvPr>
        </p:nvSpPr>
        <p:spPr>
          <a:xfrm>
            <a:off x="323528" y="1124744"/>
            <a:ext cx="8352928" cy="360040"/>
          </a:xfrm>
          <a:ln>
            <a:noFill/>
          </a:ln>
        </p:spPr>
        <p:txBody>
          <a:bodyPr>
            <a:normAutofit fontScale="92500" lnSpcReduction="20000"/>
          </a:bodyPr>
          <a:lstStyle/>
          <a:p>
            <a:r>
              <a:rPr lang="ko-KR" altLang="en-US" sz="2400" b="1" dirty="0" smtClean="0"/>
              <a:t>형식</a:t>
            </a:r>
            <a:r>
              <a:rPr lang="en-US" altLang="ko-KR" sz="2400" b="1" dirty="0" smtClean="0"/>
              <a:t> </a:t>
            </a:r>
            <a:r>
              <a:rPr lang="ko-KR" altLang="en-US" sz="2400" b="1" dirty="0" smtClean="0"/>
              <a:t>지정자</a:t>
            </a:r>
            <a:endParaRPr lang="ko-KR" altLang="en-US" sz="2400" dirty="0" smtClean="0"/>
          </a:p>
        </p:txBody>
      </p:sp>
      <p:grpSp>
        <p:nvGrpSpPr>
          <p:cNvPr id="8" name="그룹 7"/>
          <p:cNvGrpSpPr/>
          <p:nvPr/>
        </p:nvGrpSpPr>
        <p:grpSpPr>
          <a:xfrm>
            <a:off x="311319" y="1772816"/>
            <a:ext cx="8581161" cy="3960440"/>
            <a:chOff x="311319" y="1772816"/>
            <a:chExt cx="8581161" cy="3960440"/>
          </a:xfrm>
        </p:grpSpPr>
        <p:sp>
          <p:nvSpPr>
            <p:cNvPr id="10" name="TextBox 9"/>
            <p:cNvSpPr txBox="1"/>
            <p:nvPr/>
          </p:nvSpPr>
          <p:spPr>
            <a:xfrm>
              <a:off x="395536" y="1772816"/>
              <a:ext cx="8352928" cy="1015663"/>
            </a:xfrm>
            <a:prstGeom prst="rect">
              <a:avLst/>
            </a:prstGeom>
            <a:solidFill>
              <a:schemeClr val="accent1"/>
            </a:solidFill>
            <a:ln>
              <a:solidFill>
                <a:schemeClr val="tx1"/>
              </a:solidFill>
            </a:ln>
            <a:effectLst/>
          </p:spPr>
          <p:txBody>
            <a:bodyPr wrap="square" rtlCol="0">
              <a:spAutoFit/>
            </a:bodyPr>
            <a:lstStyle/>
            <a:p>
              <a:r>
                <a:rPr lang="ko-KR" altLang="en-US" sz="2000" dirty="0" smtClean="0"/>
                <a:t>형식 지정자는 데이터의 입력과 출력의 형식을 제어하며 정수형</a:t>
              </a:r>
              <a:r>
                <a:rPr lang="en-US" altLang="ko-KR" sz="2000" dirty="0" smtClean="0"/>
                <a:t>, </a:t>
              </a:r>
              <a:r>
                <a:rPr lang="ko-KR" altLang="en-US" sz="2000" dirty="0" err="1" smtClean="0"/>
                <a:t>실수형</a:t>
              </a:r>
              <a:r>
                <a:rPr lang="ko-KR" altLang="en-US" sz="2000" dirty="0" smtClean="0"/>
                <a:t> 그리고 문자형을 구분하여 사용한다</a:t>
              </a:r>
              <a:r>
                <a:rPr lang="en-US" altLang="ko-KR" sz="2000" dirty="0" smtClean="0"/>
                <a:t>. </a:t>
              </a:r>
              <a:r>
                <a:rPr lang="ko-KR" altLang="en-US" sz="2000" dirty="0" smtClean="0"/>
                <a:t>형식 지정자는 데이터의 전체 자릿수 또는 소수 이하의 자릿수를 지정하여 입출력을 할 수 있다</a:t>
              </a:r>
              <a:r>
                <a:rPr lang="en-US" altLang="ko-KR" sz="2000" dirty="0" smtClean="0"/>
                <a:t>. </a:t>
              </a:r>
              <a:endParaRPr lang="ko-KR" altLang="en-US" sz="2000" dirty="0"/>
            </a:p>
          </p:txBody>
        </p:sp>
        <p:pic>
          <p:nvPicPr>
            <p:cNvPr id="6146" name="Picture 2"/>
            <p:cNvPicPr>
              <a:picLocks noChangeAspect="1" noChangeArrowheads="1"/>
            </p:cNvPicPr>
            <p:nvPr/>
          </p:nvPicPr>
          <p:blipFill>
            <a:blip r:embed="rId3" cstate="print"/>
            <a:srcRect/>
            <a:stretch>
              <a:fillRect/>
            </a:stretch>
          </p:blipFill>
          <p:spPr bwMode="auto">
            <a:xfrm>
              <a:off x="311319" y="3212976"/>
              <a:ext cx="8581161" cy="2520280"/>
            </a:xfrm>
            <a:prstGeom prst="rect">
              <a:avLst/>
            </a:prstGeom>
            <a:noFill/>
            <a:ln w="9525">
              <a:noFill/>
              <a:miter lim="800000"/>
              <a:headEnd/>
              <a:tailEnd/>
            </a:ln>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9"/>
            <a:ext cx="8382000" cy="678531"/>
          </a:xfrm>
        </p:spPr>
        <p:txBody>
          <a:bodyPr>
            <a:normAutofit/>
          </a:bodyPr>
          <a:lstStyle/>
          <a:p>
            <a:r>
              <a:rPr lang="ko-KR" altLang="en-US" dirty="0" smtClean="0"/>
              <a:t>연산자  </a:t>
            </a:r>
            <a:r>
              <a:rPr lang="en-US" altLang="ko-KR" dirty="0" smtClean="0"/>
              <a:t>/ </a:t>
            </a:r>
            <a:r>
              <a:rPr lang="ko-KR" altLang="en-US" dirty="0" smtClean="0"/>
              <a:t>와  </a:t>
            </a:r>
            <a:r>
              <a:rPr lang="en-US" altLang="ko-KR" dirty="0" smtClean="0"/>
              <a:t>% </a:t>
            </a:r>
            <a:r>
              <a:rPr lang="ko-KR" altLang="en-US" dirty="0" smtClean="0"/>
              <a:t>의 비교</a:t>
            </a:r>
            <a:endParaRPr lang="ko-KR" altLang="en-US" dirty="0"/>
          </a:p>
        </p:txBody>
      </p:sp>
      <p:sp>
        <p:nvSpPr>
          <p:cNvPr id="2048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13" name="TextBox 12"/>
          <p:cNvSpPr txBox="1"/>
          <p:nvPr/>
        </p:nvSpPr>
        <p:spPr>
          <a:xfrm>
            <a:off x="395536" y="1052736"/>
            <a:ext cx="7704856" cy="1015663"/>
          </a:xfrm>
          <a:prstGeom prst="rect">
            <a:avLst/>
          </a:prstGeom>
          <a:solidFill>
            <a:schemeClr val="accent1"/>
          </a:solidFill>
          <a:ln>
            <a:solidFill>
              <a:schemeClr val="tx1"/>
            </a:solidFill>
          </a:ln>
          <a:effectLst/>
        </p:spPr>
        <p:txBody>
          <a:bodyPr wrap="square" rtlCol="0">
            <a:spAutoFit/>
          </a:bodyPr>
          <a:lstStyle/>
          <a:p>
            <a:r>
              <a:rPr lang="en-US" altLang="ko-KR" sz="2000" dirty="0" smtClean="0"/>
              <a:t>% </a:t>
            </a:r>
            <a:r>
              <a:rPr lang="ko-KR" altLang="en-US" sz="2000" dirty="0" smtClean="0"/>
              <a:t>연산자 </a:t>
            </a:r>
            <a:r>
              <a:rPr lang="en-US" altLang="ko-KR" sz="2000" dirty="0" smtClean="0"/>
              <a:t>: </a:t>
            </a:r>
            <a:r>
              <a:rPr lang="ko-KR" altLang="en-US" sz="2000" dirty="0" smtClean="0"/>
              <a:t>나머지</a:t>
            </a:r>
            <a:r>
              <a:rPr lang="en-US" altLang="ko-KR" sz="2000" dirty="0" smtClean="0"/>
              <a:t>(modular) </a:t>
            </a:r>
            <a:r>
              <a:rPr lang="ko-KR" altLang="en-US" sz="2000" dirty="0" smtClean="0"/>
              <a:t>연산자</a:t>
            </a:r>
            <a:endParaRPr lang="en-US" altLang="ko-KR" sz="2000" dirty="0" smtClean="0"/>
          </a:p>
          <a:p>
            <a:r>
              <a:rPr lang="en-US" altLang="ko-KR" sz="2000" dirty="0" smtClean="0"/>
              <a:t>a/b</a:t>
            </a:r>
            <a:r>
              <a:rPr lang="ko-KR" altLang="en-US" sz="2000" dirty="0" smtClean="0"/>
              <a:t>의 연산은 </a:t>
            </a:r>
            <a:r>
              <a:rPr lang="en-US" altLang="ko-KR" sz="2000" dirty="0" smtClean="0"/>
              <a:t>a</a:t>
            </a:r>
            <a:r>
              <a:rPr lang="ko-KR" altLang="en-US" sz="2000" dirty="0" smtClean="0"/>
              <a:t>를 </a:t>
            </a:r>
            <a:r>
              <a:rPr lang="en-US" altLang="ko-KR" sz="2000" dirty="0" smtClean="0"/>
              <a:t>b</a:t>
            </a:r>
            <a:r>
              <a:rPr lang="ko-KR" altLang="en-US" sz="2000" dirty="0" smtClean="0"/>
              <a:t>로 나눈 몫을 계산 </a:t>
            </a:r>
            <a:endParaRPr lang="en-US" altLang="ko-KR" sz="2000" dirty="0" smtClean="0"/>
          </a:p>
          <a:p>
            <a:r>
              <a:rPr lang="en-US" altLang="ko-KR" sz="2000" dirty="0" err="1" smtClean="0"/>
              <a:t>a%b</a:t>
            </a:r>
            <a:r>
              <a:rPr lang="ko-KR" altLang="en-US" sz="2000" dirty="0" smtClean="0"/>
              <a:t>의 연산은 </a:t>
            </a:r>
            <a:r>
              <a:rPr lang="en-US" altLang="ko-KR" sz="2000" dirty="0" smtClean="0"/>
              <a:t>a</a:t>
            </a:r>
            <a:r>
              <a:rPr lang="ko-KR" altLang="en-US" sz="2000" dirty="0" smtClean="0"/>
              <a:t>를 </a:t>
            </a:r>
            <a:r>
              <a:rPr lang="en-US" altLang="ko-KR" sz="2000" dirty="0" smtClean="0"/>
              <a:t>b</a:t>
            </a:r>
            <a:r>
              <a:rPr lang="ko-KR" altLang="en-US" sz="2000" dirty="0" smtClean="0"/>
              <a:t>로 나눈 나머지를 계산</a:t>
            </a:r>
            <a:endParaRPr lang="ko-KR" altLang="en-US" sz="2000" dirty="0"/>
          </a:p>
        </p:txBody>
      </p:sp>
      <p:pic>
        <p:nvPicPr>
          <p:cNvPr id="55297" name="Picture 1"/>
          <p:cNvPicPr>
            <a:picLocks noChangeAspect="1" noChangeArrowheads="1"/>
          </p:cNvPicPr>
          <p:nvPr/>
        </p:nvPicPr>
        <p:blipFill>
          <a:blip r:embed="rId3" cstate="print"/>
          <a:srcRect/>
          <a:stretch>
            <a:fillRect/>
          </a:stretch>
        </p:blipFill>
        <p:spPr bwMode="auto">
          <a:xfrm>
            <a:off x="179512" y="2276872"/>
            <a:ext cx="8496334" cy="2448272"/>
          </a:xfrm>
          <a:prstGeom prst="rect">
            <a:avLst/>
          </a:prstGeom>
          <a:noFill/>
          <a:ln w="9525">
            <a:noFill/>
            <a:miter lim="800000"/>
            <a:headEnd/>
            <a:tailEnd/>
          </a:ln>
        </p:spPr>
      </p:pic>
      <p:pic>
        <p:nvPicPr>
          <p:cNvPr id="55298" name="Picture 2"/>
          <p:cNvPicPr>
            <a:picLocks noChangeAspect="1" noChangeArrowheads="1"/>
          </p:cNvPicPr>
          <p:nvPr/>
        </p:nvPicPr>
        <p:blipFill>
          <a:blip r:embed="rId4" cstate="print"/>
          <a:srcRect/>
          <a:stretch>
            <a:fillRect/>
          </a:stretch>
        </p:blipFill>
        <p:spPr bwMode="auto">
          <a:xfrm>
            <a:off x="1907703" y="5013176"/>
            <a:ext cx="5376597" cy="1296144"/>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9"/>
            <a:ext cx="8382000" cy="678531"/>
          </a:xfrm>
        </p:spPr>
        <p:txBody>
          <a:bodyPr>
            <a:normAutofit/>
          </a:bodyPr>
          <a:lstStyle/>
          <a:p>
            <a:r>
              <a:rPr lang="ko-KR" altLang="en-US" dirty="0" smtClean="0"/>
              <a:t>연산자  </a:t>
            </a:r>
            <a:r>
              <a:rPr lang="en-US" altLang="ko-KR" dirty="0" smtClean="0"/>
              <a:t>/ </a:t>
            </a:r>
            <a:r>
              <a:rPr lang="ko-KR" altLang="en-US" dirty="0" smtClean="0"/>
              <a:t>와  </a:t>
            </a:r>
            <a:r>
              <a:rPr lang="en-US" altLang="ko-KR" dirty="0" smtClean="0"/>
              <a:t>% </a:t>
            </a:r>
            <a:r>
              <a:rPr lang="ko-KR" altLang="en-US" dirty="0" smtClean="0"/>
              <a:t>의 차이</a:t>
            </a:r>
            <a:endParaRPr lang="ko-KR" altLang="en-US" dirty="0"/>
          </a:p>
        </p:txBody>
      </p:sp>
      <p:sp>
        <p:nvSpPr>
          <p:cNvPr id="2048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pic>
        <p:nvPicPr>
          <p:cNvPr id="55298" name="Picture 2"/>
          <p:cNvPicPr>
            <a:picLocks noChangeAspect="1" noChangeArrowheads="1"/>
          </p:cNvPicPr>
          <p:nvPr/>
        </p:nvPicPr>
        <p:blipFill>
          <a:blip r:embed="rId3" cstate="print"/>
          <a:srcRect/>
          <a:stretch>
            <a:fillRect/>
          </a:stretch>
        </p:blipFill>
        <p:spPr bwMode="auto">
          <a:xfrm>
            <a:off x="1691680" y="1052736"/>
            <a:ext cx="5040560" cy="1215135"/>
          </a:xfrm>
          <a:prstGeom prst="rect">
            <a:avLst/>
          </a:prstGeom>
          <a:noFill/>
          <a:ln w="9525">
            <a:noFill/>
            <a:miter lim="800000"/>
            <a:headEnd/>
            <a:tailEnd/>
          </a:ln>
        </p:spPr>
      </p:pic>
      <p:pic>
        <p:nvPicPr>
          <p:cNvPr id="77826" name="Picture 2"/>
          <p:cNvPicPr>
            <a:picLocks noChangeAspect="1" noChangeArrowheads="1"/>
          </p:cNvPicPr>
          <p:nvPr/>
        </p:nvPicPr>
        <p:blipFill>
          <a:blip r:embed="rId4" cstate="print"/>
          <a:srcRect/>
          <a:stretch>
            <a:fillRect/>
          </a:stretch>
        </p:blipFill>
        <p:spPr bwMode="auto">
          <a:xfrm>
            <a:off x="323528" y="2492896"/>
            <a:ext cx="4104456" cy="3202719"/>
          </a:xfrm>
          <a:prstGeom prst="rect">
            <a:avLst/>
          </a:prstGeom>
          <a:noFill/>
          <a:ln w="9525">
            <a:noFill/>
            <a:miter lim="800000"/>
            <a:headEnd/>
            <a:tailEnd/>
          </a:ln>
        </p:spPr>
      </p:pic>
      <p:sp>
        <p:nvSpPr>
          <p:cNvPr id="7782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pic>
        <p:nvPicPr>
          <p:cNvPr id="77827" name="_x77791952" descr="EMB000002fc0a5c"/>
          <p:cNvPicPr>
            <a:picLocks noChangeAspect="1" noChangeArrowheads="1"/>
          </p:cNvPicPr>
          <p:nvPr/>
        </p:nvPicPr>
        <p:blipFill>
          <a:blip r:embed="rId5" cstate="print"/>
          <a:srcRect/>
          <a:stretch>
            <a:fillRect/>
          </a:stretch>
        </p:blipFill>
        <p:spPr bwMode="auto">
          <a:xfrm>
            <a:off x="4572000" y="4005064"/>
            <a:ext cx="2146967" cy="1008112"/>
          </a:xfrm>
          <a:prstGeom prst="rect">
            <a:avLst/>
          </a:prstGeom>
          <a:noFill/>
        </p:spPr>
      </p:pic>
      <p:sp>
        <p:nvSpPr>
          <p:cNvPr id="10" name="직사각형 9"/>
          <p:cNvSpPr/>
          <p:nvPr/>
        </p:nvSpPr>
        <p:spPr bwMode="auto">
          <a:xfrm>
            <a:off x="1907704" y="4725144"/>
            <a:ext cx="504056" cy="360040"/>
          </a:xfrm>
          <a:prstGeom prst="rect">
            <a:avLst/>
          </a:prstGeom>
          <a:noFill/>
          <a:ln>
            <a:solidFill>
              <a:srgbClr val="FFFF0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ko-KR" alt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1" name="Rounded Rectangle 7"/>
          <p:cNvSpPr/>
          <p:nvPr/>
        </p:nvSpPr>
        <p:spPr bwMode="auto">
          <a:xfrm>
            <a:off x="6012160" y="6093296"/>
            <a:ext cx="2376264" cy="548680"/>
          </a:xfrm>
          <a:prstGeom prst="roundRect">
            <a:avLst>
              <a:gd name="adj" fmla="val 9033"/>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ko-KR" altLang="en-US" sz="2300" b="1" dirty="0" smtClean="0">
                <a:solidFill>
                  <a:srgbClr val="FFFFFF"/>
                </a:solidFill>
                <a:effectLst>
                  <a:outerShdw blurRad="38100" dist="38100" dir="2700000" algn="tl">
                    <a:srgbClr val="000000">
                      <a:alpha val="43137"/>
                    </a:srgbClr>
                  </a:outerShdw>
                </a:effectLst>
                <a:ea typeface="맑은 고딕" pitchFamily="50" charset="-127"/>
              </a:rPr>
              <a:t>실행결과</a:t>
            </a:r>
            <a:endParaRPr lang="en-US" sz="2300" b="1" dirty="0" smtClean="0">
              <a:solidFill>
                <a:srgbClr val="FFFFFF"/>
              </a:solidFill>
              <a:effectLst>
                <a:outerShdw blurRad="38100" dist="38100" dir="2700000" algn="tl">
                  <a:srgbClr val="000000">
                    <a:alpha val="43137"/>
                  </a:srgbClr>
                </a:outerShdw>
              </a:effectLst>
              <a:ea typeface="맑은 고딕" pitchFamily="50" charset="-127"/>
            </a:endParaRPr>
          </a:p>
        </p:txBody>
      </p:sp>
      <p:cxnSp>
        <p:nvCxnSpPr>
          <p:cNvPr id="12" name="직선 화살표 연결선 11"/>
          <p:cNvCxnSpPr/>
          <p:nvPr/>
        </p:nvCxnSpPr>
        <p:spPr>
          <a:xfrm flipH="1">
            <a:off x="2411760" y="3861048"/>
            <a:ext cx="1368152" cy="936104"/>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779912" y="3460938"/>
            <a:ext cx="4032448" cy="400110"/>
          </a:xfrm>
          <a:prstGeom prst="rect">
            <a:avLst/>
          </a:prstGeom>
          <a:solidFill>
            <a:schemeClr val="accent1"/>
          </a:solidFill>
          <a:ln>
            <a:solidFill>
              <a:schemeClr val="tx1"/>
            </a:solidFill>
          </a:ln>
          <a:effectLst/>
        </p:spPr>
        <p:txBody>
          <a:bodyPr wrap="square" rtlCol="0">
            <a:spAutoFit/>
          </a:bodyPr>
          <a:lstStyle/>
          <a:p>
            <a:r>
              <a:rPr lang="en-US" altLang="ko-KR" sz="2000" dirty="0" smtClean="0"/>
              <a:t>%</a:t>
            </a:r>
            <a:r>
              <a:rPr lang="ko-KR" altLang="en-US" sz="2000" dirty="0" smtClean="0"/>
              <a:t>기호를 출력하려면 </a:t>
            </a:r>
            <a:r>
              <a:rPr lang="en-US" altLang="ko-KR" sz="2000" dirty="0" smtClean="0"/>
              <a:t>%%</a:t>
            </a:r>
            <a:r>
              <a:rPr lang="ko-KR" altLang="en-US" sz="2000" dirty="0" smtClean="0"/>
              <a:t>로 사용</a:t>
            </a:r>
            <a:endParaRPr lang="en-US" altLang="ko-KR" sz="2000" dirty="0" smtClean="0"/>
          </a:p>
        </p:txBody>
      </p:sp>
      <p:sp>
        <p:nvSpPr>
          <p:cNvPr id="13" name="Rounded Rectangle 7">
            <a:hlinkClick r:id="rId6" action="ppaction://hlinkfile"/>
          </p:cNvPr>
          <p:cNvSpPr/>
          <p:nvPr/>
        </p:nvSpPr>
        <p:spPr bwMode="auto">
          <a:xfrm>
            <a:off x="6012160" y="5373216"/>
            <a:ext cx="2520280" cy="548680"/>
          </a:xfrm>
          <a:prstGeom prst="roundRect">
            <a:avLst>
              <a:gd name="adj" fmla="val 9033"/>
            </a:avLst>
          </a:prstGeom>
          <a:solidFill>
            <a:srgbClr val="002060"/>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b="1" dirty="0" smtClean="0">
                <a:solidFill>
                  <a:srgbClr val="FFFFFF"/>
                </a:solidFill>
                <a:effectLst>
                  <a:outerShdw blurRad="38100" dist="38100" dir="2700000" algn="tl">
                    <a:srgbClr val="000000">
                      <a:alpha val="43137"/>
                    </a:srgbClr>
                  </a:outerShdw>
                </a:effectLst>
                <a:ea typeface="맑은 고딕" pitchFamily="50" charset="-127"/>
              </a:rPr>
              <a:t>Program</a:t>
            </a:r>
            <a:r>
              <a:rPr lang="ko-KR" altLang="en-US" sz="2300" b="1" dirty="0" smtClean="0">
                <a:solidFill>
                  <a:srgbClr val="FFFFFF"/>
                </a:solidFill>
                <a:effectLst>
                  <a:outerShdw blurRad="38100" dist="38100" dir="2700000" algn="tl">
                    <a:srgbClr val="000000">
                      <a:alpha val="43137"/>
                    </a:srgbClr>
                  </a:outerShdw>
                </a:effectLst>
                <a:ea typeface="맑은 고딕" pitchFamily="50" charset="-127"/>
              </a:rPr>
              <a:t>실행</a:t>
            </a:r>
            <a:endParaRPr lang="en-US" sz="2300" b="1" dirty="0" smtClean="0">
              <a:solidFill>
                <a:srgbClr val="FFFFFF"/>
              </a:solidFill>
              <a:effectLst>
                <a:outerShdw blurRad="38100" dist="38100" dir="2700000" algn="tl">
                  <a:srgbClr val="000000">
                    <a:alpha val="43137"/>
                  </a:srgbClr>
                </a:outerShdw>
              </a:effectLst>
              <a:ea typeface="맑은 고딕" pitchFamily="50" charset="-127"/>
            </a:endParaRPr>
          </a:p>
        </p:txBody>
      </p:sp>
    </p:spTree>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7827"/>
                                        </p:tgtEl>
                                        <p:attrNameLst>
                                          <p:attrName>style.visibility</p:attrName>
                                        </p:attrNameLst>
                                      </p:cBhvr>
                                      <p:to>
                                        <p:strVal val="visible"/>
                                      </p:to>
                                    </p:set>
                                    <p:animEffect transition="in" filter="fade">
                                      <p:cBhvr>
                                        <p:cTn id="7" dur="2000"/>
                                        <p:tgtEl>
                                          <p:spTgt spid="77827"/>
                                        </p:tgtEl>
                                      </p:cBhvr>
                                    </p:animEffect>
                                  </p:childTnLst>
                                </p:cTn>
                              </p:par>
                            </p:childTnLst>
                          </p:cTn>
                        </p:par>
                      </p:childTnLst>
                    </p:cTn>
                  </p:par>
                </p:childTnLst>
              </p:cTn>
              <p:nextCondLst>
                <p:cond evt="onClick" delay="0">
                  <p:tgtEl>
                    <p:spTgt spid="11"/>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p:cNvPicPr>
            <a:picLocks noChangeAspect="1" noChangeArrowheads="1"/>
          </p:cNvPicPr>
          <p:nvPr/>
        </p:nvPicPr>
        <p:blipFill>
          <a:blip r:embed="rId3" cstate="print"/>
          <a:srcRect/>
          <a:stretch>
            <a:fillRect/>
          </a:stretch>
        </p:blipFill>
        <p:spPr bwMode="auto">
          <a:xfrm>
            <a:off x="251520" y="1628800"/>
            <a:ext cx="5172075" cy="4029075"/>
          </a:xfrm>
          <a:prstGeom prst="rect">
            <a:avLst/>
          </a:prstGeom>
          <a:noFill/>
          <a:ln w="9525">
            <a:noFill/>
            <a:miter lim="800000"/>
            <a:headEnd/>
            <a:tailEnd/>
          </a:ln>
        </p:spPr>
      </p:pic>
      <p:sp>
        <p:nvSpPr>
          <p:cNvPr id="2" name="Title 1"/>
          <p:cNvSpPr>
            <a:spLocks noGrp="1"/>
          </p:cNvSpPr>
          <p:nvPr>
            <p:ph type="title"/>
          </p:nvPr>
        </p:nvSpPr>
        <p:spPr>
          <a:xfrm>
            <a:off x="381000" y="230189"/>
            <a:ext cx="8382000" cy="966563"/>
          </a:xfrm>
        </p:spPr>
        <p:txBody>
          <a:bodyPr>
            <a:normAutofit fontScale="90000"/>
          </a:bodyPr>
          <a:lstStyle/>
          <a:p>
            <a:r>
              <a:rPr lang="ko-KR" altLang="en-US" dirty="0" smtClean="0"/>
              <a:t>연산자 </a:t>
            </a:r>
            <a:r>
              <a:rPr lang="en-US" altLang="ko-KR" dirty="0" smtClean="0"/>
              <a:t>%</a:t>
            </a:r>
            <a:r>
              <a:rPr lang="ko-KR" altLang="en-US" dirty="0" smtClean="0"/>
              <a:t>를</a:t>
            </a:r>
            <a:r>
              <a:rPr lang="en-US" altLang="ko-KR" dirty="0" smtClean="0"/>
              <a:t> </a:t>
            </a:r>
            <a:r>
              <a:rPr lang="ko-KR" altLang="en-US" dirty="0" smtClean="0"/>
              <a:t>이용한 정수형 데이터에 대한 자릿수 별 숫자 출력 </a:t>
            </a:r>
            <a:endParaRPr lang="ko-KR" altLang="en-US" dirty="0"/>
          </a:p>
        </p:txBody>
      </p:sp>
      <p:sp>
        <p:nvSpPr>
          <p:cNvPr id="2048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7782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10" name="직사각형 9"/>
          <p:cNvSpPr/>
          <p:nvPr/>
        </p:nvSpPr>
        <p:spPr bwMode="auto">
          <a:xfrm>
            <a:off x="3851920" y="3789040"/>
            <a:ext cx="432048" cy="360040"/>
          </a:xfrm>
          <a:prstGeom prst="rect">
            <a:avLst/>
          </a:prstGeom>
          <a:noFill/>
          <a:ln>
            <a:solidFill>
              <a:srgbClr val="FFFF0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ko-KR" alt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1" name="Rounded Rectangle 7"/>
          <p:cNvSpPr/>
          <p:nvPr/>
        </p:nvSpPr>
        <p:spPr bwMode="auto">
          <a:xfrm>
            <a:off x="6012160" y="6093296"/>
            <a:ext cx="2520280" cy="548680"/>
          </a:xfrm>
          <a:prstGeom prst="roundRect">
            <a:avLst>
              <a:gd name="adj" fmla="val 9033"/>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ko-KR" altLang="en-US" sz="2300" b="1" smtClean="0">
                <a:solidFill>
                  <a:srgbClr val="FFFFFF"/>
                </a:solidFill>
                <a:effectLst>
                  <a:outerShdw blurRad="38100" dist="38100" dir="2700000" algn="tl">
                    <a:srgbClr val="000000">
                      <a:alpha val="43137"/>
                    </a:srgbClr>
                  </a:outerShdw>
                </a:effectLst>
                <a:ea typeface="맑은 고딕" pitchFamily="50" charset="-127"/>
              </a:rPr>
              <a:t>실행결과와 해설</a:t>
            </a:r>
            <a:endParaRPr lang="en-US" sz="2300" b="1" dirty="0" smtClean="0">
              <a:solidFill>
                <a:srgbClr val="FFFFFF"/>
              </a:solidFill>
              <a:effectLst>
                <a:outerShdw blurRad="38100" dist="38100" dir="2700000" algn="tl">
                  <a:srgbClr val="000000">
                    <a:alpha val="43137"/>
                  </a:srgbClr>
                </a:outerShdw>
              </a:effectLst>
              <a:ea typeface="맑은 고딕" pitchFamily="50" charset="-127"/>
            </a:endParaRPr>
          </a:p>
        </p:txBody>
      </p:sp>
      <p:sp>
        <p:nvSpPr>
          <p:cNvPr id="13" name="직사각형 12"/>
          <p:cNvSpPr/>
          <p:nvPr/>
        </p:nvSpPr>
        <p:spPr bwMode="auto">
          <a:xfrm>
            <a:off x="755576" y="4149080"/>
            <a:ext cx="864096" cy="216024"/>
          </a:xfrm>
          <a:prstGeom prst="rect">
            <a:avLst/>
          </a:prstGeom>
          <a:noFill/>
          <a:ln>
            <a:solidFill>
              <a:srgbClr val="FFFF0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ko-KR" alt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79876"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grpSp>
        <p:nvGrpSpPr>
          <p:cNvPr id="17" name="그룹 16"/>
          <p:cNvGrpSpPr/>
          <p:nvPr/>
        </p:nvGrpSpPr>
        <p:grpSpPr>
          <a:xfrm>
            <a:off x="4155873" y="1988840"/>
            <a:ext cx="4741131" cy="3614921"/>
            <a:chOff x="4155873" y="1988840"/>
            <a:chExt cx="4741131" cy="3614921"/>
          </a:xfrm>
        </p:grpSpPr>
        <p:pic>
          <p:nvPicPr>
            <p:cNvPr id="79875" name="_x77846216" descr="EMB000002fc0a5b"/>
            <p:cNvPicPr>
              <a:picLocks noChangeAspect="1" noChangeArrowheads="1"/>
            </p:cNvPicPr>
            <p:nvPr/>
          </p:nvPicPr>
          <p:blipFill>
            <a:blip r:embed="rId4" cstate="print"/>
            <a:srcRect/>
            <a:stretch>
              <a:fillRect/>
            </a:stretch>
          </p:blipFill>
          <p:spPr bwMode="auto">
            <a:xfrm>
              <a:off x="4155873" y="1988840"/>
              <a:ext cx="4741131" cy="1080120"/>
            </a:xfrm>
            <a:prstGeom prst="rect">
              <a:avLst/>
            </a:prstGeom>
            <a:noFill/>
          </p:spPr>
        </p:pic>
        <p:sp>
          <p:nvSpPr>
            <p:cNvPr id="16" name="TextBox 15"/>
            <p:cNvSpPr txBox="1"/>
            <p:nvPr/>
          </p:nvSpPr>
          <p:spPr>
            <a:xfrm>
              <a:off x="5652120" y="3356992"/>
              <a:ext cx="3168352" cy="2246769"/>
            </a:xfrm>
            <a:prstGeom prst="rect">
              <a:avLst/>
            </a:prstGeom>
            <a:solidFill>
              <a:schemeClr val="accent1"/>
            </a:solidFill>
            <a:ln>
              <a:solidFill>
                <a:schemeClr val="tx1"/>
              </a:solidFill>
            </a:ln>
            <a:effectLst/>
          </p:spPr>
          <p:txBody>
            <a:bodyPr wrap="square" rtlCol="0">
              <a:spAutoFit/>
            </a:bodyPr>
            <a:lstStyle/>
            <a:p>
              <a:r>
                <a:rPr lang="en-US" altLang="ko-KR" sz="2000" dirty="0" smtClean="0"/>
                <a:t>k</a:t>
              </a:r>
              <a:r>
                <a:rPr lang="ko-KR" altLang="en-US" sz="2000" dirty="0" smtClean="0"/>
                <a:t>에 입력된 정수 </a:t>
              </a:r>
              <a:r>
                <a:rPr lang="en-US" altLang="ko-KR" sz="2000" dirty="0" smtClean="0"/>
                <a:t>567</a:t>
              </a:r>
              <a:r>
                <a:rPr lang="ko-KR" altLang="en-US" sz="2000" dirty="0" smtClean="0"/>
                <a:t>을 </a:t>
              </a:r>
              <a:r>
                <a:rPr lang="en-US" altLang="ko-KR" sz="2000" dirty="0" smtClean="0"/>
                <a:t>10</a:t>
              </a:r>
              <a:r>
                <a:rPr lang="ko-KR" altLang="en-US" sz="2000" dirty="0" smtClean="0"/>
                <a:t>으로 나눈 나머지는 </a:t>
              </a:r>
              <a:r>
                <a:rPr lang="en-US" altLang="ko-KR" sz="2000" dirty="0" smtClean="0"/>
                <a:t>7 567</a:t>
              </a:r>
              <a:r>
                <a:rPr lang="ko-KR" altLang="en-US" sz="2000" dirty="0" smtClean="0"/>
                <a:t>을 </a:t>
              </a:r>
              <a:r>
                <a:rPr lang="en-US" altLang="ko-KR" sz="2000" dirty="0" smtClean="0"/>
                <a:t>10</a:t>
              </a:r>
              <a:r>
                <a:rPr lang="ko-KR" altLang="en-US" sz="2000" dirty="0" smtClean="0"/>
                <a:t>으로 나누어 </a:t>
              </a:r>
              <a:r>
                <a:rPr lang="en-US" altLang="ko-KR" sz="2000" dirty="0" smtClean="0"/>
                <a:t>56</a:t>
              </a:r>
              <a:r>
                <a:rPr lang="ko-KR" altLang="en-US" sz="2000" dirty="0" smtClean="0"/>
                <a:t>을 만들고 이 값을 </a:t>
              </a:r>
              <a:r>
                <a:rPr lang="en-US" altLang="ko-KR" sz="2000" dirty="0" smtClean="0"/>
                <a:t>10</a:t>
              </a:r>
              <a:r>
                <a:rPr lang="ko-KR" altLang="en-US" sz="2000" dirty="0" smtClean="0"/>
                <a:t>으로 나눈 나머지는 </a:t>
              </a:r>
              <a:r>
                <a:rPr lang="en-US" altLang="ko-KR" sz="2000" dirty="0" smtClean="0"/>
                <a:t>6</a:t>
              </a:r>
            </a:p>
            <a:p>
              <a:r>
                <a:rPr lang="ko-KR" altLang="en-US" sz="2000" dirty="0" smtClean="0"/>
                <a:t>같은 방법으로 </a:t>
              </a:r>
              <a:r>
                <a:rPr lang="en-US" altLang="ko-KR" sz="2000" dirty="0" smtClean="0"/>
                <a:t>100</a:t>
              </a:r>
              <a:r>
                <a:rPr lang="ko-KR" altLang="en-US" sz="2000" dirty="0" smtClean="0"/>
                <a:t>의 자리를 계산</a:t>
              </a:r>
              <a:endParaRPr lang="ko-KR" altLang="en-US" sz="2000" dirty="0"/>
            </a:p>
          </p:txBody>
        </p:sp>
      </p:grpSp>
      <p:sp>
        <p:nvSpPr>
          <p:cNvPr id="14" name="Rounded Rectangle 7">
            <a:hlinkClick r:id="rId5" action="ppaction://hlinkfile"/>
          </p:cNvPr>
          <p:cNvSpPr/>
          <p:nvPr/>
        </p:nvSpPr>
        <p:spPr bwMode="auto">
          <a:xfrm>
            <a:off x="3275856" y="6089616"/>
            <a:ext cx="2520280" cy="548680"/>
          </a:xfrm>
          <a:prstGeom prst="roundRect">
            <a:avLst>
              <a:gd name="adj" fmla="val 9033"/>
            </a:avLst>
          </a:prstGeom>
          <a:solidFill>
            <a:srgbClr val="002060"/>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b="1" dirty="0" smtClean="0">
                <a:solidFill>
                  <a:srgbClr val="FFFFFF"/>
                </a:solidFill>
                <a:effectLst>
                  <a:outerShdw blurRad="38100" dist="38100" dir="2700000" algn="tl">
                    <a:srgbClr val="000000">
                      <a:alpha val="43137"/>
                    </a:srgbClr>
                  </a:outerShdw>
                </a:effectLst>
                <a:ea typeface="맑은 고딕" pitchFamily="50" charset="-127"/>
              </a:rPr>
              <a:t>Program</a:t>
            </a:r>
            <a:r>
              <a:rPr lang="ko-KR" altLang="en-US" sz="2300" b="1" dirty="0" smtClean="0">
                <a:solidFill>
                  <a:srgbClr val="FFFFFF"/>
                </a:solidFill>
                <a:effectLst>
                  <a:outerShdw blurRad="38100" dist="38100" dir="2700000" algn="tl">
                    <a:srgbClr val="000000">
                      <a:alpha val="43137"/>
                    </a:srgbClr>
                  </a:outerShdw>
                </a:effectLst>
                <a:ea typeface="맑은 고딕" pitchFamily="50" charset="-127"/>
              </a:rPr>
              <a:t>실행</a:t>
            </a:r>
            <a:endParaRPr lang="en-US" sz="2300" b="1" dirty="0" smtClean="0">
              <a:solidFill>
                <a:srgbClr val="FFFFFF"/>
              </a:solidFill>
              <a:effectLst>
                <a:outerShdw blurRad="38100" dist="38100" dir="2700000" algn="tl">
                  <a:srgbClr val="000000">
                    <a:alpha val="43137"/>
                  </a:srgbClr>
                </a:outerShdw>
              </a:effectLst>
              <a:ea typeface="맑은 고딕" pitchFamily="50" charset="-127"/>
            </a:endParaRPr>
          </a:p>
        </p:txBody>
      </p:sp>
    </p:spTree>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2000"/>
                                        <p:tgtEl>
                                          <p:spTgt spid="17"/>
                                        </p:tgtEl>
                                      </p:cBhvr>
                                    </p:animEffect>
                                  </p:childTnLst>
                                </p:cTn>
                              </p:par>
                            </p:childTnLst>
                          </p:cTn>
                        </p:par>
                      </p:childTnLst>
                    </p:cTn>
                  </p:par>
                </p:childTnLst>
              </p:cTn>
              <p:nextCondLst>
                <p:cond evt="onClick" delay="0">
                  <p:tgtEl>
                    <p:spTgt spid="11"/>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9"/>
            <a:ext cx="8382000" cy="678531"/>
          </a:xfrm>
        </p:spPr>
        <p:txBody>
          <a:bodyPr>
            <a:normAutofit/>
          </a:bodyPr>
          <a:lstStyle/>
          <a:p>
            <a:r>
              <a:rPr lang="en-US" altLang="ko-KR" dirty="0" smtClean="0"/>
              <a:t>[</a:t>
            </a:r>
            <a:r>
              <a:rPr lang="ko-KR" altLang="en-US" dirty="0" smtClean="0"/>
              <a:t>실습문제 </a:t>
            </a:r>
            <a:r>
              <a:rPr lang="en-US" altLang="ko-KR" dirty="0" smtClean="0"/>
              <a:t>6.1] (135 page)</a:t>
            </a:r>
            <a:endParaRPr lang="ko-KR" altLang="en-US" dirty="0"/>
          </a:p>
        </p:txBody>
      </p:sp>
      <p:sp>
        <p:nvSpPr>
          <p:cNvPr id="6" name="텍스트 개체 틀 4"/>
          <p:cNvSpPr>
            <a:spLocks noGrp="1"/>
          </p:cNvSpPr>
          <p:nvPr>
            <p:ph type="body" sz="quarter" idx="10"/>
          </p:nvPr>
        </p:nvSpPr>
        <p:spPr>
          <a:xfrm>
            <a:off x="179512" y="1092239"/>
            <a:ext cx="8784976" cy="320537"/>
          </a:xfrm>
        </p:spPr>
        <p:txBody>
          <a:bodyPr/>
          <a:lstStyle/>
          <a:p>
            <a:pPr>
              <a:buNone/>
            </a:pPr>
            <a:r>
              <a:rPr lang="ko-KR" altLang="en-US" sz="2000" dirty="0" smtClean="0"/>
              <a:t>다음의 연산결과는</a:t>
            </a:r>
            <a:r>
              <a:rPr lang="en-US" altLang="ko-KR" sz="2000" dirty="0" smtClean="0"/>
              <a:t>?</a:t>
            </a:r>
            <a:endParaRPr lang="ko-KR" altLang="en-US" sz="2000" dirty="0"/>
          </a:p>
        </p:txBody>
      </p:sp>
      <p:sp>
        <p:nvSpPr>
          <p:cNvPr id="2048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20484"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16" name="Rounded Rectangle 7"/>
          <p:cNvSpPr/>
          <p:nvPr/>
        </p:nvSpPr>
        <p:spPr bwMode="auto">
          <a:xfrm>
            <a:off x="5796136" y="6093296"/>
            <a:ext cx="2736304" cy="548680"/>
          </a:xfrm>
          <a:prstGeom prst="roundRect">
            <a:avLst>
              <a:gd name="adj" fmla="val 9033"/>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ko-KR" altLang="en-US" sz="2300" b="1" dirty="0" smtClean="0">
                <a:solidFill>
                  <a:srgbClr val="FFFFFF"/>
                </a:solidFill>
                <a:effectLst>
                  <a:outerShdw blurRad="38100" dist="38100" dir="2700000" algn="tl">
                    <a:srgbClr val="000000">
                      <a:alpha val="43137"/>
                    </a:srgbClr>
                  </a:outerShdw>
                </a:effectLst>
                <a:ea typeface="맑은 고딕" pitchFamily="50" charset="-127"/>
              </a:rPr>
              <a:t>실습문제 정답</a:t>
            </a:r>
            <a:endParaRPr lang="en-US" sz="2300" b="1" dirty="0" smtClean="0">
              <a:solidFill>
                <a:srgbClr val="FFFFFF"/>
              </a:solidFill>
              <a:effectLst>
                <a:outerShdw blurRad="38100" dist="38100" dir="2700000" algn="tl">
                  <a:srgbClr val="000000">
                    <a:alpha val="43137"/>
                  </a:srgbClr>
                </a:outerShdw>
              </a:effectLst>
              <a:ea typeface="맑은 고딕" pitchFamily="50" charset="-127"/>
            </a:endParaRPr>
          </a:p>
        </p:txBody>
      </p:sp>
      <p:pic>
        <p:nvPicPr>
          <p:cNvPr id="53250" name="Picture 2"/>
          <p:cNvPicPr>
            <a:picLocks noChangeAspect="1" noChangeArrowheads="1"/>
          </p:cNvPicPr>
          <p:nvPr/>
        </p:nvPicPr>
        <p:blipFill>
          <a:blip r:embed="rId3" cstate="print"/>
          <a:srcRect/>
          <a:stretch>
            <a:fillRect/>
          </a:stretch>
        </p:blipFill>
        <p:spPr bwMode="auto">
          <a:xfrm>
            <a:off x="323528" y="1700808"/>
            <a:ext cx="4193746" cy="576064"/>
          </a:xfrm>
          <a:prstGeom prst="rect">
            <a:avLst/>
          </a:prstGeom>
          <a:noFill/>
          <a:ln w="9525">
            <a:noFill/>
            <a:miter lim="800000"/>
            <a:headEnd/>
            <a:tailEnd/>
          </a:ln>
        </p:spPr>
      </p:pic>
      <p:pic>
        <p:nvPicPr>
          <p:cNvPr id="53251" name="Picture 3"/>
          <p:cNvPicPr>
            <a:picLocks noChangeAspect="1" noChangeArrowheads="1"/>
          </p:cNvPicPr>
          <p:nvPr/>
        </p:nvPicPr>
        <p:blipFill>
          <a:blip r:embed="rId4" cstate="print"/>
          <a:srcRect/>
          <a:stretch>
            <a:fillRect/>
          </a:stretch>
        </p:blipFill>
        <p:spPr bwMode="auto">
          <a:xfrm>
            <a:off x="35496" y="2492896"/>
            <a:ext cx="8208912" cy="434278"/>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16"/>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3251"/>
                                        </p:tgtEl>
                                        <p:attrNameLst>
                                          <p:attrName>style.visibility</p:attrName>
                                        </p:attrNameLst>
                                      </p:cBhvr>
                                      <p:to>
                                        <p:strVal val="visible"/>
                                      </p:to>
                                    </p:set>
                                    <p:animEffect transition="in" filter="fade">
                                      <p:cBhvr>
                                        <p:cTn id="7" dur="2000"/>
                                        <p:tgtEl>
                                          <p:spTgt spid="53251"/>
                                        </p:tgtEl>
                                      </p:cBhvr>
                                    </p:animEffect>
                                  </p:childTnLst>
                                </p:cTn>
                              </p:par>
                            </p:childTnLst>
                          </p:cTn>
                        </p:par>
                      </p:childTnLst>
                    </p:cTn>
                  </p:par>
                </p:childTnLst>
              </p:cTn>
              <p:nextCondLst>
                <p:cond evt="onClick" delay="0">
                  <p:tgtEl>
                    <p:spTgt spid="16"/>
                  </p:tgtEl>
                </p:cond>
              </p:nextCondLst>
            </p:seq>
          </p:childTnLst>
        </p:cTn>
      </p:par>
    </p:tnLst>
  </p:timing>
</p:sld>
</file>

<file path=ppt/theme/theme1.xml><?xml version="1.0" encoding="utf-8"?>
<a:theme xmlns:a="http://schemas.openxmlformats.org/drawingml/2006/main" name="1_Grid - PURPLE template Segoe">
  <a:themeElements>
    <a:clrScheme name="Purple Template-Template">
      <a:dk1>
        <a:srgbClr val="000000"/>
      </a:dk1>
      <a:lt1>
        <a:srgbClr val="FFFFFF"/>
      </a:lt1>
      <a:dk2>
        <a:srgbClr val="663474"/>
      </a:dk2>
      <a:lt2>
        <a:srgbClr val="DBB7FF"/>
      </a:lt2>
      <a:accent1>
        <a:srgbClr val="FFC000"/>
      </a:accent1>
      <a:accent2>
        <a:srgbClr val="3497AE"/>
      </a:accent2>
      <a:accent3>
        <a:srgbClr val="DF8045"/>
      </a:accent3>
      <a:accent4>
        <a:srgbClr val="7DCC2E"/>
      </a:accent4>
      <a:accent5>
        <a:srgbClr val="FF9929"/>
      </a:accent5>
      <a:accent6>
        <a:srgbClr val="2681E6"/>
      </a:accent6>
      <a:hlink>
        <a:srgbClr val="F0ED7B"/>
      </a:hlink>
      <a:folHlink>
        <a:srgbClr val="F3EB4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15B28715-887B-4BDE-AC78-1A11DBFF77B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1796</TotalTime>
  <Words>7985</Words>
  <Application>Microsoft Office PowerPoint</Application>
  <PresentationFormat>화면 슬라이드 쇼(4:3)</PresentationFormat>
  <Paragraphs>443</Paragraphs>
  <Slides>57</Slides>
  <Notes>57</Notes>
  <HiddenSlides>0</HiddenSlides>
  <MMClips>0</MMClips>
  <ScaleCrop>false</ScaleCrop>
  <HeadingPairs>
    <vt:vector size="6" baseType="variant">
      <vt:variant>
        <vt:lpstr>사용한 글꼴</vt:lpstr>
      </vt:variant>
      <vt:variant>
        <vt:i4>6</vt:i4>
      </vt:variant>
      <vt:variant>
        <vt:lpstr>테마</vt:lpstr>
      </vt:variant>
      <vt:variant>
        <vt:i4>1</vt:i4>
      </vt:variant>
      <vt:variant>
        <vt:lpstr>슬라이드 제목</vt:lpstr>
      </vt:variant>
      <vt:variant>
        <vt:i4>57</vt:i4>
      </vt:variant>
    </vt:vector>
  </HeadingPairs>
  <TitlesOfParts>
    <vt:vector size="64" baseType="lpstr">
      <vt:lpstr>Calibri</vt:lpstr>
      <vt:lpstr>새굴림</vt:lpstr>
      <vt:lpstr>맑은 고딕</vt:lpstr>
      <vt:lpstr>Arial</vt:lpstr>
      <vt:lpstr>한컴돋움</vt:lpstr>
      <vt:lpstr>Segoe</vt:lpstr>
      <vt:lpstr>1_Grid - PURPLE template Segoe</vt:lpstr>
      <vt:lpstr>6. 계산에 필요한 연산자와 연산식</vt:lpstr>
      <vt:lpstr>학습할 내용</vt:lpstr>
      <vt:lpstr>계산에 필요한 연산자와 연산식</vt:lpstr>
      <vt:lpstr>산술 연산자(+, -, *, /, %)</vt:lpstr>
      <vt:lpstr>두 개의 변수에 대한 사칙 연산</vt:lpstr>
      <vt:lpstr>연산자  / 와  % 의 비교</vt:lpstr>
      <vt:lpstr>연산자  / 와  % 의 차이</vt:lpstr>
      <vt:lpstr>연산자 %를 이용한 정수형 데이터에 대한 자릿수 별 숫자 출력 </vt:lpstr>
      <vt:lpstr>[실습문제 6.1] (135 page)</vt:lpstr>
      <vt:lpstr>[실습문제 6.2]</vt:lpstr>
      <vt:lpstr>증가, 감소 연산자(++, --)</vt:lpstr>
      <vt:lpstr>증가, 감소 연산자(++, --)</vt:lpstr>
      <vt:lpstr>[실습문제 6.3] (137 page)</vt:lpstr>
      <vt:lpstr>대입 연산자(=, +=, *=, …)</vt:lpstr>
      <vt:lpstr>대입 연산자의 사용방법</vt:lpstr>
      <vt:lpstr>[실습문제 6.4] (138 page)</vt:lpstr>
      <vt:lpstr>수식을 연산식으로 표현하는 방법</vt:lpstr>
      <vt:lpstr>수식을 연산식으로 표현하는 방법</vt:lpstr>
      <vt:lpstr>수식을 연산식으로 표현하는 방법</vt:lpstr>
      <vt:lpstr>[실습문제 6.5] (140 page)</vt:lpstr>
      <vt:lpstr>[실습문제 6.6] (140 page) </vt:lpstr>
      <vt:lpstr>연산 순서</vt:lpstr>
      <vt:lpstr>연산 순서</vt:lpstr>
      <vt:lpstr>연산 순서</vt:lpstr>
      <vt:lpstr>[참고] 정수와 실수 데이터를 구분하여 얻는 장점은? </vt:lpstr>
      <vt:lpstr>[참고] 정수와 실수 데이터를 구분하여 얻는 장점은? </vt:lpstr>
      <vt:lpstr>[컴퓨터는 모든 연산을 덧셈으로 처리한다? </vt:lpstr>
      <vt:lpstr>[n의 보수] : 뺄셈과 보수연산  </vt:lpstr>
      <vt:lpstr>[n의 보수] : 나눗셈과 보수연산  </vt:lpstr>
      <vt:lpstr>[컴퓨터에서 처리하는 보수연산의 예]  </vt:lpstr>
      <vt:lpstr>[2의 보수] : 이진수의 뺄셈과 보수연산 </vt:lpstr>
      <vt:lpstr>[2의 보수] : 이진수의 뺄셈과 보수연산 </vt:lpstr>
      <vt:lpstr>관계 연산자(&lt;, &gt;, ==, !=, …)  </vt:lpstr>
      <vt:lpstr>[실습문제 6.7] (148 page)</vt:lpstr>
      <vt:lpstr>조건 연산자(?:)  </vt:lpstr>
      <vt:lpstr>조건 연산자(?:)  </vt:lpstr>
      <vt:lpstr>[실습문제 6.8] (149 page)</vt:lpstr>
      <vt:lpstr>논리 연산자(&amp;&amp;, ||, !) </vt:lpstr>
      <vt:lpstr>논리 연산자(&amp;&amp;, ||, !) </vt:lpstr>
      <vt:lpstr>[실습문제 6.9] (150 page)</vt:lpstr>
      <vt:lpstr>비트 연산자(&lt;&lt;, &gt;&gt;, ^, …) </vt:lpstr>
      <vt:lpstr>비트 시프트 연산</vt:lpstr>
      <vt:lpstr>비트 시프트 연산</vt:lpstr>
      <vt:lpstr>[실습문제 6.10] (152 page)</vt:lpstr>
      <vt:lpstr>[실습문제 6.11] (152 page)</vt:lpstr>
      <vt:lpstr>콤마 연산자(,) </vt:lpstr>
      <vt:lpstr>형 변환과 캐스트 연산자 </vt:lpstr>
      <vt:lpstr>형 변환과 캐스트 연산자 </vt:lpstr>
      <vt:lpstr>형 변환과 캐스트 연산자 </vt:lpstr>
      <vt:lpstr>[실습문제 6.12] (153 page)</vt:lpstr>
      <vt:lpstr>sizeof 연산자 </vt:lpstr>
      <vt:lpstr>연산자 우선순위 </vt:lpstr>
      <vt:lpstr>[단원정리] 1/5 </vt:lpstr>
      <vt:lpstr>[단원정리] 2/5</vt:lpstr>
      <vt:lpstr>[단원정리] 3/5</vt:lpstr>
      <vt:lpstr>[단원정리] 4/5</vt:lpstr>
      <vt:lpstr>[단원정리] 5/5</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subject/>
  <dc:creator>Master</dc:creator>
  <cp:keywords/>
  <dc:description/>
  <cp:lastModifiedBy>USER</cp:lastModifiedBy>
  <cp:revision>193</cp:revision>
  <dcterms:created xsi:type="dcterms:W3CDTF">2011-07-09T01:10:17Z</dcterms:created>
  <dcterms:modified xsi:type="dcterms:W3CDTF">2021-10-18T04:00:37Z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TC102867449990</vt:lpwstr>
  </property>
</Properties>
</file>