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handoutMasterIdLst>
    <p:handoutMasterId r:id="rId31"/>
  </p:handoutMasterIdLst>
  <p:sldIdLst>
    <p:sldId id="428" r:id="rId2"/>
    <p:sldId id="364" r:id="rId3"/>
    <p:sldId id="454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5" r:id="rId20"/>
    <p:sldId id="446" r:id="rId21"/>
    <p:sldId id="365" r:id="rId22"/>
    <p:sldId id="447" r:id="rId23"/>
    <p:sldId id="448" r:id="rId24"/>
    <p:sldId id="449" r:id="rId25"/>
    <p:sldId id="450" r:id="rId26"/>
    <p:sldId id="451" r:id="rId27"/>
    <p:sldId id="453" r:id="rId28"/>
    <p:sldId id="362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28" d="100"/>
          <a:sy n="128" d="100"/>
        </p:scale>
        <p:origin x="138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19" y="572446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C76B0C56-7466-4B65-BEA3-F807CF9916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3B4314BA-4889-48CA-A5A6-27BC6E26AD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5886679" y="5205693"/>
            <a:ext cx="5943744" cy="12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5990F2CE-F051-4F3C-B242-832D67F2B2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6711421" y="572447"/>
            <a:ext cx="4294263" cy="4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3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492064"/>
            <a:ext cx="977900" cy="3675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4"/>
            <a:ext cx="1123949" cy="2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51786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21FE6B34-A848-4FA1-BCD0-6168C0C0C79B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785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4267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549347"/>
            <a:ext cx="977900" cy="30003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534345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84667" y="29062"/>
            <a:ext cx="10380133" cy="474663"/>
          </a:xfrm>
        </p:spPr>
        <p:txBody>
          <a:bodyPr>
            <a:noAutofit/>
          </a:bodyPr>
          <a:lstStyle>
            <a:lvl1pPr algn="l">
              <a:defRPr sz="3200" b="0" spc="-133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84668" y="773706"/>
            <a:ext cx="11951992" cy="5669959"/>
          </a:xfrm>
        </p:spPr>
        <p:txBody>
          <a:bodyPr>
            <a:normAutofit/>
          </a:bodyPr>
          <a:lstStyle>
            <a:lvl1pPr marL="474121" indent="-34924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667" b="0">
                <a:latin typeface="Spoqa Han Sans Neo Medium" pitchFamily="2" charset="-127"/>
                <a:ea typeface="Spoqa Han Sans Neo Medium" pitchFamily="2" charset="-127"/>
              </a:defRPr>
            </a:lvl1pPr>
            <a:lvl2pPr marL="713300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133">
                <a:latin typeface="+mn-ea"/>
                <a:ea typeface="+mn-ea"/>
              </a:defRPr>
            </a:lvl2pPr>
            <a:lvl3pPr marL="960943" indent="-24764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67">
                <a:latin typeface="+mn-ea"/>
                <a:ea typeface="+mn-ea"/>
              </a:defRPr>
            </a:lvl3pPr>
            <a:lvl4pPr marL="1198003" indent="-237061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600">
                <a:latin typeface="+mn-ea"/>
                <a:ea typeface="+mn-ea"/>
              </a:defRPr>
            </a:lvl4pPr>
            <a:lvl5pPr marL="1437181" indent="-23917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333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B3B09668-1B25-43F8-AE45-8DE51F0F4EFE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22448"/>
            <a:ext cx="12192000" cy="555848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791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86267" y="6525346"/>
            <a:ext cx="11675533" cy="280047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24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424" y="2895790"/>
            <a:ext cx="37666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AAFADA5-488E-48A3-A858-E5704D489157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3342217" y="3706813"/>
            <a:ext cx="5535083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21917" tIns="60959" rIns="121917" bIns="60959"/>
          <a:lstStyle/>
          <a:p>
            <a:endParaRPr lang="ko-KR" altLang="en-US" sz="24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67BB57D-494D-4C75-B05E-0A9CDAF47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509895"/>
            <a:ext cx="5707261" cy="57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B8B34-C90B-4E3B-ACC1-F7CAC40B87C8}"/>
              </a:ext>
            </a:extLst>
          </p:cNvPr>
          <p:cNvSpPr txBox="1"/>
          <p:nvPr userDrawn="1"/>
        </p:nvSpPr>
        <p:spPr>
          <a:xfrm>
            <a:off x="4226424" y="2895789"/>
            <a:ext cx="3766664" cy="94378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en-US" altLang="ko-KR" sz="5333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5333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53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11214101" y="6643689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4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6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6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CFA4ABA0-8046-4097-A4AB-D1B3757CA59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14099" y="6643688"/>
            <a:ext cx="977900" cy="215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1EC55BB-8C22-481B-B447-33C36E36E7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9012" y="6605588"/>
            <a:ext cx="1123949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148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09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ea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ea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ea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ea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5"/>
          <a:stretch/>
        </p:blipFill>
        <p:spPr>
          <a:xfrm>
            <a:off x="0" y="368660"/>
            <a:ext cx="5507839" cy="21741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36093" b="33064"/>
          <a:stretch/>
        </p:blipFill>
        <p:spPr>
          <a:xfrm>
            <a:off x="515380" y="2542803"/>
            <a:ext cx="4336328" cy="2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39" y="804344"/>
            <a:ext cx="8228079" cy="30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95" y="2312011"/>
            <a:ext cx="3756323" cy="38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5" y="908720"/>
            <a:ext cx="85407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1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입력 숫자가 짝수인지 홀수인지 계산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조건이 참일 때와 거짓일 때 실행할 문장이 다름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85" y="1403775"/>
            <a:ext cx="8144795" cy="32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if~else~if~else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r>
              <a:rPr lang="en-US" altLang="ko-KR" dirty="0"/>
              <a:t>if </a:t>
            </a:r>
            <a:r>
              <a:rPr lang="ko-KR" altLang="en-US" dirty="0"/>
              <a:t>문을 한 번 실행한 후 그 결과에서 </a:t>
            </a:r>
            <a:r>
              <a:rPr lang="en-US" altLang="ko-KR" dirty="0"/>
              <a:t>if </a:t>
            </a:r>
            <a:r>
              <a:rPr lang="ko-KR" altLang="en-US" dirty="0"/>
              <a:t>문을 다시 실행하는 것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81" y="1662759"/>
            <a:ext cx="6638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64" y="1448780"/>
            <a:ext cx="8470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64" y="3389252"/>
            <a:ext cx="85725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3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Code05-07.py</a:t>
            </a:r>
            <a:r>
              <a:rPr lang="ko-KR" altLang="en-US" dirty="0"/>
              <a:t>를 그림으로 표현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6" y="1358771"/>
            <a:ext cx="5715635" cy="48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if~elif~else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1" y="1294848"/>
            <a:ext cx="8325925" cy="445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665" r="898"/>
          <a:stretch/>
        </p:blipFill>
        <p:spPr>
          <a:xfrm>
            <a:off x="1640505" y="998730"/>
            <a:ext cx="9001000" cy="37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삼항</a:t>
            </a:r>
            <a:r>
              <a:rPr lang="ko-KR" altLang="en-US" dirty="0"/>
              <a:t> 연산자를 사용한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3~6</a:t>
            </a:r>
            <a:r>
              <a:rPr lang="ko-KR" altLang="en-US" dirty="0"/>
              <a:t>행 줄임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8760"/>
            <a:ext cx="8534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48" y="4503611"/>
            <a:ext cx="8534400" cy="9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66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6" y="1422623"/>
            <a:ext cx="85788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/>
          <a:stretch/>
        </p:blipFill>
        <p:spPr bwMode="auto">
          <a:xfrm>
            <a:off x="1602796" y="3580058"/>
            <a:ext cx="8534400" cy="26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05891" y="2355970"/>
            <a:ext cx="5031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창 크기에 사용할 변수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7~10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</a:t>
            </a:r>
            <a:r>
              <a:rPr lang="ko-KR" altLang="en-US" sz="1400" dirty="0">
                <a:solidFill>
                  <a:srgbClr val="FF0000"/>
                </a:solidFill>
              </a:rPr>
              <a:t> 설정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11~13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거북이를 가운데 아래쪽으로 이동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 속도 설정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t="70876" b="123"/>
          <a:stretch/>
        </p:blipFill>
        <p:spPr>
          <a:xfrm>
            <a:off x="82244" y="765878"/>
            <a:ext cx="8213261" cy="36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중첩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818710"/>
            <a:ext cx="8107163" cy="53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510936" y="908720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16~32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반지름</a:t>
            </a:r>
            <a:r>
              <a:rPr lang="en-US" altLang="ko-KR" sz="1400" dirty="0">
                <a:solidFill>
                  <a:srgbClr val="FF0000"/>
                </a:solidFill>
              </a:rPr>
              <a:t>(radius) 1</a:t>
            </a:r>
            <a:r>
              <a:rPr lang="ko-KR" altLang="en-US" sz="1400" dirty="0">
                <a:solidFill>
                  <a:srgbClr val="FF0000"/>
                </a:solidFill>
              </a:rPr>
              <a:t>에서 </a:t>
            </a:r>
            <a:r>
              <a:rPr lang="en-US" altLang="ko-KR" sz="1400" dirty="0">
                <a:solidFill>
                  <a:srgbClr val="FF0000"/>
                </a:solidFill>
              </a:rPr>
              <a:t>249</a:t>
            </a:r>
            <a:r>
              <a:rPr lang="ko-KR" altLang="en-US" sz="1400" dirty="0">
                <a:solidFill>
                  <a:srgbClr val="FF0000"/>
                </a:solidFill>
              </a:rPr>
              <a:t>까지 원을 반복해 그림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17~30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반지름에  따라 </a:t>
            </a:r>
            <a:r>
              <a:rPr lang="ko-KR" altLang="en-US" sz="1400" dirty="0" err="1">
                <a:solidFill>
                  <a:srgbClr val="FF0000"/>
                </a:solidFill>
              </a:rPr>
              <a:t>빨주노초파남보</a:t>
            </a:r>
            <a:r>
              <a:rPr lang="ko-KR" altLang="en-US" sz="1400" dirty="0">
                <a:solidFill>
                  <a:srgbClr val="FF0000"/>
                </a:solidFill>
              </a:rPr>
              <a:t> 색상이 반복 설정 </a:t>
            </a:r>
            <a:r>
              <a:rPr lang="en-US" altLang="ko-KR" sz="1400" dirty="0">
                <a:solidFill>
                  <a:srgbClr val="FF0000"/>
                </a:solidFill>
              </a:rPr>
              <a:t>32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 원을 그림</a:t>
            </a:r>
          </a:p>
        </p:txBody>
      </p:sp>
    </p:spTree>
    <p:extLst>
      <p:ext uri="{BB962C8B-B14F-4D97-AF65-F5344CB8AC3E}">
        <p14:creationId xmlns:p14="http://schemas.microsoft.com/office/powerpoint/2010/main" val="50628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리스트와 함께 사용</a:t>
            </a:r>
          </a:p>
          <a:p>
            <a:pPr lvl="1"/>
            <a:r>
              <a:rPr lang="ko-KR" altLang="en-US" dirty="0"/>
              <a:t>리스트</a:t>
            </a:r>
            <a:r>
              <a:rPr lang="en-US" altLang="ko-KR" dirty="0"/>
              <a:t>(List) : </a:t>
            </a:r>
            <a:r>
              <a:rPr lang="ko-KR" altLang="en-US" dirty="0"/>
              <a:t>데이터 여러 개를 한곳에 담아 놓은 것</a:t>
            </a:r>
            <a:endParaRPr lang="en-US" altLang="ko-KR" dirty="0"/>
          </a:p>
          <a:p>
            <a:pPr lvl="1"/>
            <a:r>
              <a:rPr lang="ko-KR" altLang="en-US" dirty="0"/>
              <a:t>방법 </a:t>
            </a:r>
            <a:r>
              <a:rPr lang="en-US" altLang="ko-KR" dirty="0"/>
              <a:t>: </a:t>
            </a:r>
            <a:r>
              <a:rPr lang="ko-KR" altLang="en-US" dirty="0"/>
              <a:t>대괄호 </a:t>
            </a:r>
            <a:r>
              <a:rPr lang="en-US" altLang="ko-KR" dirty="0"/>
              <a:t>[ ]</a:t>
            </a:r>
            <a:r>
              <a:rPr lang="ko-KR" altLang="en-US" dirty="0"/>
              <a:t>로 묶고 그 안에 필요한 것들을 한꺼번에 넣음</a:t>
            </a:r>
            <a:endParaRPr lang="en-US" altLang="ko-KR" dirty="0"/>
          </a:p>
          <a:p>
            <a:pPr lvl="1"/>
            <a:r>
              <a:rPr lang="ko-KR" altLang="en-US" dirty="0"/>
              <a:t>예 </a:t>
            </a:r>
            <a:r>
              <a:rPr lang="en-US" altLang="ko-KR" dirty="0"/>
              <a:t>: fruit </a:t>
            </a:r>
            <a:r>
              <a:rPr lang="ko-KR" altLang="en-US" dirty="0"/>
              <a:t>변수에 값 </a:t>
            </a:r>
            <a:r>
              <a:rPr lang="en-US" altLang="ko-KR" dirty="0"/>
              <a:t>4</a:t>
            </a:r>
            <a:r>
              <a:rPr lang="ko-KR" altLang="en-US" dirty="0"/>
              <a:t>개를 리스트 하나로 묶어 대입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추가</a:t>
            </a:r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30" y="2799060"/>
            <a:ext cx="7162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30" y="4779150"/>
            <a:ext cx="7162800" cy="156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8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if </a:t>
            </a:r>
            <a:r>
              <a:rPr lang="ko-KR" altLang="en-US" dirty="0"/>
              <a:t>항목 </a:t>
            </a:r>
            <a:r>
              <a:rPr lang="en-US" altLang="ko-KR" dirty="0"/>
              <a:t>in </a:t>
            </a:r>
            <a:r>
              <a:rPr lang="ko-KR" altLang="en-US" dirty="0"/>
              <a:t>리스트 </a:t>
            </a:r>
            <a:r>
              <a:rPr lang="en-US" altLang="ko-KR" dirty="0"/>
              <a:t>: </a:t>
            </a:r>
            <a:r>
              <a:rPr lang="ko-KR" altLang="en-US" dirty="0"/>
              <a:t>리스트에 해당 항목이 있다면 </a:t>
            </a:r>
            <a:r>
              <a:rPr lang="en-US" altLang="ko-KR" dirty="0"/>
              <a:t>True</a:t>
            </a:r>
            <a:r>
              <a:rPr lang="ko-KR" altLang="en-US" dirty="0"/>
              <a:t>를 반환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19" y="2657889"/>
            <a:ext cx="7550100" cy="84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25" y="1898830"/>
            <a:ext cx="7533222" cy="7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93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0</a:t>
            </a:r>
            <a:r>
              <a:rPr lang="ko-KR" altLang="en-US" dirty="0"/>
              <a:t>부터 </a:t>
            </a:r>
            <a:r>
              <a:rPr lang="en-US" altLang="ko-KR" dirty="0"/>
              <a:t>9</a:t>
            </a:r>
            <a:r>
              <a:rPr lang="ko-KR" altLang="en-US" dirty="0"/>
              <a:t>까지 숫자 중에서 리스트 안에 없는 숫자 찾기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09" y="1403775"/>
            <a:ext cx="8176127" cy="51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45950" y="1673805"/>
            <a:ext cx="5076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빈 리스트인 </a:t>
            </a:r>
            <a:r>
              <a:rPr lang="en-US" altLang="ko-KR" sz="1400" dirty="0">
                <a:solidFill>
                  <a:srgbClr val="FF0000"/>
                </a:solidFill>
              </a:rPr>
              <a:t>numbers </a:t>
            </a:r>
            <a:r>
              <a:rPr lang="ko-KR" altLang="en-US" sz="1400" dirty="0">
                <a:solidFill>
                  <a:srgbClr val="FF0000"/>
                </a:solidFill>
              </a:rPr>
              <a:t>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행과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각각 </a:t>
            </a:r>
            <a:r>
              <a:rPr lang="en-US" altLang="ko-KR" sz="1400" dirty="0">
                <a:solidFill>
                  <a:srgbClr val="FF0000"/>
                </a:solidFill>
              </a:rPr>
              <a:t>0</a:t>
            </a:r>
            <a:r>
              <a:rPr lang="ko-KR" altLang="en-US" sz="1400" dirty="0">
                <a:solidFill>
                  <a:srgbClr val="FF0000"/>
                </a:solidFill>
              </a:rPr>
              <a:t>부터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까지 총 </a:t>
            </a:r>
            <a:r>
              <a:rPr lang="en-US" altLang="ko-KR" sz="1400" dirty="0">
                <a:solidFill>
                  <a:srgbClr val="FF0000"/>
                </a:solidFill>
              </a:rPr>
              <a:t>10</a:t>
            </a:r>
            <a:r>
              <a:rPr lang="ko-KR" altLang="en-US" sz="1400" dirty="0">
                <a:solidFill>
                  <a:srgbClr val="FF0000"/>
                </a:solidFill>
              </a:rPr>
              <a:t>회를 반복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0~9</a:t>
            </a:r>
            <a:r>
              <a:rPr lang="ko-KR" altLang="en-US" sz="1400" dirty="0">
                <a:solidFill>
                  <a:srgbClr val="FF0000"/>
                </a:solidFill>
              </a:rPr>
              <a:t>의 숫자 총 </a:t>
            </a:r>
            <a:r>
              <a:rPr lang="en-US" altLang="ko-KR" sz="1400" dirty="0">
                <a:solidFill>
                  <a:srgbClr val="FF0000"/>
                </a:solidFill>
              </a:rPr>
              <a:t>10</a:t>
            </a:r>
            <a:r>
              <a:rPr lang="ko-KR" altLang="en-US" sz="1400" dirty="0">
                <a:solidFill>
                  <a:srgbClr val="FF0000"/>
                </a:solidFill>
              </a:rPr>
              <a:t>개를 </a:t>
            </a:r>
            <a:r>
              <a:rPr lang="en-US" altLang="ko-KR" sz="1400" dirty="0">
                <a:solidFill>
                  <a:srgbClr val="FF0000"/>
                </a:solidFill>
              </a:rPr>
              <a:t>numbers </a:t>
            </a:r>
            <a:r>
              <a:rPr lang="ko-KR" altLang="en-US" sz="1400" dirty="0">
                <a:solidFill>
                  <a:srgbClr val="FF0000"/>
                </a:solidFill>
              </a:rPr>
              <a:t>리스트에 </a:t>
            </a:r>
            <a:r>
              <a:rPr lang="ko-KR" altLang="en-US" sz="1400" dirty="0" err="1">
                <a:solidFill>
                  <a:srgbClr val="FF0000"/>
                </a:solidFill>
              </a:rPr>
              <a:t>만듬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생성된 리스트 출력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17415" y="3744034"/>
            <a:ext cx="5076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0</a:t>
            </a:r>
            <a:r>
              <a:rPr lang="ko-KR" altLang="en-US" sz="1400" dirty="0">
                <a:solidFill>
                  <a:srgbClr val="FF0000"/>
                </a:solidFill>
              </a:rPr>
              <a:t>부터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까지의 숫자를 </a:t>
            </a:r>
            <a:r>
              <a:rPr lang="en-US" altLang="ko-KR" sz="1400" dirty="0" err="1">
                <a:solidFill>
                  <a:srgbClr val="FF0000"/>
                </a:solidFill>
              </a:rPr>
              <a:t>num</a:t>
            </a:r>
            <a:r>
              <a:rPr lang="ko-KR" altLang="en-US" sz="1400" dirty="0">
                <a:solidFill>
                  <a:srgbClr val="FF0000"/>
                </a:solidFill>
              </a:rPr>
              <a:t>에 넣음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numbers </a:t>
            </a:r>
            <a:r>
              <a:rPr lang="ko-KR" altLang="en-US" sz="1400" dirty="0">
                <a:solidFill>
                  <a:srgbClr val="FF0000"/>
                </a:solidFill>
              </a:rPr>
              <a:t>리스트에 해당 숫자가 없다면 </a:t>
            </a:r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행에서 숫자     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</a:t>
            </a:r>
            <a:r>
              <a:rPr lang="ko-KR" altLang="en-US" sz="1400" dirty="0">
                <a:solidFill>
                  <a:srgbClr val="FF0000"/>
                </a:solidFill>
              </a:rPr>
              <a:t>없다는 메시지 출력</a:t>
            </a:r>
          </a:p>
        </p:txBody>
      </p:sp>
    </p:spTree>
    <p:extLst>
      <p:ext uri="{BB962C8B-B14F-4D97-AF65-F5344CB8AC3E}">
        <p14:creationId xmlns:p14="http://schemas.microsoft.com/office/powerpoint/2010/main" val="331885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</a:p>
          <a:p>
            <a:pPr lvl="1"/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50" y="1268760"/>
            <a:ext cx="7650850" cy="51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1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36" y="818711"/>
            <a:ext cx="8467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25" y="791646"/>
            <a:ext cx="8240650" cy="36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if </a:t>
            </a:r>
            <a:r>
              <a:rPr lang="ko-KR" altLang="en-US" dirty="0"/>
              <a:t>문 응용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05" y="863715"/>
            <a:ext cx="8370930" cy="41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9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1] </a:t>
            </a:r>
            <a:r>
              <a:rPr lang="ko-KR" altLang="en-US" dirty="0"/>
              <a:t>무지개 색상의 원</a:t>
            </a:r>
            <a:endParaRPr lang="en-US" altLang="ko-KR" dirty="0"/>
          </a:p>
          <a:p>
            <a:pPr lvl="1"/>
            <a:r>
              <a:rPr lang="ko-KR" altLang="en-US" dirty="0"/>
              <a:t> </a:t>
            </a:r>
            <a:r>
              <a:rPr lang="en-US" altLang="ko-KR" dirty="0"/>
              <a:t>if </a:t>
            </a:r>
            <a:r>
              <a:rPr lang="ko-KR" altLang="en-US" dirty="0"/>
              <a:t>문을 사용해 </a:t>
            </a:r>
            <a:r>
              <a:rPr lang="ko-KR" altLang="en-US" dirty="0" err="1"/>
              <a:t>터틀</a:t>
            </a:r>
            <a:r>
              <a:rPr lang="ko-KR" altLang="en-US" dirty="0"/>
              <a:t> 그래픽에서 무지개 색상 의 원을 그리는 프로그램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70" y="1853825"/>
            <a:ext cx="4471808" cy="47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종합 계산기</a:t>
            </a:r>
            <a:endParaRPr lang="en-US" altLang="ko-KR" dirty="0"/>
          </a:p>
          <a:p>
            <a:pPr lvl="1"/>
            <a:r>
              <a:rPr lang="ko-KR" altLang="en-US" dirty="0"/>
              <a:t>기능이 두 가지인 종합 계산기 프로그램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0" y="1898830"/>
            <a:ext cx="84867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if </a:t>
            </a:r>
            <a:r>
              <a:rPr lang="ko-KR" altLang="en-US" dirty="0"/>
              <a:t>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ko-KR" altLang="en-US" dirty="0" err="1"/>
              <a:t>파이썬은</a:t>
            </a:r>
            <a:r>
              <a:rPr lang="ko-KR" altLang="en-US" dirty="0"/>
              <a:t> 들여쓰기가 매우 중요</a:t>
            </a:r>
            <a:r>
              <a:rPr lang="en-US" altLang="ko-KR" dirty="0"/>
              <a:t>. if </a:t>
            </a:r>
            <a:r>
              <a:rPr lang="ko-KR" altLang="en-US" dirty="0"/>
              <a:t>문 다음에 ‘실행할 문장’은 </a:t>
            </a:r>
            <a:r>
              <a:rPr lang="en-US" altLang="ko-KR" dirty="0"/>
              <a:t>if </a:t>
            </a:r>
            <a:r>
              <a:rPr lang="ko-KR" altLang="en-US" dirty="0"/>
              <a:t>문 다음 줄에서 들여쓰기를 해서 작성</a:t>
            </a:r>
            <a:r>
              <a:rPr lang="en-US" altLang="ko-KR" dirty="0"/>
              <a:t>. </a:t>
            </a:r>
            <a:r>
              <a:rPr lang="ko-KR" altLang="en-US" dirty="0"/>
              <a:t>들여쓰기 할 때는 </a:t>
            </a:r>
            <a:r>
              <a:rPr lang="en-US" altLang="ko-KR" dirty="0"/>
              <a:t>Tab </a:t>
            </a:r>
            <a:r>
              <a:rPr lang="ko-KR" altLang="en-US" dirty="0"/>
              <a:t>보다 </a:t>
            </a:r>
            <a:r>
              <a:rPr lang="en-US" altLang="ko-KR" dirty="0"/>
              <a:t>Space Bar </a:t>
            </a:r>
            <a:r>
              <a:rPr lang="ko-KR" altLang="en-US" dirty="0"/>
              <a:t>를 눌러 </a:t>
            </a:r>
            <a:r>
              <a:rPr lang="en-US" altLang="ko-KR" dirty="0"/>
              <a:t>4</a:t>
            </a:r>
            <a:r>
              <a:rPr lang="ko-KR" altLang="en-US" dirty="0"/>
              <a:t>칸 정도로 들여쓰기 권장</a:t>
            </a:r>
            <a:r>
              <a:rPr lang="en-US" altLang="ko-KR" dirty="0"/>
              <a:t>, </a:t>
            </a:r>
            <a:r>
              <a:rPr lang="ko-KR" altLang="en-US" dirty="0"/>
              <a:t>대화형 모드에서는 ‘실행할 문장’ 모두 끝나고 </a:t>
            </a:r>
            <a:r>
              <a:rPr lang="en-US" altLang="ko-KR" dirty="0"/>
              <a:t>Enter 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번 눌러야 </a:t>
            </a:r>
            <a:r>
              <a:rPr lang="en-US" altLang="ko-KR" dirty="0"/>
              <a:t>if </a:t>
            </a:r>
            <a:r>
              <a:rPr lang="ko-KR" altLang="en-US" dirty="0"/>
              <a:t>문이 끝나는 것으로 간주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1" y="3609020"/>
            <a:ext cx="7065785" cy="17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76" y="773706"/>
            <a:ext cx="2970355" cy="27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if </a:t>
            </a:r>
            <a:r>
              <a:rPr lang="ko-KR" altLang="en-US" dirty="0"/>
              <a:t>문 실행 과정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71" y="1358771"/>
            <a:ext cx="2581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9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</a:t>
            </a:r>
            <a:r>
              <a:rPr lang="ko-KR" altLang="en-US" dirty="0"/>
              <a:t>조건이 참이고 실행할 문장이 </a:t>
            </a:r>
            <a:r>
              <a:rPr lang="en-US" altLang="ko-KR" dirty="0"/>
              <a:t>2</a:t>
            </a:r>
            <a:r>
              <a:rPr lang="ko-KR" altLang="en-US" dirty="0"/>
              <a:t>개일 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37" y="1178750"/>
            <a:ext cx="8123961" cy="35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36" y="4741977"/>
            <a:ext cx="8123961" cy="168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예 </a:t>
            </a:r>
            <a:r>
              <a:rPr lang="en-US" altLang="ko-KR" dirty="0"/>
              <a:t>: if </a:t>
            </a:r>
            <a:r>
              <a:rPr lang="ko-KR" altLang="en-US" dirty="0"/>
              <a:t>문에서 두 문장 이상을 실행하고자 할 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ko-KR" altLang="en-US" dirty="0"/>
              <a:t>들여쓰기 오류 예 </a:t>
            </a:r>
            <a:endParaRPr lang="en-US" altLang="ko-KR" dirty="0"/>
          </a:p>
          <a:p>
            <a:pPr marL="357188" lvl="1" indent="0">
              <a:buNone/>
            </a:pPr>
            <a:r>
              <a:rPr lang="en-US" altLang="ko-KR" dirty="0"/>
              <a:t>  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1178751"/>
            <a:ext cx="8166915" cy="33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98" y="5274205"/>
            <a:ext cx="8166915" cy="9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3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기본 </a:t>
            </a:r>
            <a:r>
              <a:rPr lang="en-US" altLang="ko-KR" dirty="0"/>
              <a:t>if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err="1"/>
              <a:t>if~else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조건이 참일 때와 거짓일 때 실행할 문장이 다름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6" y="1178751"/>
            <a:ext cx="5457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5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CC43A8A9-8806-4CCE-8F5A-B8AE5243750D}" vid="{09E8B9F0-1060-4D53-BD15-F23F6FAB1113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509</Words>
  <Application>Microsoft Office PowerPoint</Application>
  <PresentationFormat>와이드스크린</PresentationFormat>
  <Paragraphs>256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202201파이썬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기본 if 문</vt:lpstr>
      <vt:lpstr>Section 02 기본 if 문</vt:lpstr>
      <vt:lpstr>Section 02 기본 if 문</vt:lpstr>
      <vt:lpstr>Section 02 기본 if 문</vt:lpstr>
      <vt:lpstr>Section 02 기본 if 문</vt:lpstr>
      <vt:lpstr>Section 02 기본 if 문</vt:lpstr>
      <vt:lpstr>Section 02 기본 if 문</vt:lpstr>
      <vt:lpstr>Section 02 기본 if 문</vt:lpstr>
      <vt:lpstr>Section 03 중첩 if 문</vt:lpstr>
      <vt:lpstr>Section 03 중첩 if 문</vt:lpstr>
      <vt:lpstr>Section 03 중첩 if 문</vt:lpstr>
      <vt:lpstr>Section 03 중첩 if 문</vt:lpstr>
      <vt:lpstr>Section 03 중첩 if 문</vt:lpstr>
      <vt:lpstr>Section 03 중첩 if 문</vt:lpstr>
      <vt:lpstr>Section 03 중첩 if 문</vt:lpstr>
      <vt:lpstr>Section 03 중첩 if 문</vt:lpstr>
      <vt:lpstr>Section 04 if 문 응용</vt:lpstr>
      <vt:lpstr>Section 04 if 문 응용</vt:lpstr>
      <vt:lpstr>Section 04 if 문 응용</vt:lpstr>
      <vt:lpstr>Section 04 if 문 응용</vt:lpstr>
      <vt:lpstr>Section 04 if 문 응용</vt:lpstr>
      <vt:lpstr>Section 04 if 문 응용</vt:lpstr>
      <vt:lpstr>Section 04 if 문 응용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246</cp:revision>
  <dcterms:created xsi:type="dcterms:W3CDTF">2012-07-23T02:34:37Z</dcterms:created>
  <dcterms:modified xsi:type="dcterms:W3CDTF">2022-03-09T08:27:29Z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