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31"/>
  </p:notesMasterIdLst>
  <p:sldIdLst>
    <p:sldId id="269" r:id="rId2"/>
    <p:sldId id="270" r:id="rId3"/>
    <p:sldId id="351" r:id="rId4"/>
    <p:sldId id="315" r:id="rId5"/>
    <p:sldId id="290" r:id="rId6"/>
    <p:sldId id="352" r:id="rId7"/>
    <p:sldId id="353" r:id="rId8"/>
    <p:sldId id="354" r:id="rId9"/>
    <p:sldId id="355" r:id="rId10"/>
    <p:sldId id="356" r:id="rId11"/>
    <p:sldId id="358" r:id="rId12"/>
    <p:sldId id="357" r:id="rId13"/>
    <p:sldId id="359" r:id="rId14"/>
    <p:sldId id="360" r:id="rId15"/>
    <p:sldId id="361" r:id="rId16"/>
    <p:sldId id="345" r:id="rId17"/>
    <p:sldId id="348" r:id="rId18"/>
    <p:sldId id="349" r:id="rId19"/>
    <p:sldId id="362" r:id="rId20"/>
    <p:sldId id="365" r:id="rId21"/>
    <p:sldId id="367" r:id="rId22"/>
    <p:sldId id="368" r:id="rId23"/>
    <p:sldId id="363" r:id="rId24"/>
    <p:sldId id="366" r:id="rId25"/>
    <p:sldId id="364" r:id="rId26"/>
    <p:sldId id="369" r:id="rId27"/>
    <p:sldId id="370" r:id="rId28"/>
    <p:sldId id="350" r:id="rId29"/>
    <p:sldId id="371" r:id="rId30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poqaHanSans-Regular" panose="020B0500000000000000" pitchFamily="50" charset="-127"/>
      <p:regular r:id="rId40"/>
    </p:embeddedFont>
    <p:embeddedFont>
      <p:font typeface="맑은 고딕" panose="020B0503020000020004" pitchFamily="50" charset="-127"/>
      <p:regular r:id="rId41"/>
      <p:bold r:id="rId42"/>
    </p:embeddedFont>
    <p:embeddedFont>
      <p:font typeface="SpoqaHanSans-Bold" panose="020B0800000000000000" pitchFamily="50" charset="-127"/>
      <p:bold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CC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4660"/>
  </p:normalViewPr>
  <p:slideViewPr>
    <p:cSldViewPr snapToGrid="0">
      <p:cViewPr>
        <p:scale>
          <a:sx n="150" d="100"/>
          <a:sy n="150" d="100"/>
        </p:scale>
        <p:origin x="666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DB78-1A47-401F-859F-D0B30B01B3F3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D345-976F-4BFF-A78A-A5AACAEFFD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1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32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5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9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4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2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5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9144000" cy="7878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805" y="110220"/>
            <a:ext cx="8505644" cy="64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05" y="898098"/>
            <a:ext cx="8505645" cy="55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</a:t>
            </a:r>
            <a:r>
              <a:rPr lang="en-US" altLang="ko-KR" dirty="0" smtClean="0"/>
              <a:t>ad</a:t>
            </a:r>
            <a:r>
              <a:rPr lang="ko-KR" altLang="en-US" dirty="0" smtClean="0"/>
              <a:t>텍스트 스타일 편집</a:t>
            </a:r>
          </a:p>
          <a:p>
            <a:pPr lvl="1"/>
            <a:r>
              <a:rPr lang="ko-KR" altLang="en-US" dirty="0" smtClean="0"/>
              <a:t>둘째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2"/>
            <a:r>
              <a:rPr lang="ko-KR" altLang="en-US" dirty="0" smtClean="0"/>
              <a:t>셋째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3"/>
            <a:r>
              <a:rPr lang="ko-KR" altLang="en-US" dirty="0" smtClean="0"/>
              <a:t>넷째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4"/>
            <a:r>
              <a:rPr lang="ko-KR" altLang="en-US" dirty="0" smtClean="0"/>
              <a:t>다섯째 </a:t>
            </a:r>
            <a:r>
              <a:rPr lang="en-US" altLang="ko-KR" dirty="0" smtClean="0"/>
              <a:t>as</a:t>
            </a:r>
            <a:r>
              <a:rPr lang="ko-KR" altLang="en-US" dirty="0" smtClean="0"/>
              <a:t>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85" y="6538823"/>
            <a:ext cx="914858" cy="269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81001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+mn-cs"/>
              </a:rPr>
              <a:t>휴먼스마트기기설계</a:t>
            </a:r>
            <a:endParaRPr lang="ko-KR" altLang="en-US" sz="1200" kern="12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rgbClr val="F3FE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poqaHanSans-Bold" panose="020B0800000000000000" pitchFamily="50" charset="-127"/>
          <a:ea typeface="SpoqaHanSans-Bold" panose="020B08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1pPr>
      <a:lvl2pPr marL="449263" indent="-179388" algn="l" defTabSz="914400" rtl="0" eaLnBrk="1" latinLnBrk="1" hangingPunct="1">
        <a:lnSpc>
          <a:spcPct val="110000"/>
        </a:lnSpc>
        <a:spcBef>
          <a:spcPts val="500"/>
        </a:spcBef>
        <a:buFont typeface="SpoqaHanSans-Regular" panose="020B0500000000000000" pitchFamily="50" charset="-127"/>
        <a:buChar char="-"/>
        <a:defRPr sz="24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2pPr>
      <a:lvl3pPr marL="719138" indent="-26987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3pPr>
      <a:lvl4pPr marL="982663" indent="-26352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4pPr>
      <a:lvl5pPr marL="1166813" indent="-184150" algn="l" defTabSz="914400" rtl="0" eaLnBrk="1" latinLnBrk="1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/>
              <a:t>8. </a:t>
            </a:r>
            <a:r>
              <a:rPr lang="ko-KR" altLang="en-US" sz="5400" dirty="0" smtClean="0"/>
              <a:t>센서 활용</a:t>
            </a:r>
            <a:endParaRPr lang="ko-KR" altLang="en-US" sz="5400" dirty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위덕대학교 에너지전기공학부</a:t>
            </a:r>
            <a:endParaRPr lang="en-US" altLang="ko-KR" dirty="0" smtClean="0"/>
          </a:p>
          <a:p>
            <a:r>
              <a:rPr lang="ko-KR" altLang="en-US" dirty="0" smtClean="0"/>
              <a:t>이 수 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9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8-2 : </a:t>
            </a:r>
            <a:r>
              <a:rPr lang="ko-KR" altLang="en-US" dirty="0" smtClean="0"/>
              <a:t>후방 감지기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회로구성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23795" y="6027394"/>
            <a:ext cx="8296410" cy="491769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아두이노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우노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초음파 센서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HC-SR04,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LED :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색상별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2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개씩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저항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220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옴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6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점퍼선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여러 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4" y="1374804"/>
            <a:ext cx="8417921" cy="44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8-2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0" y="1210979"/>
            <a:ext cx="7664965" cy="5066471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36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8-2: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8236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초음파 센서의 핀과 연결할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아두이노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핀 정의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trig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 // TRIG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echo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ECHO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출력할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LED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의 핀들을 정의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leds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6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{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6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7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};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setup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TRIG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는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출력용으로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(trig, OUTPUT);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ECHO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는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입력용으로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(echo, INPUT);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LED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핀들을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출력용으로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6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++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leds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], OUTPUT);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시리얼 통신 초기화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begin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9600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8-2.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초음파 센서를 활용한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후방감지기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8" name="내용 개체 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t="5928" r="20753" b="16365"/>
          <a:stretch/>
        </p:blipFill>
        <p:spPr>
          <a:xfrm>
            <a:off x="5309917" y="2060278"/>
            <a:ext cx="3523532" cy="34134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79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8-2: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8236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dirty="0" smtClean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loop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TRIG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만들기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- 2us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동안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LOW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출력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 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이 전에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HIGH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로 되어있을 경우를 방지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(trig, LOW);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delayMicroseconds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- 10us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동안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HIGH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출력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(trig, HIGH);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delayMicroseconds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(trig, LOW);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ECHO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입력받기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, echo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핀에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HIGH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가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될때까지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시간 측정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duration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pulseIn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(echo, HIGH);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시간을 거리로 환산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distance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duration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*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0.017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println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(distance);</a:t>
            </a:r>
          </a:p>
          <a:p>
            <a:endParaRPr lang="en-US" altLang="ko-KR" sz="1600" dirty="0" smtClean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 smtClean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……</a:t>
            </a:r>
            <a:endParaRPr lang="en-US" altLang="ko-KR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8-2.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초음파 센서를 활용한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후방감지기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376449" y="5923481"/>
            <a:ext cx="3218565" cy="491769"/>
          </a:xfrm>
          <a:prstGeom prst="roundRect">
            <a:avLst>
              <a:gd name="adj" fmla="val 18542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예제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8-1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과 동일한 코드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8-2: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0849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……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LED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를 출력하기 위하여 값의 범위를 변환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10 cm ~ 100 cm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를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6 ~ 0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개의 숫자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점등할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LED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수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)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로 조절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ledno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map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(distance,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150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6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6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++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ledno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leds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], HIGH);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leds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], LOW);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잠시 대기하기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8-2.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초음파 센서를 활용한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후방감지기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8-2 : </a:t>
            </a:r>
            <a:r>
              <a:rPr lang="ko-KR" altLang="en-US" dirty="0" smtClean="0"/>
              <a:t>설명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map() </a:t>
            </a:r>
            <a:r>
              <a:rPr lang="ko-KR" altLang="en-US" dirty="0" smtClean="0"/>
              <a:t>함수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한 변수의 범위를 다른 범위로 계산하여 주는 함수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ledno</a:t>
            </a:r>
            <a:r>
              <a:rPr lang="en-US" altLang="ko-KR" dirty="0" smtClean="0"/>
              <a:t> = </a:t>
            </a:r>
            <a:r>
              <a:rPr lang="fr-FR" altLang="ko-KR" dirty="0"/>
              <a:t>map(distance, 10, 150, 6, 0);</a:t>
            </a:r>
          </a:p>
          <a:p>
            <a:pPr lvl="2"/>
            <a:r>
              <a:rPr lang="ko-KR" altLang="en-US" dirty="0" smtClean="0"/>
              <a:t>변수 </a:t>
            </a:r>
            <a:r>
              <a:rPr lang="en-US" altLang="ko-KR" dirty="0" smtClean="0"/>
              <a:t>distance</a:t>
            </a:r>
            <a:r>
              <a:rPr lang="ko-KR" altLang="en-US" dirty="0" smtClean="0"/>
              <a:t>의 값이 </a:t>
            </a:r>
            <a:r>
              <a:rPr lang="en-US" altLang="ko-KR" dirty="0" smtClean="0"/>
              <a:t>10~150</a:t>
            </a:r>
            <a:r>
              <a:rPr lang="ko-KR" altLang="en-US" dirty="0" smtClean="0"/>
              <a:t>사이로 변하는 경우 이 값들을 </a:t>
            </a:r>
            <a:r>
              <a:rPr lang="en-US" altLang="ko-KR" dirty="0" smtClean="0"/>
              <a:t>6~0 </a:t>
            </a:r>
            <a:r>
              <a:rPr lang="ko-KR" altLang="en-US" dirty="0" smtClean="0"/>
              <a:t>사이의 값으로 </a:t>
            </a:r>
            <a:r>
              <a:rPr lang="ko-KR" altLang="en-US" dirty="0" err="1" smtClean="0"/>
              <a:t>선형보간하여</a:t>
            </a:r>
            <a:r>
              <a:rPr lang="ko-KR" altLang="en-US" dirty="0" smtClean="0"/>
              <a:t> 변환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distance ==</a:t>
            </a:r>
            <a:r>
              <a:rPr lang="ko-KR" altLang="en-US" dirty="0" smtClean="0"/>
              <a:t> </a:t>
            </a:r>
            <a:r>
              <a:rPr lang="en-US" altLang="ko-KR" dirty="0" smtClean="0"/>
              <a:t>0 → </a:t>
            </a:r>
            <a:r>
              <a:rPr lang="en-US" altLang="ko-KR" dirty="0" err="1" smtClean="0"/>
              <a:t>ledno</a:t>
            </a:r>
            <a:r>
              <a:rPr lang="en-US" altLang="ko-KR" dirty="0" smtClean="0"/>
              <a:t> = 6</a:t>
            </a:r>
            <a:br>
              <a:rPr lang="en-US" altLang="ko-KR" dirty="0" smtClean="0"/>
            </a:br>
            <a:r>
              <a:rPr lang="en-US" altLang="ko-KR" dirty="0" smtClean="0"/>
              <a:t>…</a:t>
            </a:r>
            <a:br>
              <a:rPr lang="en-US" altLang="ko-KR" dirty="0" smtClean="0"/>
            </a:br>
            <a:r>
              <a:rPr lang="en-US" altLang="ko-KR" dirty="0" smtClean="0"/>
              <a:t>distance == 75 → </a:t>
            </a:r>
            <a:r>
              <a:rPr lang="en-US" altLang="ko-KR" dirty="0" err="1" smtClean="0"/>
              <a:t>ledno</a:t>
            </a:r>
            <a:r>
              <a:rPr lang="en-US" altLang="ko-KR" dirty="0" smtClean="0"/>
              <a:t> = 3</a:t>
            </a:r>
            <a:br>
              <a:rPr lang="en-US" altLang="ko-KR" dirty="0" smtClean="0"/>
            </a:br>
            <a:r>
              <a:rPr lang="en-US" altLang="ko-KR" dirty="0" smtClean="0"/>
              <a:t>…</a:t>
            </a:r>
            <a:br>
              <a:rPr lang="en-US" altLang="ko-KR" dirty="0" smtClean="0"/>
            </a:br>
            <a:r>
              <a:rPr lang="en-US" altLang="ko-KR" dirty="0" smtClean="0"/>
              <a:t>distance == 150 → </a:t>
            </a:r>
            <a:r>
              <a:rPr lang="en-US" altLang="ko-KR" dirty="0" err="1" smtClean="0"/>
              <a:t>ledno</a:t>
            </a:r>
            <a:r>
              <a:rPr lang="en-US" altLang="ko-KR" dirty="0" smtClean="0"/>
              <a:t> = 0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02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8.3 </a:t>
            </a:r>
            <a:r>
              <a:rPr lang="ko-KR" altLang="en-US" dirty="0" smtClean="0"/>
              <a:t>적외선 </a:t>
            </a:r>
            <a:r>
              <a:rPr lang="ko-KR" altLang="en-US" dirty="0" err="1" smtClean="0"/>
              <a:t>인체감지</a:t>
            </a:r>
            <a:r>
              <a:rPr lang="ko-KR" altLang="en-US" dirty="0" smtClean="0"/>
              <a:t> 센서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적외선 </a:t>
            </a:r>
            <a:r>
              <a:rPr lang="ko-KR" altLang="en-US" dirty="0" err="1" smtClean="0"/>
              <a:t>인체감지</a:t>
            </a:r>
            <a:r>
              <a:rPr lang="ko-KR" altLang="en-US" dirty="0" smtClean="0"/>
              <a:t> 센서 모듈 </a:t>
            </a:r>
            <a:r>
              <a:rPr lang="en-US" altLang="ko-KR" dirty="0" smtClean="0"/>
              <a:t>: PIR</a:t>
            </a:r>
            <a:r>
              <a:rPr lang="en-US" altLang="ko-KR" dirty="0" smtClean="0"/>
              <a:t>(Passive Infra-red)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적외선 센서가 내장되어 있어 주위에 인체가 발산하는 적외선의 변화가 생기는 경우 일정 시간 동안 </a:t>
            </a:r>
            <a:r>
              <a:rPr lang="en-US" altLang="ko-KR" dirty="0" smtClean="0"/>
              <a:t>HIGH </a:t>
            </a:r>
            <a:r>
              <a:rPr lang="ko-KR" altLang="en-US" dirty="0" smtClean="0"/>
              <a:t>신호를 출력으로 보내는 센서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앞면 </a:t>
            </a:r>
            <a:r>
              <a:rPr lang="en-US" altLang="ko-KR" dirty="0" smtClean="0"/>
              <a:t>: dome </a:t>
            </a:r>
            <a:r>
              <a:rPr lang="ko-KR" altLang="en-US" dirty="0" smtClean="0"/>
              <a:t>형태의 편광 필터가 있으며 외부에 노출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뒷면 </a:t>
            </a:r>
            <a:r>
              <a:rPr lang="en-US" altLang="ko-KR" dirty="0" smtClean="0"/>
              <a:t>: 2</a:t>
            </a:r>
            <a:r>
              <a:rPr lang="ko-KR" altLang="en-US" dirty="0" smtClean="0"/>
              <a:t>개의 가변저항으로 감도</a:t>
            </a:r>
            <a:r>
              <a:rPr lang="en-US" altLang="ko-KR" dirty="0" smtClean="0"/>
              <a:t>/HIGH</a:t>
            </a:r>
            <a:r>
              <a:rPr lang="ko-KR" altLang="en-US" dirty="0" smtClean="0"/>
              <a:t>신호 유지 시간 조절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" y="3579728"/>
            <a:ext cx="4015740" cy="301180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 t="22721" b="6577"/>
          <a:stretch/>
        </p:blipFill>
        <p:spPr>
          <a:xfrm>
            <a:off x="5472095" y="3745036"/>
            <a:ext cx="3131820" cy="27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2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회로구성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282534" y="5889082"/>
            <a:ext cx="7170475" cy="491769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아두이노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우노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적외선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인체감지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센서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점퍼선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여러 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5" y="1715327"/>
            <a:ext cx="7783024" cy="3873098"/>
          </a:xfrm>
          <a:prstGeom prst="rect">
            <a:avLst/>
          </a:prstGeom>
        </p:spPr>
      </p:pic>
      <p:sp>
        <p:nvSpPr>
          <p:cNvPr id="8" name="모서리가 둥근 사각형 설명선 7"/>
          <p:cNvSpPr/>
          <p:nvPr/>
        </p:nvSpPr>
        <p:spPr>
          <a:xfrm>
            <a:off x="7894320" y="4206240"/>
            <a:ext cx="1090019" cy="914400"/>
          </a:xfrm>
          <a:prstGeom prst="wedgeRoundRectCallout">
            <a:avLst>
              <a:gd name="adj1" fmla="val -90425"/>
              <a:gd name="adj2" fmla="val -585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핀을 확인한 후 연결</a:t>
            </a:r>
            <a:endParaRPr lang="ko-KR" altLang="en-US" sz="140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749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8-3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8851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PIR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센서를 사용할 핀 정의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pir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아두이노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보드의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LED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출력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led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13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setup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PIR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센서가 연결된 핀을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입력용으로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pir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INPUT);</a:t>
            </a:r>
          </a:p>
          <a:p>
            <a:r>
              <a:rPr lang="en-US" altLang="ko-KR" sz="14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 smtClean="0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(led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OUTPUT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); 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LED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를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출력용으로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ko-KR" altLang="en-US" sz="14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설정</a:t>
            </a:r>
            <a:endParaRPr lang="en-US" altLang="ko-KR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begin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9600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 smtClean="0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value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digitalRead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pir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 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센서를 통해서 값을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읽어들임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센서값에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따라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LED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를 켬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(value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 </a:t>
            </a:r>
            <a:r>
              <a:rPr lang="en-US" altLang="ko-KR" sz="1400" dirty="0" err="1" smtClean="0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(led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HIGH);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 smtClean="0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(led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, LOW);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println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(value);</a:t>
            </a: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8-3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적외선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인체감지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센서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14761" y="3244334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i="1" dirty="0">
                <a:solidFill>
                  <a:srgbClr val="A0A1A7"/>
                </a:solidFill>
                <a:latin typeface="Consolas" panose="020B0609020204030204" pitchFamily="49" charset="0"/>
              </a:rPr>
              <a:t>센서를 통해서 값을 </a:t>
            </a:r>
            <a:r>
              <a:rPr lang="ko-KR" altLang="en-US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읽어들임</a:t>
            </a:r>
            <a:endParaRPr lang="ko-KR" altLang="en-US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335573536" descr="EMB0000d4285e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1" y="2097844"/>
            <a:ext cx="2406649" cy="24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8.4 </a:t>
            </a:r>
            <a:r>
              <a:rPr lang="ko-KR" altLang="en-US" dirty="0" err="1" smtClean="0"/>
              <a:t>온습도</a:t>
            </a:r>
            <a:r>
              <a:rPr lang="ko-KR" altLang="en-US" dirty="0" smtClean="0"/>
              <a:t> 센서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27805" y="898098"/>
            <a:ext cx="8505645" cy="554871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온도</a:t>
            </a:r>
            <a:r>
              <a:rPr lang="en-US" altLang="ko-KR" dirty="0" smtClean="0"/>
              <a:t>/</a:t>
            </a:r>
            <a:r>
              <a:rPr lang="ko-KR" altLang="en-US" dirty="0" smtClean="0"/>
              <a:t>습도 센서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DHT11 : </a:t>
            </a:r>
            <a:r>
              <a:rPr lang="ko-KR" altLang="en-US" dirty="0" err="1" smtClean="0"/>
              <a:t>아두이노에서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사용가능한</a:t>
            </a:r>
            <a:r>
              <a:rPr lang="ko-KR" altLang="en-US" dirty="0" smtClean="0"/>
              <a:t> 대표적인 온도</a:t>
            </a:r>
            <a:r>
              <a:rPr lang="en-US" altLang="ko-KR" dirty="0" smtClean="0"/>
              <a:t>/</a:t>
            </a:r>
            <a:r>
              <a:rPr lang="ko-KR" altLang="en-US" dirty="0" smtClean="0"/>
              <a:t>습도 센서</a:t>
            </a:r>
            <a:endParaRPr lang="en-US" altLang="ko-KR" dirty="0" smtClean="0"/>
          </a:p>
          <a:p>
            <a:pPr lvl="2" fontAlgn="base"/>
            <a:r>
              <a:rPr lang="ko-KR" altLang="en-US" dirty="0" err="1"/>
              <a:t>온도사양</a:t>
            </a:r>
            <a:r>
              <a:rPr lang="ko-KR" altLang="en-US" dirty="0"/>
              <a:t> </a:t>
            </a:r>
            <a:r>
              <a:rPr lang="en-US" altLang="ko-KR" dirty="0"/>
              <a:t>(Temperature Specification</a:t>
            </a:r>
            <a:r>
              <a:rPr lang="en-US" altLang="ko-KR" dirty="0" smtClean="0"/>
              <a:t>)</a:t>
            </a:r>
          </a:p>
          <a:p>
            <a:pPr lvl="3" fontAlgn="base"/>
            <a:r>
              <a:rPr lang="ko-KR" altLang="en-US" dirty="0" err="1" smtClean="0"/>
              <a:t>분해능</a:t>
            </a:r>
            <a:r>
              <a:rPr lang="en-US" altLang="ko-KR" dirty="0"/>
              <a:t>(Resolution) : 1 </a:t>
            </a:r>
            <a:r>
              <a:rPr lang="en-US" altLang="ko-KR" dirty="0" smtClean="0"/>
              <a:t>℃</a:t>
            </a:r>
          </a:p>
          <a:p>
            <a:pPr lvl="3" fontAlgn="base"/>
            <a:r>
              <a:rPr lang="ko-KR" altLang="en-US" dirty="0" smtClean="0"/>
              <a:t>정확도</a:t>
            </a:r>
            <a:r>
              <a:rPr lang="en-US" altLang="ko-KR" dirty="0"/>
              <a:t>(Accuracy) : ± 2 </a:t>
            </a:r>
            <a:r>
              <a:rPr lang="en-US" altLang="ko-KR" dirty="0" smtClean="0"/>
              <a:t>℃</a:t>
            </a:r>
          </a:p>
          <a:p>
            <a:pPr lvl="3" fontAlgn="base"/>
            <a:r>
              <a:rPr lang="ko-KR" altLang="en-US" dirty="0" err="1" smtClean="0"/>
              <a:t>측정범위</a:t>
            </a:r>
            <a:r>
              <a:rPr lang="en-US" altLang="ko-KR" dirty="0"/>
              <a:t>(Measuring Range) : 0~50 ℃</a:t>
            </a:r>
          </a:p>
          <a:p>
            <a:pPr lvl="2" fontAlgn="base"/>
            <a:r>
              <a:rPr lang="ko-KR" altLang="en-US" dirty="0" err="1"/>
              <a:t>습도사양</a:t>
            </a:r>
            <a:r>
              <a:rPr lang="ko-KR" altLang="en-US" dirty="0"/>
              <a:t> </a:t>
            </a:r>
            <a:r>
              <a:rPr lang="en-US" altLang="ko-KR" dirty="0"/>
              <a:t>(Humidity Specification</a:t>
            </a:r>
            <a:r>
              <a:rPr lang="en-US" altLang="ko-KR" dirty="0" smtClean="0"/>
              <a:t>)</a:t>
            </a:r>
          </a:p>
          <a:p>
            <a:pPr lvl="3" fontAlgn="base"/>
            <a:r>
              <a:rPr lang="ko-KR" altLang="en-US" dirty="0" err="1" smtClean="0"/>
              <a:t>분해능</a:t>
            </a:r>
            <a:r>
              <a:rPr lang="en-US" altLang="ko-KR" dirty="0"/>
              <a:t>(Resolution) : 1% </a:t>
            </a:r>
            <a:r>
              <a:rPr lang="en-US" altLang="ko-KR" dirty="0" smtClean="0"/>
              <a:t>RH</a:t>
            </a:r>
          </a:p>
          <a:p>
            <a:pPr lvl="3" fontAlgn="base"/>
            <a:r>
              <a:rPr lang="ko-KR" altLang="en-US" dirty="0" smtClean="0"/>
              <a:t>정확도</a:t>
            </a:r>
            <a:r>
              <a:rPr lang="en-US" altLang="ko-KR" dirty="0"/>
              <a:t>(Accuracy) : ± 5% RH (0~50℃</a:t>
            </a:r>
            <a:r>
              <a:rPr lang="en-US" altLang="ko-KR" dirty="0" smtClean="0"/>
              <a:t>)</a:t>
            </a:r>
          </a:p>
          <a:p>
            <a:pPr lvl="3" fontAlgn="base"/>
            <a:r>
              <a:rPr lang="ko-KR" altLang="en-US" dirty="0" err="1" smtClean="0"/>
              <a:t>측정범위</a:t>
            </a:r>
            <a:r>
              <a:rPr lang="en-US" altLang="ko-KR" dirty="0"/>
              <a:t>(Measuring Range) : 20~90% RH (25℃)</a:t>
            </a:r>
          </a:p>
          <a:p>
            <a:pPr lvl="2" fontAlgn="base"/>
            <a:r>
              <a:rPr lang="ko-KR" altLang="en-US" dirty="0"/>
              <a:t>사양 </a:t>
            </a:r>
            <a:r>
              <a:rPr lang="en-US" altLang="ko-KR" dirty="0"/>
              <a:t>(Specification) </a:t>
            </a:r>
            <a:r>
              <a:rPr lang="en-US" altLang="ko-KR" dirty="0" smtClean="0"/>
              <a:t>:</a:t>
            </a:r>
          </a:p>
          <a:p>
            <a:pPr lvl="3" fontAlgn="base"/>
            <a:r>
              <a:rPr lang="ko-KR" altLang="en-US" dirty="0" err="1" smtClean="0"/>
              <a:t>동작전압</a:t>
            </a:r>
            <a:r>
              <a:rPr lang="en-US" altLang="ko-KR" dirty="0"/>
              <a:t>(Operating Voltage) : 3.3 ~ </a:t>
            </a:r>
            <a:r>
              <a:rPr lang="en-US" altLang="ko-KR" dirty="0" smtClean="0"/>
              <a:t>5V</a:t>
            </a:r>
          </a:p>
          <a:p>
            <a:pPr lvl="3" fontAlgn="base"/>
            <a:r>
              <a:rPr lang="ko-KR" altLang="en-US" dirty="0" smtClean="0"/>
              <a:t>권장 </a:t>
            </a:r>
            <a:r>
              <a:rPr lang="ko-KR" altLang="en-US" dirty="0"/>
              <a:t>보관 조건</a:t>
            </a:r>
            <a:r>
              <a:rPr lang="en-US" altLang="ko-KR" dirty="0"/>
              <a:t>(Recommended storage conditions) :</a:t>
            </a:r>
            <a:br>
              <a:rPr lang="en-US" altLang="ko-KR" dirty="0"/>
            </a:br>
            <a:r>
              <a:rPr lang="ko-KR" altLang="en-US" dirty="0"/>
              <a:t>온도 </a:t>
            </a:r>
            <a:r>
              <a:rPr lang="en-US" altLang="ko-KR" dirty="0"/>
              <a:t>10~40 </a:t>
            </a:r>
            <a:r>
              <a:rPr lang="ko-KR" altLang="en-US" dirty="0"/>
              <a:t>℃ </a:t>
            </a:r>
            <a:r>
              <a:rPr lang="en-US" altLang="ko-KR" dirty="0"/>
              <a:t>/ </a:t>
            </a:r>
            <a:r>
              <a:rPr lang="ko-KR" altLang="en-US" dirty="0"/>
              <a:t>습도 </a:t>
            </a:r>
            <a:r>
              <a:rPr lang="en-US" altLang="ko-KR" dirty="0"/>
              <a:t>60% RH </a:t>
            </a:r>
            <a:r>
              <a:rPr lang="ko-KR" altLang="en-US" dirty="0"/>
              <a:t>이하</a:t>
            </a:r>
          </a:p>
          <a:p>
            <a:pPr lvl="2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51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8.1 </a:t>
            </a:r>
            <a:r>
              <a:rPr lang="ko-KR" altLang="en-US" dirty="0" smtClean="0"/>
              <a:t>초음파 센서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거리 측정 센서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초음파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레이저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적외선 센서를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초음파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상대적으로 저렴하게 제작 가능</a:t>
            </a:r>
            <a:endParaRPr lang="en-US" altLang="ko-KR" dirty="0" smtClean="0"/>
          </a:p>
          <a:p>
            <a:r>
              <a:rPr lang="ko-KR" altLang="en-US" dirty="0" smtClean="0"/>
              <a:t>초음파 센서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40kHz</a:t>
            </a:r>
            <a:r>
              <a:rPr lang="ko-KR" altLang="en-US" dirty="0" smtClean="0"/>
              <a:t>의 음파를 발산하여 되돌아오는 신호를 탐지하여 음파의 전달 시간을 측정하여 거리를 계산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5965" r="3539" b="7280"/>
          <a:stretch/>
        </p:blipFill>
        <p:spPr>
          <a:xfrm>
            <a:off x="4851070" y="3992303"/>
            <a:ext cx="2373831" cy="21806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t="23849" r="15481" b="22929"/>
          <a:stretch/>
        </p:blipFill>
        <p:spPr>
          <a:xfrm>
            <a:off x="1383475" y="4138551"/>
            <a:ext cx="2357252" cy="1888176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1041546" y="6099764"/>
            <a:ext cx="3041110" cy="491769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Parallax.com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사의 초음파 센서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657582" y="6099764"/>
            <a:ext cx="3041110" cy="491769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HC-SR04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초음파 센서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3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27805" y="898098"/>
            <a:ext cx="8505645" cy="554871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AM2302</a:t>
            </a:r>
            <a:r>
              <a:rPr lang="ko-KR" altLang="en-US" dirty="0" smtClean="0"/>
              <a:t>센서 </a:t>
            </a:r>
            <a:r>
              <a:rPr lang="en-US" altLang="ko-KR" dirty="0" smtClean="0"/>
              <a:t>(DHT22)</a:t>
            </a:r>
          </a:p>
          <a:p>
            <a:pPr lvl="1"/>
            <a:r>
              <a:rPr lang="en-US" altLang="ko-KR" dirty="0" smtClean="0"/>
              <a:t>DHT11</a:t>
            </a:r>
            <a:r>
              <a:rPr lang="ko-KR" altLang="en-US" dirty="0" smtClean="0"/>
              <a:t>에 비해서 고성능의 센서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온도사양</a:t>
            </a:r>
            <a:r>
              <a:rPr lang="ko-KR" altLang="en-US" dirty="0" smtClean="0"/>
              <a:t> </a:t>
            </a:r>
            <a:r>
              <a:rPr lang="en-US" altLang="ko-KR" dirty="0"/>
              <a:t>(Temperature Specification) </a:t>
            </a:r>
            <a:r>
              <a:rPr lang="en-US" altLang="ko-KR" dirty="0" smtClean="0"/>
              <a:t>:</a:t>
            </a:r>
          </a:p>
          <a:p>
            <a:pPr lvl="3"/>
            <a:r>
              <a:rPr lang="ko-KR" altLang="en-US" dirty="0" err="1" smtClean="0"/>
              <a:t>분해능</a:t>
            </a:r>
            <a:r>
              <a:rPr lang="en-US" altLang="ko-KR" dirty="0"/>
              <a:t>(Resolution) : </a:t>
            </a:r>
            <a:r>
              <a:rPr lang="en-US" altLang="ko-KR" dirty="0" smtClean="0"/>
              <a:t>0.1 ℃</a:t>
            </a:r>
          </a:p>
          <a:p>
            <a:pPr lvl="3"/>
            <a:r>
              <a:rPr lang="ko-KR" altLang="en-US" dirty="0" smtClean="0"/>
              <a:t>정확도</a:t>
            </a:r>
            <a:r>
              <a:rPr lang="en-US" altLang="ko-KR" dirty="0"/>
              <a:t>(Accuracy) : ± </a:t>
            </a:r>
            <a:r>
              <a:rPr lang="en-US" altLang="ko-KR" dirty="0" smtClean="0"/>
              <a:t>0.5 </a:t>
            </a:r>
            <a:r>
              <a:rPr lang="en-US" altLang="ko-KR" dirty="0"/>
              <a:t>℃</a:t>
            </a:r>
            <a:br>
              <a:rPr lang="en-US" altLang="ko-KR" dirty="0"/>
            </a:br>
            <a:r>
              <a:rPr lang="en-US" altLang="ko-KR" dirty="0"/>
              <a:t>- </a:t>
            </a:r>
            <a:r>
              <a:rPr lang="ko-KR" altLang="en-US" dirty="0" err="1"/>
              <a:t>측정범위</a:t>
            </a:r>
            <a:r>
              <a:rPr lang="en-US" altLang="ko-KR" dirty="0"/>
              <a:t>(Measuring Range) : </a:t>
            </a:r>
            <a:r>
              <a:rPr lang="en-US" altLang="ko-KR" dirty="0" smtClean="0"/>
              <a:t>-40~80 </a:t>
            </a:r>
            <a:r>
              <a:rPr lang="en-US" altLang="ko-KR" dirty="0"/>
              <a:t>℃</a:t>
            </a:r>
          </a:p>
          <a:p>
            <a:pPr lvl="2" fontAlgn="base"/>
            <a:r>
              <a:rPr lang="ko-KR" altLang="en-US" dirty="0" err="1"/>
              <a:t>습도사양</a:t>
            </a:r>
            <a:r>
              <a:rPr lang="ko-KR" altLang="en-US" dirty="0"/>
              <a:t> </a:t>
            </a:r>
            <a:r>
              <a:rPr lang="en-US" altLang="ko-KR" dirty="0"/>
              <a:t>(Humidity Specification) :</a:t>
            </a:r>
            <a:br>
              <a:rPr lang="en-US" altLang="ko-KR" dirty="0"/>
            </a:br>
            <a:r>
              <a:rPr lang="en-US" altLang="ko-KR" dirty="0"/>
              <a:t>- </a:t>
            </a:r>
            <a:r>
              <a:rPr lang="ko-KR" altLang="en-US" dirty="0" err="1"/>
              <a:t>분해능</a:t>
            </a:r>
            <a:r>
              <a:rPr lang="en-US" altLang="ko-KR" dirty="0"/>
              <a:t>(Resolution) : </a:t>
            </a:r>
            <a:r>
              <a:rPr lang="en-US" altLang="ko-KR" dirty="0" smtClean="0"/>
              <a:t>0.1</a:t>
            </a:r>
            <a:r>
              <a:rPr lang="en-US" altLang="ko-KR" dirty="0"/>
              <a:t>% RH</a:t>
            </a:r>
            <a:br>
              <a:rPr lang="en-US" altLang="ko-KR" dirty="0"/>
            </a:br>
            <a:r>
              <a:rPr lang="en-US" altLang="ko-KR" dirty="0"/>
              <a:t>- </a:t>
            </a:r>
            <a:r>
              <a:rPr lang="ko-KR" altLang="en-US" dirty="0"/>
              <a:t>정확도</a:t>
            </a:r>
            <a:r>
              <a:rPr lang="en-US" altLang="ko-KR" dirty="0"/>
              <a:t>(Accuracy) : ± </a:t>
            </a:r>
            <a:r>
              <a:rPr lang="en-US" altLang="ko-KR" dirty="0" smtClean="0"/>
              <a:t>2% RH</a:t>
            </a:r>
          </a:p>
          <a:p>
            <a:pPr lvl="2" fontAlgn="base"/>
            <a:r>
              <a:rPr lang="ko-KR" altLang="en-US" dirty="0" smtClean="0"/>
              <a:t>단점</a:t>
            </a:r>
            <a:r>
              <a:rPr lang="en-US" altLang="ko-KR" dirty="0" smtClean="0"/>
              <a:t> : </a:t>
            </a:r>
            <a:r>
              <a:rPr lang="ko-KR" altLang="en-US" dirty="0" err="1" smtClean="0"/>
              <a:t>측정시간이</a:t>
            </a:r>
            <a:r>
              <a:rPr lang="ko-KR" altLang="en-US" dirty="0" smtClean="0"/>
              <a:t> 더 필요함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연결</a:t>
            </a:r>
            <a:endParaRPr lang="en-US" altLang="ko-KR" dirty="0" smtClean="0"/>
          </a:p>
          <a:p>
            <a:pPr lvl="1" fontAlgn="base"/>
            <a:r>
              <a:rPr lang="en-US" altLang="ko-KR" dirty="0" smtClean="0"/>
              <a:t>DHT11/DHT22 : 4</a:t>
            </a:r>
            <a:r>
              <a:rPr lang="ko-KR" altLang="en-US" dirty="0" smtClean="0"/>
              <a:t>개의 핀이 있으며 추가 회로구성이 필요함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센서 모듈을 사용함으로 포트에 직접 연결이 가능해짐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8.4 </a:t>
            </a:r>
            <a:r>
              <a:rPr lang="ko-KR" altLang="en-US" dirty="0" err="1" smtClean="0"/>
              <a:t>온습도</a:t>
            </a:r>
            <a:r>
              <a:rPr lang="ko-KR" altLang="en-US" dirty="0" smtClean="0"/>
              <a:t> 센서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2050" name="Picture 2" descr="dht22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4" y="1860551"/>
            <a:ext cx="22225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6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8.4 </a:t>
            </a:r>
            <a:r>
              <a:rPr lang="ko-KR" altLang="en-US" dirty="0" err="1" smtClean="0"/>
              <a:t>온습도</a:t>
            </a:r>
            <a:r>
              <a:rPr lang="ko-KR" altLang="en-US" dirty="0" smtClean="0"/>
              <a:t> 센서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데이터 전송 방법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</a:t>
            </a:r>
            <a:r>
              <a:rPr lang="ko-KR" altLang="en-US" dirty="0" smtClean="0"/>
              <a:t>개의 데이터 선을 통해서 </a:t>
            </a:r>
            <a:r>
              <a:rPr lang="ko-KR" altLang="en-US" dirty="0" err="1" smtClean="0"/>
              <a:t>아두이노와</a:t>
            </a:r>
            <a:r>
              <a:rPr lang="ko-KR" altLang="en-US" dirty="0" smtClean="0"/>
              <a:t> 데이터를 주고 받는 방식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(Single Wire Two Way)</a:t>
            </a:r>
          </a:p>
          <a:p>
            <a:pPr lvl="1"/>
            <a:r>
              <a:rPr lang="ko-KR" altLang="en-US" dirty="0" err="1" smtClean="0"/>
              <a:t>아두이노에서</a:t>
            </a:r>
            <a:r>
              <a:rPr lang="ko-KR" altLang="en-US" dirty="0" smtClean="0"/>
              <a:t> 시작 신호를 전송한 후</a:t>
            </a:r>
            <a:r>
              <a:rPr lang="en-US" altLang="ko-KR" dirty="0"/>
              <a:t> </a:t>
            </a:r>
            <a:r>
              <a:rPr lang="ko-KR" altLang="en-US" dirty="0" smtClean="0"/>
              <a:t>대기 → 센서에서 온도와 습도 정보를 전송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응답신호</a:t>
            </a:r>
            <a:r>
              <a:rPr lang="ko-KR" altLang="en-US" dirty="0" smtClean="0"/>
              <a:t> </a:t>
            </a:r>
            <a:r>
              <a:rPr lang="en-US" altLang="ko-KR" dirty="0" smtClean="0"/>
              <a:t>+ 40</a:t>
            </a:r>
            <a:r>
              <a:rPr lang="ko-KR" altLang="en-US" dirty="0" smtClean="0"/>
              <a:t>비트 이진 신호</a:t>
            </a:r>
            <a:r>
              <a:rPr lang="en-US" altLang="ko-KR" dirty="0"/>
              <a:t> </a:t>
            </a:r>
            <a:r>
              <a:rPr lang="ko-KR" altLang="en-US" dirty="0" smtClean="0"/>
              <a:t>전송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복잡함 ⇒ </a:t>
            </a:r>
            <a:r>
              <a:rPr lang="en-US" altLang="ko-KR" dirty="0" smtClean="0"/>
              <a:t>[</a:t>
            </a:r>
            <a:r>
              <a:rPr lang="en-US" altLang="ko-KR" dirty="0" err="1" smtClean="0"/>
              <a:t>SimpleDHT</a:t>
            </a:r>
            <a:r>
              <a:rPr lang="en-US" altLang="ko-KR" dirty="0" smtClean="0"/>
              <a:t> by </a:t>
            </a:r>
            <a:r>
              <a:rPr lang="en-US" altLang="ko-KR" dirty="0" err="1" smtClean="0"/>
              <a:t>Winlin</a:t>
            </a:r>
            <a:r>
              <a:rPr lang="en-US" altLang="ko-KR" dirty="0" smtClean="0"/>
              <a:t>] </a:t>
            </a:r>
            <a:r>
              <a:rPr lang="ko-KR" altLang="en-US" dirty="0" smtClean="0"/>
              <a:t>라이브러리 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672453"/>
            <a:ext cx="8737599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8.4 </a:t>
            </a:r>
            <a:r>
              <a:rPr lang="ko-KR" altLang="en-US" dirty="0" err="1" smtClean="0"/>
              <a:t>온습도</a:t>
            </a:r>
            <a:r>
              <a:rPr lang="ko-KR" altLang="en-US" dirty="0" smtClean="0"/>
              <a:t> 센서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DHT11/DHT22 </a:t>
            </a:r>
            <a:r>
              <a:rPr lang="ko-KR" altLang="en-US" dirty="0" smtClean="0"/>
              <a:t>라이브러리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라이브러리</a:t>
            </a:r>
            <a:r>
              <a:rPr lang="en-US" altLang="ko-KR" dirty="0" smtClean="0"/>
              <a:t> </a:t>
            </a:r>
            <a:r>
              <a:rPr lang="ko-KR" altLang="en-US" dirty="0" smtClean="0"/>
              <a:t>매니저를 이용하여 </a:t>
            </a:r>
            <a:r>
              <a:rPr lang="en-US" altLang="ko-KR" dirty="0" err="1" smtClean="0"/>
              <a:t>SimpleDHT</a:t>
            </a:r>
            <a:r>
              <a:rPr lang="en-US" altLang="ko-KR" dirty="0" smtClean="0"/>
              <a:t> </a:t>
            </a:r>
            <a:r>
              <a:rPr lang="ko-KR" altLang="en-US" dirty="0" smtClean="0"/>
              <a:t>라이브러리 설치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3073" name="_x335574656" descr="EMB0000d4285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98700"/>
            <a:ext cx="5400675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479550" y="4438650"/>
            <a:ext cx="5784850" cy="99695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190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회로구성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8" y="1699614"/>
            <a:ext cx="8736877" cy="37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8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회로구성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모듈 사용시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" y="1678001"/>
            <a:ext cx="7683501" cy="44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7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8-4: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359250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DHT11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을 구동시키기 위한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헤더파일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#include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50A14F"/>
                </a:solidFill>
                <a:latin typeface="Consolas" panose="020B0609020204030204" pitchFamily="49" charset="0"/>
              </a:rPr>
              <a:t>SimpleDHT.h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&gt;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DHT11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센서모듈이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연결된 데이터 선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pin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DHT11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센서모듈을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사용하기 위한 객체 정의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,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생성자에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핀 번호 사용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C18401"/>
                </a:solidFill>
                <a:latin typeface="Consolas" panose="020B0609020204030204" pitchFamily="49" charset="0"/>
              </a:rPr>
              <a:t>SimpleDHT11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dht11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C18401"/>
                </a:solidFill>
                <a:latin typeface="Consolas" panose="020B0609020204030204" pitchFamily="49" charset="0"/>
              </a:rPr>
              <a:t>pin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setup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시리얼 통신 초기화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begin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9600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altLang="ko-KR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8-4.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온습도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센서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DHT11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구동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8-4: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66972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dirty="0" smtClean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측정 시작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println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"Start DHT11 sensing..."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측정용 변수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byte temperature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온도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byte humidity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습도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온도 측정 결과의 성공 여부를 판단하기 위한 변수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err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SimpleDHTErrSuccess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측정 결과를 읽어오면서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,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오류 여부를 검사하기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((err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E45649"/>
                </a:solidFill>
                <a:latin typeface="Consolas" panose="020B0609020204030204" pitchFamily="49" charset="0"/>
              </a:rPr>
              <a:t>dht11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read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&amp;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temperature,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&amp;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humidity,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))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!=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SimpleDHTErrSuccess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오류 발생시 처리할 내용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"Read DHT11 failed, error code ="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println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(err);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……</a:t>
            </a:r>
            <a:endParaRPr lang="en-US" altLang="ko-KR" sz="14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8-4.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온습도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센서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DHT11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구동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8-4: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380794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……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측정 결과를 출력하기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온도 측정 결과 출력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"Temperature : 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(temperature);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println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 °C"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 </a:t>
            </a:r>
          </a:p>
          <a:p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습도 측정 결과 출력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"Humidity : 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(humidity);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println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 %"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빈 줄을 하나 더 출력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println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50A14F"/>
                </a:solidFill>
                <a:latin typeface="Consolas" panose="020B0609020204030204" pitchFamily="49" charset="0"/>
              </a:rPr>
              <a:t>""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DHT11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센서의 경우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초에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번 측정 가능하므로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초동안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대기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1500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8-4. 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온습도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센서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DHT11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구동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27805" y="898098"/>
            <a:ext cx="8505645" cy="2747404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SimpleDHT11 </a:t>
            </a:r>
            <a:r>
              <a:rPr lang="ko-KR" altLang="en-US" dirty="0" smtClean="0"/>
              <a:t>라이브러리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객체 생성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연결된 핀 번호를 </a:t>
            </a:r>
            <a:r>
              <a:rPr lang="ko-KR" altLang="en-US" dirty="0" err="1" smtClean="0"/>
              <a:t>생성자에</a:t>
            </a:r>
            <a:r>
              <a:rPr lang="ko-KR" altLang="en-US" dirty="0" smtClean="0"/>
              <a:t> 전달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SimpleDHT11 dht11(9);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온도 측정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온도</a:t>
            </a:r>
            <a:r>
              <a:rPr lang="en-US" altLang="ko-KR" dirty="0" smtClean="0"/>
              <a:t>/</a:t>
            </a:r>
            <a:r>
              <a:rPr lang="ko-KR" altLang="en-US" dirty="0" smtClean="0"/>
              <a:t>습도를 저장할 변수를 인수로 전달</a:t>
            </a:r>
            <a:endParaRPr lang="en-US" altLang="ko-KR" dirty="0" smtClean="0"/>
          </a:p>
          <a:p>
            <a:pPr lvl="2"/>
            <a:r>
              <a:rPr lang="en-US" altLang="ko-KR" dirty="0"/>
              <a:t>dht11.read(&amp;temperature, &amp;humidity, NULL));</a:t>
            </a:r>
          </a:p>
          <a:p>
            <a:pPr lvl="1"/>
            <a:r>
              <a:rPr lang="en-US" altLang="ko-KR" dirty="0" smtClean="0"/>
              <a:t>DHT22</a:t>
            </a:r>
            <a:r>
              <a:rPr lang="ko-KR" altLang="en-US" dirty="0" smtClean="0"/>
              <a:t>를 사용하는 경우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82665" y="3429602"/>
            <a:ext cx="7254919" cy="316161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전연변수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C18401"/>
                </a:solidFill>
                <a:latin typeface="Consolas" panose="020B0609020204030204" pitchFamily="49" charset="0"/>
              </a:rPr>
              <a:t>SimpleDHT22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dht22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dht11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과 동일한 형식으로 정의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...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생략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...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생략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측정용 변수 정의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float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temperature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온도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float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humidity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습도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측정 결과를 읽어오면서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, 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오류 여부를 검사하기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>
                <a:solidFill>
                  <a:srgbClr val="E45649"/>
                </a:solidFill>
                <a:latin typeface="Consolas" panose="020B0609020204030204" pitchFamily="49" charset="0"/>
              </a:rPr>
              <a:t>dht22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</a:rPr>
              <a:t>read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&amp;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temperature,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</a:rPr>
              <a:t>&amp;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humidity,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  ...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ko-KR" altLang="en-US" sz="14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생략</a:t>
            </a:r>
            <a:r>
              <a:rPr lang="ko-KR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ko-KR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ko-KR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400" dirty="0" smtClean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 smtClean="0">
                <a:solidFill>
                  <a:srgbClr val="986801"/>
                </a:solidFill>
                <a:latin typeface="Consolas" panose="020B0609020204030204" pitchFamily="49" charset="0"/>
              </a:rPr>
              <a:t>2500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); 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</a:rPr>
              <a:t>// </a:t>
            </a:r>
            <a:r>
              <a:rPr lang="en-US" altLang="ko-KR" sz="14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4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초 이상 대기해야 함</a:t>
            </a:r>
            <a:endParaRPr lang="en-US" altLang="ko-KR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04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온도와 습도의 값을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를 통해서 출력하는 회로를 구성하고 스케치 프로그램을 작성하라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43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27804" y="898098"/>
                <a:ext cx="8505646" cy="5548710"/>
              </a:xfrm>
            </p:spPr>
            <p:txBody>
              <a:bodyPr/>
              <a:lstStyle/>
              <a:p>
                <a:r>
                  <a:rPr lang="ko-KR" altLang="en-US" dirty="0" smtClean="0"/>
                  <a:t>초음파 센서의 거리 측정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TRIG : 10us</a:t>
                </a:r>
                <a:r>
                  <a:rPr lang="ko-KR" altLang="en-US" dirty="0" smtClean="0"/>
                  <a:t>의 펄스 송신</a:t>
                </a:r>
                <a:r>
                  <a:rPr lang="en-US" altLang="ko-KR" dirty="0" smtClean="0"/>
                  <a:t> → </a:t>
                </a:r>
                <a:r>
                  <a:rPr lang="ko-KR" altLang="en-US" dirty="0" smtClean="0"/>
                  <a:t>물체에 반사되어 되돌아옴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ECHO : </a:t>
                </a:r>
                <a:r>
                  <a:rPr lang="ko-KR" altLang="en-US" dirty="0" smtClean="0"/>
                  <a:t>반사파가 도달하면 </a:t>
                </a:r>
                <a:r>
                  <a:rPr lang="en-US" altLang="ko-KR" dirty="0" smtClean="0"/>
                  <a:t>HIGH </a:t>
                </a:r>
                <a:r>
                  <a:rPr lang="ko-KR" altLang="en-US" dirty="0" smtClean="0"/>
                  <a:t>신호가 입력됨</a:t>
                </a:r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도달 시간 </a:t>
                </a:r>
                <a:r>
                  <a:rPr lang="en-US" altLang="ko-KR" dirty="0" smtClean="0"/>
                  <a:t>(</a:t>
                </a:r>
                <a:r>
                  <a:rPr lang="ko-KR" altLang="en-US" dirty="0" smtClean="0"/>
                  <a:t>음속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 smtClean="0"/>
                  <a:t>= 340 [m/s])</a:t>
                </a:r>
              </a:p>
              <a:p>
                <a:pPr lvl="5"/>
                <a:endParaRPr lang="en-US" altLang="ko-KR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804" y="898098"/>
                <a:ext cx="8505646" cy="5548710"/>
              </a:xfrm>
              <a:blipFill>
                <a:blip r:embed="rId2"/>
                <a:stretch>
                  <a:fillRect l="-1290" t="-7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52" y="4041000"/>
            <a:ext cx="5741719" cy="26325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모서리가 둥근 직사각형 5"/>
              <p:cNvSpPr/>
              <p:nvPr/>
            </p:nvSpPr>
            <p:spPr>
              <a:xfrm>
                <a:off x="744663" y="2939143"/>
                <a:ext cx="7755055" cy="875098"/>
              </a:xfrm>
              <a:prstGeom prst="roundRect">
                <a:avLst>
                  <a:gd name="adj" fmla="val 10795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>
                  <a:lnSpc>
                    <a:spcPct val="11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340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altLang="ko-KR" sz="17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7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altLang="ko-KR" sz="17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0.034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  <m:r>
                                <a:rPr lang="en-US" altLang="ko-KR" sz="17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7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altLang="ko-KR" sz="17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altLang="ko-KR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=0.017⋅</m:t>
                      </m:r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altLang="ko-KR" sz="17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altLang="ko-KR" sz="1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sz="1700" dirty="0">
                  <a:solidFill>
                    <a:prstClr val="black"/>
                  </a:solidFill>
                  <a:latin typeface="SpoqaHanSans-Regular" panose="020B0500000000000000" pitchFamily="50" charset="-127"/>
                  <a:ea typeface="SpoqaHanSans-Regular" panose="020B0500000000000000" pitchFamily="50" charset="-127"/>
                </a:endParaRPr>
              </a:p>
            </p:txBody>
          </p:sp>
        </mc:Choice>
        <mc:Fallback>
          <p:sp>
            <p:nvSpPr>
              <p:cNvPr id="6" name="모서리가 둥근 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63" y="2939143"/>
                <a:ext cx="7755055" cy="875098"/>
              </a:xfrm>
              <a:prstGeom prst="roundRect">
                <a:avLst>
                  <a:gd name="adj" fmla="val 10795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64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회로구성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23795" y="5578466"/>
            <a:ext cx="8296410" cy="491769"/>
          </a:xfrm>
          <a:prstGeom prst="roundRect">
            <a:avLst>
              <a:gd name="adj" fmla="val 1079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아두이노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우노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1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초음파 센서 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: HC-SR04,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점퍼선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여러 개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5" y="1630876"/>
            <a:ext cx="8526808" cy="38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9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8-1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310006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dirty="0" err="1" smtClean="0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trig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 // TRIG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echo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ECHO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setup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TRIG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는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출력용으로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(trig, OUTPUT);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ECHO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는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입력용으로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(echo, INPUT);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시리얼 통신 초기화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begin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9600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8-1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초음파 센서의 사용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8-1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8236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dirty="0" smtClean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loop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TRIG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만들기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- 2us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동안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LOW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</a:t>
            </a:r>
            <a:r>
              <a:rPr lang="ko-KR" altLang="en-US" sz="16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출력 </a:t>
            </a:r>
            <a:r>
              <a:rPr lang="en-US" altLang="ko-KR" sz="16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: </a:t>
            </a:r>
            <a:r>
              <a:rPr lang="ko-KR" altLang="en-US" sz="16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전에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HIGH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로 되어있을 경우를 방지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(trig, LOW);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delayMicroseconds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(trig, HIGH</a:t>
            </a:r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); 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- 10us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동안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HIGH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</a:t>
            </a:r>
            <a:r>
              <a:rPr lang="ko-KR" altLang="en-US" sz="1600" i="1" dirty="0" smtClean="0">
                <a:solidFill>
                  <a:srgbClr val="A0A1A7"/>
                </a:solidFill>
                <a:latin typeface="Consolas" panose="020B0609020204030204" pitchFamily="49" charset="0"/>
              </a:rPr>
              <a:t>출력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delayMicroseconds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(trig, LOW</a:t>
            </a:r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ECHO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입력받기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, echo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핀에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HIGH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가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될때까지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시간 측정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duration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pulseIn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(echo, HIGH);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시간을 거리로 환산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distance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duration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*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0.017</a:t>
            </a:r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시리얼 포트를 통해서 전송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E45649"/>
                </a:solidFill>
                <a:latin typeface="Consolas" panose="020B0609020204030204" pitchFamily="49" charset="0"/>
              </a:rPr>
              <a:t>Serial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println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(distance</a:t>
            </a:r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잠시 대기하기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delay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altLang="ko-KR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예제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8-1</a:t>
            </a:r>
            <a:r>
              <a:rPr lang="en-US" altLang="ko-KR" sz="1400" kern="100" dirty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초음파 센서의 사용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3"/>
          <a:stretch/>
        </p:blipFill>
        <p:spPr>
          <a:xfrm>
            <a:off x="4750783" y="5066824"/>
            <a:ext cx="3844231" cy="7310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59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8-1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시간 측정용 함수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pulseIn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지정된 신호가 들어올 때까지의 시간 측정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long duration = </a:t>
            </a:r>
            <a:r>
              <a:rPr lang="en-US" altLang="ko-KR" dirty="0" err="1" smtClean="0"/>
              <a:t>pulseIn</a:t>
            </a:r>
            <a:r>
              <a:rPr lang="en-US" altLang="ko-KR" dirty="0" smtClean="0"/>
              <a:t>(echo, HIGH);</a:t>
            </a:r>
          </a:p>
          <a:p>
            <a:pPr lvl="2"/>
            <a:r>
              <a:rPr lang="en-US" altLang="ko-KR" dirty="0" smtClean="0"/>
              <a:t>echo</a:t>
            </a:r>
            <a:r>
              <a:rPr lang="ko-KR" altLang="en-US" dirty="0" smtClean="0"/>
              <a:t>핀에 </a:t>
            </a:r>
            <a:r>
              <a:rPr lang="en-US" altLang="ko-KR" dirty="0" smtClean="0"/>
              <a:t>HIGH</a:t>
            </a:r>
            <a:r>
              <a:rPr lang="ko-KR" altLang="en-US" dirty="0" smtClean="0"/>
              <a:t>가 들어올 때까지 기다리면서 시간 측정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단위 </a:t>
            </a:r>
            <a:r>
              <a:rPr lang="en-US" altLang="ko-KR" dirty="0" smtClean="0"/>
              <a:t>us)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핀의 초음파 센서 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</a:t>
            </a:r>
            <a:r>
              <a:rPr lang="ko-KR" altLang="en-US" dirty="0" smtClean="0"/>
              <a:t>핀 센서 </a:t>
            </a:r>
            <a:r>
              <a:rPr lang="en-US" altLang="ko-KR" dirty="0" smtClean="0"/>
              <a:t>: TRIG</a:t>
            </a:r>
            <a:r>
              <a:rPr lang="ko-KR" altLang="en-US" dirty="0" smtClean="0"/>
              <a:t>핀과 </a:t>
            </a:r>
            <a:r>
              <a:rPr lang="en-US" altLang="ko-KR" dirty="0" smtClean="0"/>
              <a:t>ECHO</a:t>
            </a:r>
            <a:r>
              <a:rPr lang="ko-KR" altLang="en-US" dirty="0" smtClean="0"/>
              <a:t>핀이 동일한 핀을 사용함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연결된 핀을 </a:t>
            </a:r>
            <a:r>
              <a:rPr lang="en-US" altLang="ko-KR" dirty="0" smtClean="0"/>
              <a:t>OUPUT</a:t>
            </a:r>
            <a:r>
              <a:rPr lang="ko-KR" altLang="en-US" dirty="0" smtClean="0"/>
              <a:t>모드로 변경 후 펄스 송신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</a:t>
            </a:r>
            <a:r>
              <a:rPr lang="en-US" altLang="ko-KR" dirty="0" smtClean="0"/>
              <a:t>INPUT</a:t>
            </a:r>
            <a:r>
              <a:rPr lang="ko-KR" altLang="en-US" dirty="0" smtClean="0"/>
              <a:t>모드로 변경 후 </a:t>
            </a:r>
            <a:r>
              <a:rPr lang="en-US" altLang="ko-KR" dirty="0" err="1" smtClean="0"/>
              <a:t>pulseIn</a:t>
            </a:r>
            <a:r>
              <a:rPr lang="en-US" altLang="ko-KR" dirty="0" smtClean="0"/>
              <a:t>()</a:t>
            </a:r>
            <a:r>
              <a:rPr lang="ko-KR" altLang="en-US" dirty="0" smtClean="0"/>
              <a:t>함수를 이용하여 측정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91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8-1</a:t>
            </a:r>
            <a:r>
              <a:rPr lang="en-US" altLang="ko-KR" dirty="0" smtClean="0"/>
              <a:t>: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16968" y="1345756"/>
            <a:ext cx="7147198" cy="48236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4078F2"/>
                </a:solidFill>
                <a:latin typeface="Consolas" panose="020B0609020204030204" pitchFamily="49" charset="0"/>
              </a:rPr>
              <a:t>loop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TRIG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만들기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// 9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번핀을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출력용으로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OUTPUT);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-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마이크로초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동안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LOW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출력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LOW);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delayMicroseconds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- 10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마이크로초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동안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HIGH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출력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HIGH);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delayMicroseconds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10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digitalWrite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LOW);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9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번핀을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입력용으로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설정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pinMode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INPUT);</a:t>
            </a:r>
          </a:p>
          <a:p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 // ECHO 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신호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입력받기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, echo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핀에 </a:t>
            </a:r>
            <a:r>
              <a:rPr lang="en-US" altLang="ko-KR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HIGH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가 </a:t>
            </a:r>
            <a:r>
              <a:rPr lang="ko-KR" altLang="en-US" sz="1600" i="1" dirty="0" err="1">
                <a:solidFill>
                  <a:srgbClr val="A0A1A7"/>
                </a:solidFill>
                <a:latin typeface="Consolas" panose="020B0609020204030204" pitchFamily="49" charset="0"/>
              </a:rPr>
              <a:t>될때까지</a:t>
            </a:r>
            <a:r>
              <a:rPr lang="ko-KR" altLang="en-US" sz="1600" i="1" dirty="0">
                <a:solidFill>
                  <a:srgbClr val="A0A1A7"/>
                </a:solidFill>
                <a:latin typeface="Consolas" panose="020B0609020204030204" pitchFamily="49" charset="0"/>
              </a:rPr>
              <a:t> 시간 측정</a:t>
            </a:r>
            <a:endParaRPr lang="ko-KR" altLang="en-US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duration </a:t>
            </a:r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 err="1">
                <a:solidFill>
                  <a:srgbClr val="4078F2"/>
                </a:solidFill>
                <a:latin typeface="Consolas" panose="020B0609020204030204" pitchFamily="49" charset="0"/>
              </a:rPr>
              <a:t>pulseIn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HIGH</a:t>
            </a:r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…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6968" y="98490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핀 초음파 센서의 사용시 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(9</a:t>
            </a:r>
            <a:r>
              <a:rPr lang="ko-KR" altLang="en-US" sz="1400" kern="100" dirty="0" err="1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번핀에</a:t>
            </a:r>
            <a:r>
              <a:rPr lang="ko-KR" altLang="en-US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 연결된 경우</a:t>
            </a:r>
            <a:r>
              <a:rPr lang="en-US" altLang="ko-KR" sz="1400" kern="10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Times New Roman" panose="02020603050405020304" pitchFamily="18" charset="0"/>
              </a:rPr>
              <a:t>)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연습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6</a:t>
            </a:r>
            <a:r>
              <a:rPr lang="ko-KR" altLang="en-US" dirty="0" smtClean="0"/>
              <a:t>장의 캐릭터 </a:t>
            </a:r>
            <a:r>
              <a:rPr lang="en-US" altLang="ko-KR" dirty="0" smtClean="0"/>
              <a:t>LCD</a:t>
            </a:r>
            <a:r>
              <a:rPr lang="ko-KR" altLang="en-US" dirty="0" smtClean="0"/>
              <a:t>를 사용하여 측정된 거리를 </a:t>
            </a:r>
            <a:r>
              <a:rPr lang="ko-KR" altLang="en-US" dirty="0" err="1" smtClean="0"/>
              <a:t>아두이노에서</a:t>
            </a:r>
            <a:r>
              <a:rPr lang="ko-KR" altLang="en-US" dirty="0" smtClean="0"/>
              <a:t> 바로 표시할 수 있는 회로를 구성하고 스케치를 작성하라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86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2736</TotalTime>
  <Words>780</Words>
  <Application>Microsoft Office PowerPoint</Application>
  <PresentationFormat>화면 슬라이드 쇼(4:3)</PresentationFormat>
  <Paragraphs>315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Consolas</vt:lpstr>
      <vt:lpstr>Calibri</vt:lpstr>
      <vt:lpstr>SpoqaHanSans-Regular</vt:lpstr>
      <vt:lpstr>맑은 고딕</vt:lpstr>
      <vt:lpstr>SpoqaHanSans-Bold</vt:lpstr>
      <vt:lpstr>Wingdings</vt:lpstr>
      <vt:lpstr>Arial</vt:lpstr>
      <vt:lpstr>Cambria Math</vt:lpstr>
      <vt:lpstr>Times New Roman</vt:lpstr>
      <vt:lpstr>Office 테마</vt:lpstr>
      <vt:lpstr>8. 센서 활용</vt:lpstr>
      <vt:lpstr>8.1 초음파 센서</vt:lpstr>
      <vt:lpstr>PowerPoint 프레젠테이션</vt:lpstr>
      <vt:lpstr>예제 8-1</vt:lpstr>
      <vt:lpstr>예제 8-1: 스케치</vt:lpstr>
      <vt:lpstr>예제 8-1: 스케치</vt:lpstr>
      <vt:lpstr>예제 8-1</vt:lpstr>
      <vt:lpstr>예제 8-1: 수정</vt:lpstr>
      <vt:lpstr>연습</vt:lpstr>
      <vt:lpstr>예제 8-2 : 후방 감지기</vt:lpstr>
      <vt:lpstr>예제 8-2</vt:lpstr>
      <vt:lpstr>예제 8-2: 스케치</vt:lpstr>
      <vt:lpstr>예제 8-2: 스케치</vt:lpstr>
      <vt:lpstr>예제 8-2: 스케치</vt:lpstr>
      <vt:lpstr>예제 8-2 : 설명</vt:lpstr>
      <vt:lpstr>8.3 적외선 인체감지 센서</vt:lpstr>
      <vt:lpstr>예제 8-3</vt:lpstr>
      <vt:lpstr>예제 8-3: 스케치</vt:lpstr>
      <vt:lpstr>8.4 온습도 센서</vt:lpstr>
      <vt:lpstr>8.4 온습도 센서</vt:lpstr>
      <vt:lpstr>8.4 온습도 센서</vt:lpstr>
      <vt:lpstr>8.4 온습도 센서</vt:lpstr>
      <vt:lpstr>예제 8-4</vt:lpstr>
      <vt:lpstr>예제 8-4</vt:lpstr>
      <vt:lpstr>예제 8-4: 스케치</vt:lpstr>
      <vt:lpstr>예제 8-4: 스케치</vt:lpstr>
      <vt:lpstr>예제 8-4: 스케치</vt:lpstr>
      <vt:lpstr>PowerPoint 프레젠테이션</vt:lpstr>
      <vt:lpstr>실습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수형 이</dc:creator>
  <cp:lastModifiedBy>수형 이</cp:lastModifiedBy>
  <cp:revision>88</cp:revision>
  <dcterms:created xsi:type="dcterms:W3CDTF">2019-05-23T04:38:59Z</dcterms:created>
  <dcterms:modified xsi:type="dcterms:W3CDTF">2019-11-21T12:52:38Z</dcterms:modified>
</cp:coreProperties>
</file>