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29"/>
  </p:notesMasterIdLst>
  <p:sldIdLst>
    <p:sldId id="269" r:id="rId2"/>
    <p:sldId id="270" r:id="rId3"/>
    <p:sldId id="315" r:id="rId4"/>
    <p:sldId id="290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9" r:id="rId28"/>
  </p:sldIdLst>
  <p:sldSz cx="9144000" cy="6858000" type="screen4x3"/>
  <p:notesSz cx="6858000" cy="9144000"/>
  <p:embeddedFontLst>
    <p:embeddedFont>
      <p:font typeface="SpoqaHanSans-Bold" panose="020B0800000000000000" pitchFamily="50" charset="-127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onsolas" panose="020B0609020204030204" pitchFamily="49" charset="0"/>
      <p:regular r:id="rId35"/>
      <p:bold r:id="rId36"/>
      <p:italic r:id="rId37"/>
      <p:boldItalic r:id="rId38"/>
    </p:embeddedFont>
    <p:embeddedFont>
      <p:font typeface="맑은 고딕" panose="020B0503020000020004" pitchFamily="50" charset="-127"/>
      <p:regular r:id="rId39"/>
      <p:bold r:id="rId40"/>
    </p:embeddedFont>
    <p:embeddedFont>
      <p:font typeface="SpoqaHanSans-Regular" panose="020B0500000000000000" pitchFamily="50" charset="-127"/>
      <p:regular r:id="rId4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ECC"/>
    <a:srgbClr val="FFF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014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126" y="4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2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4DB78-1A47-401F-859F-D0B30B01B3F3}" type="datetimeFigureOut">
              <a:rPr lang="ko-KR" altLang="en-US" smtClean="0"/>
              <a:t>2019-10-24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8D345-976F-4BFF-A78A-A5AACAEFFD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43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accent6">
                    <a:lumMod val="50000"/>
                  </a:schemeClr>
                </a:solidFill>
                <a:latin typeface="SpoqaHanSans-Bold" panose="020B0800000000000000" pitchFamily="50" charset="-127"/>
                <a:ea typeface="SpoqaHanSans-Bold" panose="020B0800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SpoqaHanSans-Bold" panose="020B0800000000000000" pitchFamily="50" charset="-127"/>
                <a:ea typeface="SpoqaHanSans-Bold" panose="020B0800000000000000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526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811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499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/>
              <a:t>- </a:t>
            </a:r>
            <a:fld id="{EADD8807-8A41-4590-9E52-81E5A3EC1070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5326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651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698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144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148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727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415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851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1"/>
            <a:ext cx="9144000" cy="78787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7805" y="110220"/>
            <a:ext cx="8505644" cy="643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805" y="898098"/>
            <a:ext cx="8505645" cy="5548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</a:t>
            </a:r>
            <a:r>
              <a:rPr lang="en-US" altLang="ko-KR" dirty="0" smtClean="0"/>
              <a:t>ad</a:t>
            </a:r>
            <a:r>
              <a:rPr lang="ko-KR" altLang="en-US" dirty="0" smtClean="0"/>
              <a:t>텍스트 스타일 편집</a:t>
            </a:r>
          </a:p>
          <a:p>
            <a:pPr lvl="1"/>
            <a:r>
              <a:rPr lang="ko-KR" altLang="en-US" dirty="0" smtClean="0"/>
              <a:t>둘째 수</a:t>
            </a:r>
            <a:r>
              <a:rPr lang="en-US" altLang="ko-KR" dirty="0" smtClean="0"/>
              <a:t>as</a:t>
            </a:r>
            <a:r>
              <a:rPr lang="ko-KR" altLang="en-US" dirty="0" smtClean="0"/>
              <a:t>준</a:t>
            </a:r>
          </a:p>
          <a:p>
            <a:pPr lvl="2"/>
            <a:r>
              <a:rPr lang="ko-KR" altLang="en-US" dirty="0" smtClean="0"/>
              <a:t>셋째 수</a:t>
            </a:r>
            <a:r>
              <a:rPr lang="en-US" altLang="ko-KR" dirty="0" smtClean="0"/>
              <a:t>as</a:t>
            </a:r>
            <a:r>
              <a:rPr lang="ko-KR" altLang="en-US" dirty="0" smtClean="0"/>
              <a:t>준</a:t>
            </a:r>
          </a:p>
          <a:p>
            <a:pPr lvl="3"/>
            <a:r>
              <a:rPr lang="ko-KR" altLang="en-US" dirty="0" smtClean="0"/>
              <a:t>넷째 수</a:t>
            </a:r>
            <a:r>
              <a:rPr lang="en-US" altLang="ko-KR" dirty="0" smtClean="0"/>
              <a:t>as</a:t>
            </a:r>
            <a:r>
              <a:rPr lang="ko-KR" altLang="en-US" dirty="0" smtClean="0"/>
              <a:t>준</a:t>
            </a:r>
          </a:p>
          <a:p>
            <a:pPr lvl="4"/>
            <a:r>
              <a:rPr lang="ko-KR" altLang="en-US" dirty="0" smtClean="0"/>
              <a:t>다섯째 </a:t>
            </a:r>
            <a:r>
              <a:rPr lang="en-US" altLang="ko-KR" dirty="0" smtClean="0"/>
              <a:t>as</a:t>
            </a:r>
            <a:r>
              <a:rPr lang="ko-KR" altLang="en-US" dirty="0" smtClean="0"/>
              <a:t>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7585" y="6538823"/>
            <a:ext cx="914858" cy="269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‹#›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581001"/>
            <a:ext cx="1454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+mn-cs"/>
              </a:rPr>
              <a:t>휴먼스마트기기설계</a:t>
            </a:r>
            <a:endParaRPr lang="ko-KR" altLang="en-US" sz="1200" kern="1200" dirty="0">
              <a:solidFill>
                <a:schemeClr val="tx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99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600" kern="1200">
          <a:solidFill>
            <a:srgbClr val="F3FE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poqaHanSans-Bold" panose="020B0800000000000000" pitchFamily="50" charset="-127"/>
          <a:ea typeface="SpoqaHanSans-Bold" panose="020B0800000000000000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poqaHanSans-Regular" panose="020B0500000000000000" pitchFamily="50" charset="-127"/>
          <a:ea typeface="SpoqaHanSans-Regular" panose="020B0500000000000000" pitchFamily="50" charset="-127"/>
          <a:cs typeface="+mn-cs"/>
        </a:defRPr>
      </a:lvl1pPr>
      <a:lvl2pPr marL="449263" indent="-179388" algn="l" defTabSz="914400" rtl="0" eaLnBrk="1" latinLnBrk="1" hangingPunct="1">
        <a:lnSpc>
          <a:spcPct val="110000"/>
        </a:lnSpc>
        <a:spcBef>
          <a:spcPts val="500"/>
        </a:spcBef>
        <a:buFont typeface="SpoqaHanSans-Regular" panose="020B0500000000000000" pitchFamily="50" charset="-127"/>
        <a:buChar char="-"/>
        <a:defRPr sz="2400" kern="1200">
          <a:solidFill>
            <a:schemeClr val="tx1"/>
          </a:solidFill>
          <a:latin typeface="SpoqaHanSans-Regular" panose="020B0500000000000000" pitchFamily="50" charset="-127"/>
          <a:ea typeface="SpoqaHanSans-Regular" panose="020B0500000000000000" pitchFamily="50" charset="-127"/>
          <a:cs typeface="+mn-cs"/>
        </a:defRPr>
      </a:lvl2pPr>
      <a:lvl3pPr marL="719138" indent="-269875" algn="l" defTabSz="914400" rtl="0" eaLnBrk="1" latinLnBrk="1" hangingPunct="1">
        <a:lnSpc>
          <a:spcPct val="110000"/>
        </a:lnSpc>
        <a:spcBef>
          <a:spcPts val="500"/>
        </a:spcBef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SpoqaHanSans-Regular" panose="020B0500000000000000" pitchFamily="50" charset="-127"/>
          <a:ea typeface="SpoqaHanSans-Regular" panose="020B0500000000000000" pitchFamily="50" charset="-127"/>
          <a:cs typeface="+mn-cs"/>
        </a:defRPr>
      </a:lvl3pPr>
      <a:lvl4pPr marL="982663" indent="-263525" algn="l" defTabSz="914400" rtl="0" eaLnBrk="1" latinLnBrk="1" hangingPunct="1">
        <a:lnSpc>
          <a:spcPct val="110000"/>
        </a:lnSpc>
        <a:spcBef>
          <a:spcPts val="5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SpoqaHanSans-Regular" panose="020B0500000000000000" pitchFamily="50" charset="-127"/>
          <a:ea typeface="SpoqaHanSans-Regular" panose="020B0500000000000000" pitchFamily="50" charset="-127"/>
          <a:cs typeface="+mn-cs"/>
        </a:defRPr>
      </a:lvl4pPr>
      <a:lvl5pPr marL="1166813" indent="-184150" algn="l" defTabSz="914400" rtl="0" eaLnBrk="1" latinLnBrk="1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poqaHanSans-Regular" panose="020B0500000000000000" pitchFamily="50" charset="-127"/>
          <a:ea typeface="SpoqaHanSans-Regular" panose="020B0500000000000000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5400" dirty="0" smtClean="0"/>
              <a:t>6. </a:t>
            </a:r>
            <a:r>
              <a:rPr lang="ko-KR" altLang="en-US" sz="5400" dirty="0" smtClean="0"/>
              <a:t>출력장치</a:t>
            </a:r>
            <a:endParaRPr lang="ko-KR" altLang="en-US" sz="5400" dirty="0"/>
          </a:p>
        </p:txBody>
      </p:sp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위덕대학교 에너지전기공학부</a:t>
            </a:r>
            <a:endParaRPr lang="en-US" altLang="ko-KR" dirty="0" smtClean="0"/>
          </a:p>
          <a:p>
            <a:r>
              <a:rPr lang="ko-KR" altLang="en-US" dirty="0" smtClean="0"/>
              <a:t>이 수 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4995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FND</a:t>
            </a:r>
            <a:r>
              <a:rPr lang="ko-KR" altLang="en-US" dirty="0" smtClean="0"/>
              <a:t>의 숫자 표시 테이블</a:t>
            </a:r>
            <a:endParaRPr lang="ko-KR" altLang="en-US" dirty="0"/>
          </a:p>
        </p:txBody>
      </p:sp>
      <p:graphicFrame>
        <p:nvGraphicFramePr>
          <p:cNvPr id="9" name="내용 개체 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247126"/>
              </p:ext>
            </p:extLst>
          </p:nvPr>
        </p:nvGraphicFramePr>
        <p:xfrm>
          <a:off x="608828" y="2728677"/>
          <a:ext cx="7986186" cy="3307403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887354">
                  <a:extLst>
                    <a:ext uri="{9D8B030D-6E8A-4147-A177-3AD203B41FA5}">
                      <a16:colId xmlns:a16="http://schemas.microsoft.com/office/drawing/2014/main" val="4194944312"/>
                    </a:ext>
                  </a:extLst>
                </a:gridCol>
                <a:gridCol w="887354">
                  <a:extLst>
                    <a:ext uri="{9D8B030D-6E8A-4147-A177-3AD203B41FA5}">
                      <a16:colId xmlns:a16="http://schemas.microsoft.com/office/drawing/2014/main" val="2446627856"/>
                    </a:ext>
                  </a:extLst>
                </a:gridCol>
                <a:gridCol w="887354">
                  <a:extLst>
                    <a:ext uri="{9D8B030D-6E8A-4147-A177-3AD203B41FA5}">
                      <a16:colId xmlns:a16="http://schemas.microsoft.com/office/drawing/2014/main" val="3277126079"/>
                    </a:ext>
                  </a:extLst>
                </a:gridCol>
                <a:gridCol w="887354">
                  <a:extLst>
                    <a:ext uri="{9D8B030D-6E8A-4147-A177-3AD203B41FA5}">
                      <a16:colId xmlns:a16="http://schemas.microsoft.com/office/drawing/2014/main" val="1803253315"/>
                    </a:ext>
                  </a:extLst>
                </a:gridCol>
                <a:gridCol w="887354">
                  <a:extLst>
                    <a:ext uri="{9D8B030D-6E8A-4147-A177-3AD203B41FA5}">
                      <a16:colId xmlns:a16="http://schemas.microsoft.com/office/drawing/2014/main" val="2827139678"/>
                    </a:ext>
                  </a:extLst>
                </a:gridCol>
                <a:gridCol w="887354">
                  <a:extLst>
                    <a:ext uri="{9D8B030D-6E8A-4147-A177-3AD203B41FA5}">
                      <a16:colId xmlns:a16="http://schemas.microsoft.com/office/drawing/2014/main" val="1120324827"/>
                    </a:ext>
                  </a:extLst>
                </a:gridCol>
                <a:gridCol w="887354">
                  <a:extLst>
                    <a:ext uri="{9D8B030D-6E8A-4147-A177-3AD203B41FA5}">
                      <a16:colId xmlns:a16="http://schemas.microsoft.com/office/drawing/2014/main" val="2731094097"/>
                    </a:ext>
                  </a:extLst>
                </a:gridCol>
                <a:gridCol w="887354">
                  <a:extLst>
                    <a:ext uri="{9D8B030D-6E8A-4147-A177-3AD203B41FA5}">
                      <a16:colId xmlns:a16="http://schemas.microsoft.com/office/drawing/2014/main" val="1264575904"/>
                    </a:ext>
                  </a:extLst>
                </a:gridCol>
                <a:gridCol w="887354">
                  <a:extLst>
                    <a:ext uri="{9D8B030D-6E8A-4147-A177-3AD203B41FA5}">
                      <a16:colId xmlns:a16="http://schemas.microsoft.com/office/drawing/2014/main" val="4034815012"/>
                    </a:ext>
                  </a:extLst>
                </a:gridCol>
              </a:tblGrid>
              <a:tr h="300673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-3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A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B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C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D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E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F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G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DP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755672796"/>
                  </a:ext>
                </a:extLst>
              </a:tr>
              <a:tr h="300673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0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0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0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3304870546"/>
                  </a:ext>
                </a:extLst>
              </a:tr>
              <a:tr h="300673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0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0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0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0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0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0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480358984"/>
                  </a:ext>
                </a:extLst>
              </a:tr>
              <a:tr h="300673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2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0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0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0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805858880"/>
                  </a:ext>
                </a:extLst>
              </a:tr>
              <a:tr h="300673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3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0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0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0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476186820"/>
                  </a:ext>
                </a:extLst>
              </a:tr>
              <a:tr h="300673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4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0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0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0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0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3370667171"/>
                  </a:ext>
                </a:extLst>
              </a:tr>
              <a:tr h="300673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5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0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0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 dirty="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0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488891262"/>
                  </a:ext>
                </a:extLst>
              </a:tr>
              <a:tr h="300673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6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0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 dirty="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0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825194686"/>
                  </a:ext>
                </a:extLst>
              </a:tr>
              <a:tr h="300673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7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0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0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 dirty="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0</a:t>
                      </a:r>
                      <a:endParaRPr lang="en-US" sz="1100" kern="0" spc="-3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 dirty="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0</a:t>
                      </a:r>
                      <a:endParaRPr lang="en-US" sz="1100" kern="0" spc="-3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0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336387782"/>
                  </a:ext>
                </a:extLst>
              </a:tr>
              <a:tr h="300673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8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 dirty="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 dirty="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0</a:t>
                      </a:r>
                      <a:endParaRPr lang="en-US" sz="1100" kern="0" spc="-3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727543438"/>
                  </a:ext>
                </a:extLst>
              </a:tr>
              <a:tr h="300673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9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0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 dirty="0"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0</a:t>
                      </a:r>
                      <a:endParaRPr lang="en-US" sz="1100" kern="0" spc="-3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814583668"/>
                  </a:ext>
                </a:extLst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10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28" y="1054666"/>
            <a:ext cx="7968336" cy="1027763"/>
          </a:xfrm>
          <a:prstGeom prst="rect">
            <a:avLst/>
          </a:prstGeom>
        </p:spPr>
      </p:pic>
      <p:sp>
        <p:nvSpPr>
          <p:cNvPr id="11" name="아래쪽 화살표 10"/>
          <p:cNvSpPr/>
          <p:nvPr/>
        </p:nvSpPr>
        <p:spPr>
          <a:xfrm>
            <a:off x="4118137" y="2262639"/>
            <a:ext cx="774237" cy="347072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1610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6-4 : </a:t>
            </a:r>
            <a:r>
              <a:rPr lang="ko-KR" altLang="en-US" dirty="0" smtClean="0"/>
              <a:t>회로 구성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35" y="1286946"/>
            <a:ext cx="8840529" cy="4459758"/>
          </a:xfr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11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794259" y="5896879"/>
            <a:ext cx="7917787" cy="491769"/>
          </a:xfrm>
          <a:prstGeom prst="roundRect">
            <a:avLst>
              <a:gd name="adj" fmla="val 10795"/>
            </a:avLst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아두이노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 </a:t>
            </a:r>
            <a:r>
              <a:rPr lang="ko-KR" altLang="en-US" sz="1400" dirty="0" err="1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우노</a:t>
            </a:r>
            <a:r>
              <a:rPr lang="ko-KR" altLang="en-US" sz="1400" dirty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: 1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개</a:t>
            </a:r>
            <a:r>
              <a:rPr lang="en-US" altLang="ko-KR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 </a:t>
            </a:r>
            <a:r>
              <a:rPr lang="ko-KR" altLang="en-US" sz="1400" dirty="0" err="1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브레드보드</a:t>
            </a:r>
            <a:r>
              <a:rPr lang="ko-KR" altLang="en-US" sz="1400" dirty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: 1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개</a:t>
            </a:r>
            <a:r>
              <a:rPr lang="en-US" altLang="ko-KR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공통 </a:t>
            </a:r>
            <a:r>
              <a:rPr lang="ko-KR" altLang="en-US" sz="1400" dirty="0" err="1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애노드형</a:t>
            </a:r>
            <a:r>
              <a:rPr lang="ko-KR" altLang="en-US" sz="1400" dirty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FND : 1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개</a:t>
            </a:r>
            <a:r>
              <a:rPr lang="en-US" altLang="ko-KR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저항 </a:t>
            </a:r>
            <a:r>
              <a:rPr lang="en-US" altLang="ko-KR" sz="1400" dirty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: 220Ω 8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개</a:t>
            </a:r>
            <a:r>
              <a:rPr lang="en-US" altLang="ko-KR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, </a:t>
            </a:r>
            <a:r>
              <a:rPr lang="ko-KR" altLang="en-US" sz="1400" dirty="0" err="1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점퍼선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 </a:t>
            </a:r>
            <a:r>
              <a:rPr lang="ko-KR" altLang="en-US" sz="1400" dirty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여러 개</a:t>
            </a:r>
          </a:p>
        </p:txBody>
      </p:sp>
    </p:spTree>
    <p:extLst>
      <p:ext uri="{BB962C8B-B14F-4D97-AF65-F5344CB8AC3E}">
        <p14:creationId xmlns:p14="http://schemas.microsoft.com/office/powerpoint/2010/main" val="3668156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6-4: </a:t>
            </a:r>
            <a:r>
              <a:rPr lang="ko-KR" altLang="en-US" dirty="0" smtClean="0"/>
              <a:t>스케치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12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916968" y="1345756"/>
            <a:ext cx="7147198" cy="482361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7segment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의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A, B, C, D, E, F, G, H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핀들을 정의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 err="1">
                <a:solidFill>
                  <a:srgbClr val="A626A4"/>
                </a:solidFill>
                <a:latin typeface="Consolas" panose="020B0609020204030204" pitchFamily="49" charset="0"/>
              </a:rPr>
              <a:t>int</a:t>
            </a:r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ledPins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[]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{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2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3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4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5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6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7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8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9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};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6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숫자별로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해당하는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LED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를 설정한다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6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공통애노드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(common anode)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형의 경우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10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개의 숫자에 대해서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8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개의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LED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에 해당하면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0, 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아니면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1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char</a:t>
            </a:r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 err="1">
                <a:solidFill>
                  <a:srgbClr val="E45649"/>
                </a:solidFill>
                <a:latin typeface="Consolas" panose="020B0609020204030204" pitchFamily="49" charset="0"/>
              </a:rPr>
              <a:t>numLeds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[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][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8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]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{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},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0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{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},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1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{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},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2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{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},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3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{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},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4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{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},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5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{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},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6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{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},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7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{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},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8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{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} 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9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};</a:t>
            </a:r>
            <a:endParaRPr lang="en-US" altLang="ko-KR" sz="1600" dirty="0">
              <a:solidFill>
                <a:srgbClr val="333333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6968" y="984906"/>
            <a:ext cx="7147198" cy="36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spAutoFit/>
          </a:bodyPr>
          <a:lstStyle/>
          <a:p>
            <a:pPr latinLnBrk="0"/>
            <a:r>
              <a:rPr lang="ko-KR" altLang="en-US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예제 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6-4. 7 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segment LED </a:t>
            </a:r>
            <a:r>
              <a:rPr lang="ko-KR" altLang="en-US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표시 프로그램</a:t>
            </a:r>
            <a:endParaRPr lang="ko-KR" altLang="ko-KR" sz="1400" kern="100" dirty="0">
              <a:solidFill>
                <a:schemeClr val="bg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74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13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916968" y="1385811"/>
            <a:ext cx="7147198" cy="531605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r>
              <a:rPr lang="en-US" altLang="ko-KR" sz="1600" i="1" dirty="0" smtClean="0">
                <a:solidFill>
                  <a:srgbClr val="A0A1A7"/>
                </a:solidFill>
                <a:latin typeface="Consolas" panose="020B0609020204030204" pitchFamily="49" charset="0"/>
              </a:rPr>
              <a:t>//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초기화 함수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void setup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() {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A626A4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8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개의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LED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핀들을 모두 </a:t>
            </a:r>
            <a:r>
              <a:rPr lang="ko-KR" altLang="en-US" sz="16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출력용으로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설정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for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(</a:t>
            </a:r>
            <a:r>
              <a:rPr lang="en-US" altLang="ko-KR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; </a:t>
            </a:r>
            <a:r>
              <a:rPr lang="en-US" altLang="ko-KR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8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; </a:t>
            </a:r>
            <a:r>
              <a:rPr lang="en-US" altLang="ko-KR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++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 {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pinMode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solidFill>
                  <a:srgbClr val="E45649"/>
                </a:solidFill>
                <a:latin typeface="Consolas" panose="020B0609020204030204" pitchFamily="49" charset="0"/>
              </a:rPr>
              <a:t>ledPins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[</a:t>
            </a:r>
            <a:r>
              <a:rPr lang="en-US" altLang="ko-KR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],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OUTPUT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}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void loop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() {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A626A4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j;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0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부터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9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까지 숫자 순서대로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for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(</a:t>
            </a:r>
            <a:r>
              <a:rPr lang="en-US" altLang="ko-KR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; </a:t>
            </a:r>
            <a:r>
              <a:rPr lang="en-US" altLang="ko-KR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; </a:t>
            </a:r>
            <a:r>
              <a:rPr lang="en-US" altLang="ko-KR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++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 {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8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개의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LED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를 상황에 맞추어서 출력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for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(j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; j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8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; </a:t>
            </a:r>
            <a:r>
              <a:rPr lang="en-US" altLang="ko-KR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j</a:t>
            </a:r>
            <a:r>
              <a:rPr lang="en-US" altLang="ko-KR" sz="1600" dirty="0" err="1">
                <a:solidFill>
                  <a:srgbClr val="A626A4"/>
                </a:solidFill>
                <a:latin typeface="Consolas" panose="020B0609020204030204" pitchFamily="49" charset="0"/>
              </a:rPr>
              <a:t>++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 {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   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digitalWrite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solidFill>
                  <a:srgbClr val="E45649"/>
                </a:solidFill>
                <a:latin typeface="Consolas" panose="020B0609020204030204" pitchFamily="49" charset="0"/>
              </a:rPr>
              <a:t>ledPins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[j], </a:t>
            </a:r>
            <a:r>
              <a:rPr lang="en-US" altLang="ko-KR" sz="1600" dirty="0" err="1">
                <a:solidFill>
                  <a:srgbClr val="E45649"/>
                </a:solidFill>
                <a:latin typeface="Consolas" panose="020B0609020204030204" pitchFamily="49" charset="0"/>
              </a:rPr>
              <a:t>numLeds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[</a:t>
            </a:r>
            <a:r>
              <a:rPr lang="en-US" altLang="ko-KR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][j]);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1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초 동안 대기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  <a:r>
              <a:rPr lang="en-US" altLang="ko-KR" sz="1600" dirty="0">
                <a:solidFill>
                  <a:srgbClr val="4078F2"/>
                </a:solidFill>
                <a:latin typeface="Consolas" panose="020B0609020204030204" pitchFamily="49" charset="0"/>
              </a:rPr>
              <a:t>delay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1000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}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}</a:t>
            </a:r>
            <a:endParaRPr lang="en-US" altLang="ko-KR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6968" y="1024961"/>
            <a:ext cx="7147198" cy="36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spAutoFit/>
          </a:bodyPr>
          <a:lstStyle/>
          <a:p>
            <a:pPr latinLnBrk="0"/>
            <a:r>
              <a:rPr lang="ko-KR" altLang="en-US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예제 </a:t>
            </a:r>
            <a:r>
              <a:rPr lang="en-US" altLang="ko-KR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6-4. 7 segment LED </a:t>
            </a:r>
            <a:r>
              <a:rPr lang="ko-KR" altLang="en-US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표시 </a:t>
            </a:r>
            <a:r>
              <a:rPr lang="ko-KR" altLang="en-US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프로그램 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계속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)</a:t>
            </a:r>
            <a:endParaRPr lang="ko-KR" altLang="ko-KR" sz="1400" kern="100" dirty="0">
              <a:solidFill>
                <a:schemeClr val="bg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00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시리얼 통신을 이용한 </a:t>
            </a:r>
            <a:r>
              <a:rPr lang="ko-KR" altLang="en-US" dirty="0" err="1" smtClean="0"/>
              <a:t>아두이노</a:t>
            </a:r>
            <a:r>
              <a:rPr lang="ko-KR" altLang="en-US" dirty="0" smtClean="0"/>
              <a:t> 제어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PC</a:t>
            </a:r>
            <a:r>
              <a:rPr lang="ko-KR" altLang="en-US" dirty="0" smtClean="0"/>
              <a:t>에서 </a:t>
            </a:r>
            <a:r>
              <a:rPr lang="ko-KR" altLang="en-US" dirty="0" err="1" smtClean="0"/>
              <a:t>아두이노로</a:t>
            </a:r>
            <a:r>
              <a:rPr lang="ko-KR" altLang="en-US" dirty="0" smtClean="0"/>
              <a:t> 데이터 전송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Serial.available</a:t>
            </a:r>
            <a:r>
              <a:rPr lang="en-US" altLang="ko-KR" dirty="0" smtClean="0"/>
              <a:t>() </a:t>
            </a:r>
            <a:r>
              <a:rPr lang="ko-KR" altLang="en-US" dirty="0" smtClean="0"/>
              <a:t>함수와 </a:t>
            </a:r>
            <a:r>
              <a:rPr lang="en-US" altLang="ko-KR" dirty="0" err="1" smtClean="0"/>
              <a:t>Serial.read</a:t>
            </a:r>
            <a:r>
              <a:rPr lang="en-US" altLang="ko-KR" dirty="0" smtClean="0"/>
              <a:t>() </a:t>
            </a:r>
            <a:r>
              <a:rPr lang="ko-KR" altLang="en-US" dirty="0" smtClean="0"/>
              <a:t>함수 이용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Serial.available</a:t>
            </a:r>
            <a:r>
              <a:rPr lang="en-US" altLang="ko-KR" dirty="0" smtClean="0"/>
              <a:t>() : </a:t>
            </a:r>
            <a:r>
              <a:rPr lang="ko-KR" altLang="en-US" dirty="0" err="1" smtClean="0"/>
              <a:t>읽어들일</a:t>
            </a:r>
            <a:r>
              <a:rPr lang="ko-KR" altLang="en-US" dirty="0" smtClean="0"/>
              <a:t> 데이터가 있으면 </a:t>
            </a:r>
            <a:r>
              <a:rPr lang="en-US" altLang="ko-KR" dirty="0" smtClean="0"/>
              <a:t>TRUE </a:t>
            </a:r>
            <a:r>
              <a:rPr lang="ko-KR" altLang="en-US" dirty="0" smtClean="0"/>
              <a:t>반환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Serial.read</a:t>
            </a:r>
            <a:r>
              <a:rPr lang="en-US" altLang="ko-KR" dirty="0" smtClean="0"/>
              <a:t>() : </a:t>
            </a:r>
            <a:r>
              <a:rPr lang="ko-KR" altLang="en-US" dirty="0" smtClean="0"/>
              <a:t>시리얼 통신을 통해서 데이터 읽기 </a:t>
            </a:r>
            <a:r>
              <a:rPr lang="en-US" altLang="ko-KR" dirty="0" smtClean="0"/>
              <a:t>(1 byte)</a:t>
            </a:r>
          </a:p>
          <a:p>
            <a:pPr lvl="1"/>
            <a:r>
              <a:rPr lang="en-US" altLang="ko-KR" dirty="0" smtClean="0"/>
              <a:t>PC</a:t>
            </a:r>
            <a:r>
              <a:rPr lang="ko-KR" altLang="en-US" dirty="0" smtClean="0"/>
              <a:t>에서는 시리얼 모니터를 통해서 전송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14</a:t>
            </a:fld>
            <a:endParaRPr lang="ko-KR" altLang="en-US"/>
          </a:p>
        </p:txBody>
      </p:sp>
      <p:pic>
        <p:nvPicPr>
          <p:cNvPr id="9217" name="_x558019224" descr="EMB00026d3463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38" y="3215417"/>
            <a:ext cx="5833471" cy="310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961121" y="3429000"/>
            <a:ext cx="6100450" cy="382112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2888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6-5: </a:t>
            </a:r>
            <a:r>
              <a:rPr lang="ko-KR" altLang="en-US" dirty="0" smtClean="0"/>
              <a:t>스케치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15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916968" y="1345756"/>
            <a:ext cx="7147198" cy="408494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void loop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() {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solidFill>
                  <a:srgbClr val="E45649"/>
                </a:solidFill>
                <a:latin typeface="Consolas" panose="020B0609020204030204" pitchFamily="49" charset="0"/>
              </a:rPr>
              <a:t>Serial</a:t>
            </a:r>
            <a:r>
              <a:rPr lang="en-US" altLang="ko-KR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available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()) {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전송된 문자를 한 글자 </a:t>
            </a:r>
            <a:r>
              <a:rPr lang="ko-KR" altLang="en-US" sz="16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읽어들임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  <a:r>
              <a:rPr lang="en-US" altLang="ko-KR" sz="1600" dirty="0" err="1">
                <a:solidFill>
                  <a:srgbClr val="A626A4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data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 err="1">
                <a:solidFill>
                  <a:srgbClr val="E45649"/>
                </a:solidFill>
                <a:latin typeface="Consolas" panose="020B0609020204030204" pitchFamily="49" charset="0"/>
              </a:rPr>
              <a:t>Serial</a:t>
            </a:r>
            <a:r>
              <a:rPr lang="en-US" altLang="ko-KR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read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숫자가 전송되는 경우만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(data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&gt;=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50A14F"/>
                </a:solidFill>
                <a:latin typeface="Consolas" panose="020B0609020204030204" pitchFamily="49" charset="0"/>
              </a:rPr>
              <a:t>'0'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&amp;&amp;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data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&lt;=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50A14F"/>
                </a:solidFill>
                <a:latin typeface="Consolas" panose="020B0609020204030204" pitchFamily="49" charset="0"/>
              </a:rPr>
              <a:t>'9'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 {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   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문자를 숫자로 변경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    </a:t>
            </a:r>
            <a:r>
              <a:rPr lang="en-US" altLang="ko-KR" sz="1600" dirty="0" err="1">
                <a:solidFill>
                  <a:srgbClr val="A626A4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num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data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-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50A14F"/>
                </a:solidFill>
                <a:latin typeface="Consolas" panose="020B0609020204030204" pitchFamily="49" charset="0"/>
              </a:rPr>
              <a:t>'0'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   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8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개의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LED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를 순서대로 표시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   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for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solidFill>
                  <a:srgbClr val="A626A4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j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; j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8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; </a:t>
            </a:r>
            <a:r>
              <a:rPr lang="en-US" altLang="ko-KR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j</a:t>
            </a:r>
            <a:r>
              <a:rPr lang="en-US" altLang="ko-KR" sz="1600" dirty="0" err="1">
                <a:solidFill>
                  <a:srgbClr val="A626A4"/>
                </a:solidFill>
                <a:latin typeface="Consolas" panose="020B0609020204030204" pitchFamily="49" charset="0"/>
              </a:rPr>
              <a:t>++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 {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     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digitalWrite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solidFill>
                  <a:srgbClr val="E45649"/>
                </a:solidFill>
                <a:latin typeface="Consolas" panose="020B0609020204030204" pitchFamily="49" charset="0"/>
              </a:rPr>
              <a:t>ledPins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[j], </a:t>
            </a:r>
            <a:r>
              <a:rPr lang="en-US" altLang="ko-KR" sz="1600" dirty="0" err="1">
                <a:solidFill>
                  <a:srgbClr val="E45649"/>
                </a:solidFill>
                <a:latin typeface="Consolas" panose="020B0609020204030204" pitchFamily="49" charset="0"/>
              </a:rPr>
              <a:t>numLeds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[</a:t>
            </a:r>
            <a:r>
              <a:rPr lang="en-US" altLang="ko-KR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num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][j]);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    }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}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>
                <a:solidFill>
                  <a:srgbClr val="4078F2"/>
                </a:solidFill>
                <a:latin typeface="Consolas" panose="020B0609020204030204" pitchFamily="49" charset="0"/>
              </a:rPr>
              <a:t>delay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}</a:t>
            </a:r>
            <a:endParaRPr lang="en-US" altLang="ko-KR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6968" y="984906"/>
            <a:ext cx="7147198" cy="36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spAutoFit/>
          </a:bodyPr>
          <a:lstStyle/>
          <a:p>
            <a:pPr latinLnBrk="0"/>
            <a:r>
              <a:rPr lang="ko-KR" altLang="en-US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예제 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6-4. 7 </a:t>
            </a:r>
            <a:r>
              <a:rPr lang="en-US" altLang="ko-KR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PC</a:t>
            </a:r>
            <a:r>
              <a:rPr lang="ko-KR" altLang="en-US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에서 시리얼 통신으로 </a:t>
            </a:r>
            <a:r>
              <a:rPr lang="ko-KR" altLang="en-US" sz="1400" kern="100" dirty="0" err="1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아두이노</a:t>
            </a:r>
            <a:r>
              <a:rPr lang="ko-KR" altLang="en-US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 제어</a:t>
            </a:r>
            <a:endParaRPr lang="ko-KR" altLang="ko-KR" sz="1400" kern="100" dirty="0">
              <a:solidFill>
                <a:schemeClr val="bg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8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6.3 LCD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LCD (Liquid Crystal Display)</a:t>
            </a:r>
          </a:p>
          <a:p>
            <a:pPr lvl="1"/>
            <a:r>
              <a:rPr lang="ko-KR" altLang="en-US" dirty="0" smtClean="0"/>
              <a:t>액정표시장치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캐릭터 </a:t>
            </a:r>
            <a:r>
              <a:rPr lang="en-US" altLang="ko-KR" dirty="0" smtClean="0"/>
              <a:t>LCD, </a:t>
            </a:r>
            <a:r>
              <a:rPr lang="ko-KR" altLang="en-US" dirty="0" smtClean="0"/>
              <a:t>그래픽 </a:t>
            </a:r>
            <a:r>
              <a:rPr lang="en-US" altLang="ko-KR" dirty="0" smtClean="0"/>
              <a:t>LCD, </a:t>
            </a:r>
            <a:r>
              <a:rPr lang="ko-KR" altLang="en-US" dirty="0" smtClean="0"/>
              <a:t>컬러 </a:t>
            </a:r>
            <a:r>
              <a:rPr lang="en-US" altLang="ko-KR" dirty="0" smtClean="0"/>
              <a:t>LCD </a:t>
            </a:r>
            <a:r>
              <a:rPr lang="ko-KR" altLang="en-US" dirty="0" smtClean="0"/>
              <a:t>등 다양한 종류</a:t>
            </a:r>
            <a:endParaRPr lang="en-US" altLang="ko-KR" dirty="0" smtClean="0"/>
          </a:p>
          <a:p>
            <a:r>
              <a:rPr lang="en-US" altLang="ko-KR" dirty="0" smtClean="0"/>
              <a:t>Character LCD</a:t>
            </a:r>
          </a:p>
          <a:p>
            <a:pPr lvl="1"/>
            <a:r>
              <a:rPr lang="ko-KR" altLang="en-US" dirty="0" smtClean="0"/>
              <a:t>글자만 표현 가능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1602 (16</a:t>
            </a:r>
            <a:r>
              <a:rPr lang="ko-KR" altLang="en-US" dirty="0" smtClean="0"/>
              <a:t>글자 </a:t>
            </a:r>
            <a:r>
              <a:rPr lang="en-US" altLang="ko-KR" dirty="0" smtClean="0"/>
              <a:t>2</a:t>
            </a:r>
            <a:r>
              <a:rPr lang="ko-KR" altLang="en-US" dirty="0" smtClean="0"/>
              <a:t>줄</a:t>
            </a:r>
            <a:r>
              <a:rPr lang="en-US" altLang="ko-KR" dirty="0" smtClean="0"/>
              <a:t>), 2004 (20</a:t>
            </a:r>
            <a:r>
              <a:rPr lang="ko-KR" altLang="en-US" dirty="0" smtClean="0"/>
              <a:t>글자 </a:t>
            </a:r>
            <a:r>
              <a:rPr lang="en-US" altLang="ko-KR" dirty="0" smtClean="0"/>
              <a:t>4</a:t>
            </a:r>
            <a:r>
              <a:rPr lang="ko-KR" altLang="en-US" dirty="0" smtClean="0"/>
              <a:t>줄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많이 사용됨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HD44780 chipset(</a:t>
            </a:r>
            <a:r>
              <a:rPr lang="ko-KR" altLang="en-US" dirty="0" smtClean="0"/>
              <a:t>주로 </a:t>
            </a:r>
            <a:r>
              <a:rPr lang="en-US" altLang="ko-KR" dirty="0" smtClean="0"/>
              <a:t>Hitachi</a:t>
            </a:r>
            <a:r>
              <a:rPr lang="ko-KR" altLang="en-US" dirty="0" smtClean="0"/>
              <a:t>사의 드라이버 칩셋 사용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16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03" b="26651"/>
          <a:stretch/>
        </p:blipFill>
        <p:spPr>
          <a:xfrm>
            <a:off x="2626750" y="4632069"/>
            <a:ext cx="3907753" cy="175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93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Character LCD (</a:t>
            </a:r>
            <a:r>
              <a:rPr lang="ko-KR" altLang="en-US" dirty="0" smtClean="0"/>
              <a:t>계속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하나의 글자 </a:t>
            </a:r>
            <a:r>
              <a:rPr lang="en-US" altLang="ko-KR" dirty="0" smtClean="0"/>
              <a:t>: 5x8 </a:t>
            </a:r>
            <a:r>
              <a:rPr lang="ko-KR" altLang="en-US" dirty="0" smtClean="0"/>
              <a:t>픽셀의 점으로 표현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128</a:t>
            </a:r>
            <a:r>
              <a:rPr lang="ko-KR" altLang="en-US" dirty="0" smtClean="0"/>
              <a:t>개의 </a:t>
            </a:r>
            <a:r>
              <a:rPr lang="en-US" altLang="ko-KR" dirty="0" smtClean="0"/>
              <a:t>ASCII </a:t>
            </a:r>
            <a:r>
              <a:rPr lang="ko-KR" altLang="en-US" dirty="0" smtClean="0"/>
              <a:t>문자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128</a:t>
            </a:r>
            <a:r>
              <a:rPr lang="ko-KR" altLang="en-US" dirty="0" smtClean="0"/>
              <a:t>개의 특수 문자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모델별로</a:t>
            </a:r>
            <a:r>
              <a:rPr lang="ko-KR" altLang="en-US" dirty="0" smtClean="0"/>
              <a:t> 다름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8</a:t>
            </a:r>
            <a:r>
              <a:rPr lang="ko-KR" altLang="en-US" dirty="0" smtClean="0"/>
              <a:t>개의 사용자 정의 문자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17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139" y="2030537"/>
            <a:ext cx="3527225" cy="413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4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Character LCD</a:t>
            </a:r>
            <a:r>
              <a:rPr lang="ko-KR" altLang="en-US" dirty="0" smtClean="0"/>
              <a:t>의 연결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18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03" b="26651"/>
          <a:stretch/>
        </p:blipFill>
        <p:spPr>
          <a:xfrm rot="5400000">
            <a:off x="-776628" y="2890598"/>
            <a:ext cx="5142209" cy="23112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61148" y="1862173"/>
            <a:ext cx="4905254" cy="3787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VSS : GND, VDD : 5V </a:t>
            </a:r>
            <a:r>
              <a:rPr lang="ko-KR" altLang="en-US" dirty="0" smtClean="0"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전원 연결</a:t>
            </a:r>
            <a:endParaRPr lang="en-US" altLang="ko-KR" dirty="0" smtClean="0">
              <a:latin typeface="SpoqaHanSans-Regular" panose="020B0500000000000000" pitchFamily="50" charset="-127"/>
              <a:ea typeface="SpoqaHanSans-Regular" panose="020B0500000000000000" pitchFamily="50" charset="-127"/>
            </a:endParaRPr>
          </a:p>
          <a:p>
            <a:pPr marL="18097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V0 : contrast </a:t>
            </a:r>
            <a:r>
              <a:rPr lang="ko-KR" altLang="en-US" dirty="0" smtClean="0"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기준 전압</a:t>
            </a:r>
            <a:endParaRPr lang="en-US" altLang="ko-KR" dirty="0" smtClean="0">
              <a:latin typeface="SpoqaHanSans-Regular" panose="020B0500000000000000" pitchFamily="50" charset="-127"/>
              <a:ea typeface="SpoqaHanSans-Regular" panose="020B0500000000000000" pitchFamily="50" charset="-127"/>
            </a:endParaRPr>
          </a:p>
          <a:p>
            <a:pPr marL="18097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RS : Register select – L:</a:t>
            </a:r>
            <a:r>
              <a:rPr lang="ko-KR" altLang="en-US" dirty="0" smtClean="0"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명령어</a:t>
            </a:r>
            <a:r>
              <a:rPr lang="en-US" altLang="ko-KR" dirty="0" smtClean="0"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/ H:</a:t>
            </a:r>
            <a:r>
              <a:rPr lang="ko-KR" altLang="en-US" dirty="0" smtClean="0"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데이터 전달</a:t>
            </a:r>
            <a:endParaRPr lang="en-US" altLang="ko-KR" dirty="0" smtClean="0">
              <a:latin typeface="SpoqaHanSans-Regular" panose="020B0500000000000000" pitchFamily="50" charset="-127"/>
              <a:ea typeface="SpoqaHanSans-Regular" panose="020B0500000000000000" pitchFamily="50" charset="-127"/>
            </a:endParaRPr>
          </a:p>
          <a:p>
            <a:pPr marL="18097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RW : Read/Write - L:Write/H:Read</a:t>
            </a:r>
          </a:p>
          <a:p>
            <a:pPr marL="18097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E : Data Enable</a:t>
            </a:r>
          </a:p>
          <a:p>
            <a:pPr marL="18097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D0 ~ D7 : 8</a:t>
            </a:r>
            <a:r>
              <a:rPr lang="ko-KR" altLang="en-US" dirty="0" smtClean="0"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비트</a:t>
            </a:r>
            <a:r>
              <a:rPr lang="en-US" altLang="ko-KR" dirty="0" smtClean="0"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 </a:t>
            </a:r>
            <a:r>
              <a:rPr lang="ko-KR" altLang="en-US" dirty="0" smtClean="0"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데이터 연결용</a:t>
            </a:r>
            <a:endParaRPr lang="en-US" altLang="ko-KR" dirty="0" smtClean="0">
              <a:latin typeface="SpoqaHanSans-Regular" panose="020B0500000000000000" pitchFamily="50" charset="-127"/>
              <a:ea typeface="SpoqaHanSans-Regular" panose="020B0500000000000000" pitchFamily="50" charset="-127"/>
            </a:endParaRPr>
          </a:p>
          <a:p>
            <a:pPr marL="18097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D4 ~ D7 : 4</a:t>
            </a:r>
            <a:r>
              <a:rPr lang="ko-KR" altLang="en-US" dirty="0" smtClean="0"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비트 데이터 연결용</a:t>
            </a:r>
            <a:endParaRPr lang="en-US" altLang="ko-KR" dirty="0" smtClean="0">
              <a:latin typeface="SpoqaHanSans-Regular" panose="020B0500000000000000" pitchFamily="50" charset="-127"/>
              <a:ea typeface="SpoqaHanSans-Regular" panose="020B0500000000000000" pitchFamily="50" charset="-127"/>
            </a:endParaRPr>
          </a:p>
          <a:p>
            <a:pPr marL="18097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A : Backlight </a:t>
            </a:r>
            <a:r>
              <a:rPr lang="ko-KR" altLang="en-US" dirty="0" smtClean="0"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전원 </a:t>
            </a:r>
            <a:r>
              <a:rPr lang="en-US" altLang="ko-KR" dirty="0" smtClean="0"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(+</a:t>
            </a:r>
            <a:r>
              <a:rPr lang="ko-KR" altLang="en-US" dirty="0" smtClean="0"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극</a:t>
            </a:r>
            <a:r>
              <a:rPr lang="en-US" altLang="ko-KR" dirty="0" smtClean="0"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)</a:t>
            </a:r>
          </a:p>
          <a:p>
            <a:pPr marL="18097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K : Backlight </a:t>
            </a:r>
            <a:r>
              <a:rPr lang="ko-KR" altLang="en-US" dirty="0" smtClean="0"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전원 </a:t>
            </a:r>
            <a:r>
              <a:rPr lang="en-US" altLang="ko-KR" dirty="0" smtClean="0"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(-</a:t>
            </a:r>
            <a:r>
              <a:rPr lang="ko-KR" altLang="en-US" dirty="0" smtClean="0"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극 </a:t>
            </a:r>
            <a:r>
              <a:rPr lang="en-US" altLang="ko-KR" dirty="0" smtClean="0"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: GND)</a:t>
            </a:r>
            <a:endParaRPr lang="ko-KR" altLang="en-US" dirty="0">
              <a:latin typeface="SpoqaHanSans-Regular" panose="020B0500000000000000" pitchFamily="50" charset="-127"/>
              <a:ea typeface="SpoqaHanSans-Regular" panose="020B05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921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6-6: </a:t>
            </a:r>
            <a:r>
              <a:rPr lang="ko-KR" altLang="en-US" dirty="0" smtClean="0"/>
              <a:t>회로 구성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" y="1214506"/>
            <a:ext cx="8878188" cy="4685710"/>
          </a:xfr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19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19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6.1 RGB </a:t>
            </a:r>
            <a:r>
              <a:rPr lang="en-US" altLang="ko-KR" dirty="0" smtClean="0"/>
              <a:t>LED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RGB LED</a:t>
            </a:r>
          </a:p>
          <a:p>
            <a:pPr lvl="1"/>
            <a:r>
              <a:rPr lang="en-US" altLang="ko-KR" dirty="0" smtClean="0"/>
              <a:t>LED</a:t>
            </a:r>
            <a:r>
              <a:rPr lang="ko-KR" altLang="en-US" dirty="0" smtClean="0"/>
              <a:t>내부에 </a:t>
            </a:r>
            <a:r>
              <a:rPr lang="en-US" altLang="ko-KR" dirty="0" smtClean="0"/>
              <a:t>3</a:t>
            </a:r>
            <a:r>
              <a:rPr lang="ko-KR" altLang="en-US" dirty="0" smtClean="0"/>
              <a:t>색의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가 들어가있는 소자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각각의 색의 밝기를 조절함으로 모든 색을 표현</a:t>
            </a:r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2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pic>
        <p:nvPicPr>
          <p:cNvPr id="6145" name="_x558330088" descr="EMB00026d3463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54" y="2905046"/>
            <a:ext cx="2884885" cy="216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99695" y="5433554"/>
            <a:ext cx="2234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RGB LED</a:t>
            </a:r>
            <a:r>
              <a:rPr lang="ko-KR" altLang="en-US" dirty="0" smtClean="0"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의 구조</a:t>
            </a:r>
            <a:endParaRPr lang="en-US" altLang="ko-KR" dirty="0" smtClean="0">
              <a:latin typeface="SpoqaHanSans-Regular" panose="020B0500000000000000" pitchFamily="50" charset="-127"/>
              <a:ea typeface="SpoqaHanSans-Regular" panose="020B0500000000000000" pitchFamily="50" charset="-127"/>
            </a:endParaRPr>
          </a:p>
          <a:p>
            <a:pPr algn="ctr"/>
            <a:r>
              <a:rPr lang="en-US" altLang="ko-KR" dirty="0" smtClean="0"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(common cathode)</a:t>
            </a:r>
            <a:endParaRPr lang="ko-KR" altLang="en-US" dirty="0">
              <a:latin typeface="SpoqaHanSans-Regular" panose="020B0500000000000000" pitchFamily="50" charset="-127"/>
              <a:ea typeface="SpoqaHanSans-Regular" panose="020B0500000000000000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0129" y="5479726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빛의 삼원색</a:t>
            </a:r>
            <a:endParaRPr lang="ko-KR" altLang="en-US" dirty="0">
              <a:latin typeface="SpoqaHanSans-Regular" panose="020B0500000000000000" pitchFamily="50" charset="-127"/>
              <a:ea typeface="SpoqaHanSans-Regular" panose="020B0500000000000000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21" y="2709828"/>
            <a:ext cx="2892114" cy="267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9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061006"/>
              </p:ext>
            </p:extLst>
          </p:nvPr>
        </p:nvGraphicFramePr>
        <p:xfrm>
          <a:off x="553981" y="1041954"/>
          <a:ext cx="7882527" cy="5324094"/>
        </p:xfrm>
        <a:graphic>
          <a:graphicData uri="http://schemas.openxmlformats.org/drawingml/2006/table">
            <a:tbl>
              <a:tblPr/>
              <a:tblGrid>
                <a:gridCol w="646086">
                  <a:extLst>
                    <a:ext uri="{9D8B030D-6E8A-4147-A177-3AD203B41FA5}">
                      <a16:colId xmlns:a16="http://schemas.microsoft.com/office/drawing/2014/main" val="3379553505"/>
                    </a:ext>
                  </a:extLst>
                </a:gridCol>
                <a:gridCol w="1915443">
                  <a:extLst>
                    <a:ext uri="{9D8B030D-6E8A-4147-A177-3AD203B41FA5}">
                      <a16:colId xmlns:a16="http://schemas.microsoft.com/office/drawing/2014/main" val="2070678147"/>
                    </a:ext>
                  </a:extLst>
                </a:gridCol>
                <a:gridCol w="1773666">
                  <a:extLst>
                    <a:ext uri="{9D8B030D-6E8A-4147-A177-3AD203B41FA5}">
                      <a16:colId xmlns:a16="http://schemas.microsoft.com/office/drawing/2014/main" val="1458762606"/>
                    </a:ext>
                  </a:extLst>
                </a:gridCol>
                <a:gridCol w="2049613">
                  <a:extLst>
                    <a:ext uri="{9D8B030D-6E8A-4147-A177-3AD203B41FA5}">
                      <a16:colId xmlns:a16="http://schemas.microsoft.com/office/drawing/2014/main" val="319354883"/>
                    </a:ext>
                  </a:extLst>
                </a:gridCol>
                <a:gridCol w="1497719">
                  <a:extLst>
                    <a:ext uri="{9D8B030D-6E8A-4147-A177-3AD203B41FA5}">
                      <a16:colId xmlns:a16="http://schemas.microsoft.com/office/drawing/2014/main" val="2097465871"/>
                    </a:ext>
                  </a:extLst>
                </a:gridCol>
              </a:tblGrid>
              <a:tr h="211455">
                <a:tc gridSpan="2"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LCD</a:t>
                      </a:r>
                      <a:r>
                        <a:rPr lang="ko-KR" alt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핀번호</a:t>
                      </a: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의미 및 연결방법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916027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VSS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12700" marR="127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LCD </a:t>
                      </a:r>
                      <a:r>
                        <a:rPr lang="ko-KR" alt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전원 </a:t>
                      </a:r>
                      <a:r>
                        <a:rPr lang="en-US" altLang="ko-KR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- GND</a:t>
                      </a:r>
                      <a:r>
                        <a:rPr lang="ko-KR" alt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에 연결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72227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2</a:t>
                      </a: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VDD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12700" marR="127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LCD </a:t>
                      </a:r>
                      <a:r>
                        <a:rPr lang="ko-KR" alt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전원 </a:t>
                      </a:r>
                      <a:r>
                        <a:rPr lang="en-US" altLang="ko-KR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– 5V</a:t>
                      </a:r>
                      <a:r>
                        <a:rPr lang="ko-KR" alt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에 연결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547056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3</a:t>
                      </a: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VO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12700" marR="127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글자의 선명도</a:t>
                      </a:r>
                      <a:r>
                        <a:rPr lang="en-US" altLang="ko-KR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, 10kΩ </a:t>
                      </a:r>
                      <a:r>
                        <a:rPr lang="ko-KR" alt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가변저항을 통해서 전압 결정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896444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Register Select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12700" marR="127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r>
                        <a:rPr lang="ko-KR" alt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이면 명령모드</a:t>
                      </a:r>
                      <a:r>
                        <a:rPr lang="en-US" altLang="ko-KR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, 0</a:t>
                      </a:r>
                      <a:r>
                        <a:rPr lang="ko-KR" alt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이면 데이터모드 </a:t>
                      </a:r>
                      <a:r>
                        <a:rPr lang="en-US" altLang="ko-KR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– </a:t>
                      </a:r>
                      <a:r>
                        <a:rPr lang="ko-KR" alt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아두이노 </a:t>
                      </a:r>
                      <a:r>
                        <a:rPr lang="en-US" altLang="ko-KR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12</a:t>
                      </a:r>
                      <a:r>
                        <a:rPr lang="ko-KR" alt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번 핀 연결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255984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5</a:t>
                      </a: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Read/Write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12700" marR="127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읽기</a:t>
                      </a:r>
                      <a:r>
                        <a:rPr lang="en-US" altLang="ko-KR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/</a:t>
                      </a:r>
                      <a:r>
                        <a:rPr lang="ko-KR" alt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쓰기 모드 </a:t>
                      </a:r>
                      <a:r>
                        <a:rPr lang="en-US" altLang="ko-KR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- GND</a:t>
                      </a:r>
                      <a:endParaRPr lang="ko-KR" altLang="en-US" sz="14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838147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6</a:t>
                      </a: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Enable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12700" marR="127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명령</a:t>
                      </a:r>
                      <a:r>
                        <a:rPr lang="en-US" altLang="ko-KR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/</a:t>
                      </a:r>
                      <a:r>
                        <a:rPr lang="ko-KR" alt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데이터 전송 신호 </a:t>
                      </a:r>
                      <a:r>
                        <a:rPr lang="en-US" altLang="ko-KR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– </a:t>
                      </a:r>
                      <a:r>
                        <a:rPr lang="ko-KR" alt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아두이노 </a:t>
                      </a:r>
                      <a:r>
                        <a:rPr lang="en-US" altLang="ko-KR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11</a:t>
                      </a:r>
                      <a:r>
                        <a:rPr lang="ko-KR" alt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번 핀 연결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508130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7</a:t>
                      </a: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Data 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3">
                  <a:txBody>
                    <a:bodyPr/>
                    <a:lstStyle/>
                    <a:p>
                      <a:pPr marL="12700" marR="127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데이터 전송용 </a:t>
                      </a:r>
                      <a:r>
                        <a:rPr lang="en-US" altLang="ko-KR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: 4</a:t>
                      </a:r>
                      <a:r>
                        <a:rPr lang="ko-KR" alt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비트 전송모드에서는 사용하지 않음</a:t>
                      </a:r>
                    </a:p>
                    <a:p>
                      <a:pPr marL="12700" marR="127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8</a:t>
                      </a:r>
                      <a:r>
                        <a:rPr lang="ko-KR" alt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비트 전송모드에서는 남는 아두이노의 디지털 핀</a:t>
                      </a:r>
                      <a:r>
                        <a:rPr lang="en-US" altLang="ko-KR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(</a:t>
                      </a:r>
                      <a:r>
                        <a:rPr lang="ko-KR" alt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예</a:t>
                      </a:r>
                      <a:r>
                        <a:rPr lang="en-US" altLang="ko-KR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: 6, 7, 8, 9)</a:t>
                      </a:r>
                      <a:r>
                        <a:rPr lang="ko-KR" alt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에 연결하여 사용함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850222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8</a:t>
                      </a: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Data 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173589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9</a:t>
                      </a: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Data 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640014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10</a:t>
                      </a: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Data 3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298673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11</a:t>
                      </a: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Data 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12700" marR="127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데이터 전송용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아두이노 </a:t>
                      </a:r>
                      <a:r>
                        <a:rPr lang="en-US" altLang="ko-KR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5</a:t>
                      </a:r>
                      <a:r>
                        <a:rPr lang="ko-KR" alt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번 핀 연결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12700" marR="127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8</a:t>
                      </a:r>
                      <a:r>
                        <a:rPr lang="ko-KR" alt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비트</a:t>
                      </a:r>
                      <a:r>
                        <a:rPr lang="en-US" altLang="ko-KR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/4</a:t>
                      </a:r>
                      <a:r>
                        <a:rPr lang="ko-KR" alt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비트 모두 사용함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415714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12</a:t>
                      </a: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Data 5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marR="127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아두이노 </a:t>
                      </a:r>
                      <a:r>
                        <a:rPr lang="en-US" altLang="ko-KR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4</a:t>
                      </a:r>
                      <a:r>
                        <a:rPr lang="ko-KR" alt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번 핀 연결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723672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13</a:t>
                      </a: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Data 6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marR="127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아두이노 </a:t>
                      </a:r>
                      <a:r>
                        <a:rPr lang="en-US" altLang="ko-KR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3</a:t>
                      </a:r>
                      <a:r>
                        <a:rPr lang="ko-KR" alt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번 핀 연결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452820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14</a:t>
                      </a: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Data 7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marR="127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아두이노 </a:t>
                      </a:r>
                      <a:r>
                        <a:rPr lang="en-US" altLang="ko-KR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2</a:t>
                      </a:r>
                      <a:r>
                        <a:rPr lang="ko-KR" alt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번 핀 연결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223300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15</a:t>
                      </a: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BL Anode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12700" marR="127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Backlight (</a:t>
                      </a:r>
                      <a:r>
                        <a:rPr lang="ko-KR" alt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배경 불빛</a:t>
                      </a:r>
                      <a:r>
                        <a:rPr lang="en-US" altLang="ko-KR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) </a:t>
                      </a:r>
                      <a:r>
                        <a:rPr lang="ko-KR" alt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전원 </a:t>
                      </a:r>
                      <a:r>
                        <a:rPr lang="en-US" altLang="ko-KR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– 5V</a:t>
                      </a:r>
                      <a:r>
                        <a:rPr lang="ko-KR" alt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에 </a:t>
                      </a:r>
                      <a:r>
                        <a:rPr lang="en-US" altLang="ko-KR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220Ω </a:t>
                      </a:r>
                      <a:r>
                        <a:rPr lang="ko-KR" alt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경유 연결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847144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16</a:t>
                      </a: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BL Cathode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12700" marR="127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30" dirty="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Backlight </a:t>
                      </a:r>
                      <a:r>
                        <a:rPr lang="ko-KR" altLang="en-US" sz="1400" kern="0" spc="-30" dirty="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전원 </a:t>
                      </a:r>
                      <a:r>
                        <a:rPr lang="en-US" altLang="ko-KR" sz="1400" kern="0" spc="-30" dirty="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– </a:t>
                      </a:r>
                      <a:r>
                        <a:rPr lang="en-US" sz="1400" kern="0" spc="-30" dirty="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GND</a:t>
                      </a:r>
                      <a:r>
                        <a:rPr lang="ko-KR" altLang="en-US" sz="1400" kern="0" spc="-30" dirty="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에 연결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852421"/>
                  </a:ext>
                </a:extLst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20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820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라이브러리 사용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라이브러리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자주 사용하는 함수들을 </a:t>
            </a:r>
            <a:r>
              <a:rPr lang="ko-KR" altLang="en-US" dirty="0" err="1" smtClean="0"/>
              <a:t>모듈화해서</a:t>
            </a:r>
            <a:r>
              <a:rPr lang="ko-KR" altLang="en-US" dirty="0" smtClean="0"/>
              <a:t> 만들어놓은 함수들의 모임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21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pic>
        <p:nvPicPr>
          <p:cNvPr id="12289" name="_x558019304" descr="EMB00026d3463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70" y="2072417"/>
            <a:ext cx="5199532" cy="40178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5307453" y="3837810"/>
            <a:ext cx="3525996" cy="1228099"/>
          </a:xfrm>
          <a:prstGeom prst="roundRect">
            <a:avLst>
              <a:gd name="adj" fmla="val 6991"/>
            </a:avLst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인터넷에서 라이브러리를 추가 설치</a:t>
            </a:r>
            <a:endParaRPr lang="en-US" altLang="ko-KR" sz="1400" dirty="0" smtClean="0">
              <a:solidFill>
                <a:schemeClr val="tx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</a:endParaRPr>
          </a:p>
          <a:p>
            <a:pPr marL="180975" indent="-1809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다운로드 받은 </a:t>
            </a:r>
            <a:r>
              <a:rPr lang="en-US" altLang="ko-KR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zip 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파일 형태의 라이브러리 추가</a:t>
            </a:r>
            <a:endParaRPr lang="ko-KR" altLang="en-US" sz="1400" dirty="0">
              <a:solidFill>
                <a:schemeClr val="tx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201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6-6: </a:t>
            </a:r>
            <a:r>
              <a:rPr lang="ko-KR" altLang="en-US" dirty="0" smtClean="0"/>
              <a:t>스케치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22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916968" y="1345756"/>
            <a:ext cx="7147198" cy="510060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dirty="0">
                <a:solidFill>
                  <a:srgbClr val="50A14F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400" dirty="0" err="1">
                <a:solidFill>
                  <a:srgbClr val="50A14F"/>
                </a:solidFill>
                <a:latin typeface="Consolas" panose="020B0609020204030204" pitchFamily="49" charset="0"/>
              </a:rPr>
              <a:t>LiquidCrystal.h</a:t>
            </a:r>
            <a:r>
              <a:rPr lang="en-US" altLang="ko-KR" sz="1400" dirty="0">
                <a:solidFill>
                  <a:srgbClr val="50A14F"/>
                </a:solidFill>
                <a:latin typeface="Consolas" panose="020B0609020204030204" pitchFamily="49" charset="0"/>
              </a:rPr>
              <a:t>&gt;</a:t>
            </a:r>
            <a:endParaRPr lang="en-US" altLang="ko-KR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캐릭터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LCD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용 객체 생성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인수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: RS, EN, D4, D5, D6, D7</a:t>
            </a:r>
            <a:endParaRPr lang="en-US" altLang="ko-KR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LiquidCrystal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lcd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12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11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5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4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3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2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</a:rPr>
              <a:t>void setup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(){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LCD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초기화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: 16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행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2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열 설정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>
                <a:solidFill>
                  <a:srgbClr val="E45649"/>
                </a:solidFill>
                <a:latin typeface="Consolas" panose="020B0609020204030204" pitchFamily="49" charset="0"/>
              </a:rPr>
              <a:t>lcd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begin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16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2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LCD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에 출력하기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>
                <a:solidFill>
                  <a:srgbClr val="E45649"/>
                </a:solidFill>
                <a:latin typeface="Consolas" panose="020B0609020204030204" pitchFamily="49" charset="0"/>
              </a:rPr>
              <a:t>lcd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print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50A14F"/>
                </a:solidFill>
                <a:latin typeface="Consolas" panose="020B0609020204030204" pitchFamily="49" charset="0"/>
              </a:rPr>
              <a:t>"Hello, Arduino"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</a:rPr>
              <a:t>void loop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() {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LCD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끄기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>
                <a:solidFill>
                  <a:srgbClr val="E45649"/>
                </a:solidFill>
                <a:latin typeface="Consolas" panose="020B0609020204030204" pitchFamily="49" charset="0"/>
              </a:rPr>
              <a:t>lcd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noDisplay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대기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>
                <a:solidFill>
                  <a:srgbClr val="4078F2"/>
                </a:solidFill>
                <a:latin typeface="Consolas" panose="020B0609020204030204" pitchFamily="49" charset="0"/>
              </a:rPr>
              <a:t>delay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1000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LCD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켜기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>
                <a:solidFill>
                  <a:srgbClr val="E45649"/>
                </a:solidFill>
                <a:latin typeface="Consolas" panose="020B0609020204030204" pitchFamily="49" charset="0"/>
              </a:rPr>
              <a:t>lcd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display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대기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>
                <a:solidFill>
                  <a:srgbClr val="4078F2"/>
                </a:solidFill>
                <a:latin typeface="Consolas" panose="020B0609020204030204" pitchFamily="49" charset="0"/>
              </a:rPr>
              <a:t>delay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1000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}</a:t>
            </a:r>
            <a:endParaRPr lang="en-US" altLang="ko-KR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6968" y="984906"/>
            <a:ext cx="7147198" cy="36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spAutoFit/>
          </a:bodyPr>
          <a:lstStyle/>
          <a:p>
            <a:pPr latinLnBrk="0"/>
            <a:r>
              <a:rPr lang="ko-KR" altLang="en-US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예제 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6-6. </a:t>
            </a:r>
            <a:r>
              <a:rPr lang="ko-KR" altLang="en-US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캐릭터 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LCD </a:t>
            </a:r>
            <a:r>
              <a:rPr lang="ko-KR" altLang="en-US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사용</a:t>
            </a:r>
            <a:endParaRPr lang="ko-KR" altLang="ko-KR" sz="1400" kern="100" dirty="0">
              <a:solidFill>
                <a:schemeClr val="bg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74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err="1" smtClean="0"/>
              <a:t>LiquidCrystal</a:t>
            </a:r>
            <a:r>
              <a:rPr lang="en-US" altLang="ko-KR" dirty="0" smtClean="0"/>
              <a:t> </a:t>
            </a:r>
            <a:r>
              <a:rPr lang="ko-KR" altLang="en-US" dirty="0" smtClean="0"/>
              <a:t>라이브러리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23</a:t>
            </a:fld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877516"/>
              </p:ext>
            </p:extLst>
          </p:nvPr>
        </p:nvGraphicFramePr>
        <p:xfrm>
          <a:off x="540632" y="999118"/>
          <a:ext cx="8169528" cy="540314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42498">
                  <a:extLst>
                    <a:ext uri="{9D8B030D-6E8A-4147-A177-3AD203B41FA5}">
                      <a16:colId xmlns:a16="http://schemas.microsoft.com/office/drawing/2014/main" val="2664659224"/>
                    </a:ext>
                  </a:extLst>
                </a:gridCol>
                <a:gridCol w="1775405">
                  <a:extLst>
                    <a:ext uri="{9D8B030D-6E8A-4147-A177-3AD203B41FA5}">
                      <a16:colId xmlns:a16="http://schemas.microsoft.com/office/drawing/2014/main" val="2761092836"/>
                    </a:ext>
                  </a:extLst>
                </a:gridCol>
                <a:gridCol w="4251625">
                  <a:extLst>
                    <a:ext uri="{9D8B030D-6E8A-4147-A177-3AD203B41FA5}">
                      <a16:colId xmlns:a16="http://schemas.microsoft.com/office/drawing/2014/main" val="482867277"/>
                    </a:ext>
                  </a:extLst>
                </a:gridCol>
              </a:tblGrid>
              <a:tr h="93746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-30" dirty="0">
                          <a:effectLst/>
                        </a:rPr>
                        <a:t>함수</a:t>
                      </a:r>
                      <a:endParaRPr lang="ko-KR" altLang="en-US" sz="1050" kern="0" spc="-3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45425" marR="45425" marT="12559" marB="12559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-30" dirty="0">
                          <a:effectLst/>
                        </a:rPr>
                        <a:t>의미</a:t>
                      </a:r>
                      <a:endParaRPr lang="ko-KR" altLang="en-US" sz="1050" kern="0" spc="-3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45425" marR="45425" marT="12559" marB="12559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-30" dirty="0" smtClean="0">
                          <a:effectLst/>
                        </a:rPr>
                        <a:t>사용 예 </a:t>
                      </a:r>
                      <a:r>
                        <a:rPr lang="ko-KR" altLang="en-US" sz="1050" kern="0" spc="-30" dirty="0">
                          <a:effectLst/>
                        </a:rPr>
                        <a:t>및 설명</a:t>
                      </a:r>
                      <a:endParaRPr lang="ko-KR" altLang="en-US" sz="1050" kern="0" spc="-3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45425" marR="45425" marT="12559" marB="12559" anchor="ctr"/>
                </a:tc>
                <a:extLst>
                  <a:ext uri="{0D108BD9-81ED-4DB2-BD59-A6C34878D82A}">
                    <a16:rowId xmlns:a16="http://schemas.microsoft.com/office/drawing/2014/main" val="4249009132"/>
                  </a:ext>
                </a:extLst>
              </a:tr>
              <a:tr h="580354">
                <a:tc rowSpan="2"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err="1">
                          <a:effectLst/>
                        </a:rPr>
                        <a:t>LiquidCrystal</a:t>
                      </a:r>
                      <a:r>
                        <a:rPr lang="en-US" sz="1100" kern="0" spc="-50" dirty="0">
                          <a:effectLst/>
                        </a:rPr>
                        <a:t>(...)</a:t>
                      </a:r>
                      <a:endParaRPr lang="en-US" sz="1100" kern="0" spc="-3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45425" marR="45425" marT="12559" marB="12559" anchor="ctr"/>
                </a:tc>
                <a:tc rowSpan="2"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>
                          <a:effectLst/>
                        </a:rPr>
                        <a:t>생성자 함수로 아두이노에 연결되어 있는 핀들을 지정</a:t>
                      </a: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45425" marR="45425" marT="12559" marB="12559" anchor="ctr"/>
                </a:tc>
                <a:tc>
                  <a:txBody>
                    <a:bodyPr/>
                    <a:lstStyle/>
                    <a:p>
                      <a:pPr marL="12700" marR="1270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 dirty="0">
                          <a:effectLst/>
                        </a:rPr>
                        <a:t>// </a:t>
                      </a:r>
                      <a:r>
                        <a:rPr lang="ko-KR" altLang="en-US" sz="1100" kern="0" spc="-50" dirty="0">
                          <a:effectLst/>
                        </a:rPr>
                        <a:t>데이터를 </a:t>
                      </a:r>
                      <a:r>
                        <a:rPr lang="en-US" altLang="ko-KR" sz="1100" kern="0" spc="-50" dirty="0">
                          <a:effectLst/>
                        </a:rPr>
                        <a:t>4</a:t>
                      </a:r>
                      <a:r>
                        <a:rPr lang="ko-KR" altLang="en-US" sz="1100" kern="0" spc="-50" dirty="0">
                          <a:effectLst/>
                        </a:rPr>
                        <a:t>핀만 연결하여 사용시</a:t>
                      </a:r>
                      <a:endParaRPr lang="ko-KR" altLang="en-US" sz="1100" kern="0" spc="0" dirty="0">
                        <a:effectLst/>
                      </a:endParaRPr>
                    </a:p>
                    <a:p>
                      <a:pPr marL="12700" marR="1270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err="1">
                          <a:effectLst/>
                        </a:rPr>
                        <a:t>LiquidCrystal</a:t>
                      </a:r>
                      <a:r>
                        <a:rPr lang="en-US" sz="1100" kern="0" spc="-50" dirty="0">
                          <a:effectLst/>
                        </a:rPr>
                        <a:t>(</a:t>
                      </a:r>
                      <a:r>
                        <a:rPr lang="en-US" sz="1100" kern="0" spc="-50" dirty="0" err="1">
                          <a:effectLst/>
                        </a:rPr>
                        <a:t>rs</a:t>
                      </a:r>
                      <a:r>
                        <a:rPr lang="en-US" sz="1100" kern="0" spc="-50" dirty="0">
                          <a:effectLst/>
                        </a:rPr>
                        <a:t>, enable, d4, d5, d6, d7); </a:t>
                      </a:r>
                      <a:endParaRPr lang="en-US" sz="1100" kern="0" spc="0" dirty="0">
                        <a:effectLst/>
                      </a:endParaRPr>
                    </a:p>
                    <a:p>
                      <a:pPr marL="12700" marR="1270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err="1">
                          <a:effectLst/>
                        </a:rPr>
                        <a:t>LiquidCrystal</a:t>
                      </a:r>
                      <a:r>
                        <a:rPr lang="en-US" sz="1100" kern="0" spc="-50" dirty="0">
                          <a:effectLst/>
                        </a:rPr>
                        <a:t>(</a:t>
                      </a:r>
                      <a:r>
                        <a:rPr lang="en-US" sz="1100" kern="0" spc="-50" dirty="0" err="1">
                          <a:effectLst/>
                        </a:rPr>
                        <a:t>rs</a:t>
                      </a:r>
                      <a:r>
                        <a:rPr lang="en-US" sz="1100" kern="0" spc="-50" dirty="0">
                          <a:effectLst/>
                        </a:rPr>
                        <a:t>, </a:t>
                      </a:r>
                      <a:r>
                        <a:rPr lang="en-US" sz="1100" kern="0" spc="-50" dirty="0" err="1">
                          <a:effectLst/>
                        </a:rPr>
                        <a:t>rw</a:t>
                      </a:r>
                      <a:r>
                        <a:rPr lang="en-US" sz="1100" kern="0" spc="-50" dirty="0">
                          <a:effectLst/>
                        </a:rPr>
                        <a:t>, enable, d4, d5, d6, d7); </a:t>
                      </a:r>
                      <a:endParaRPr lang="en-US" sz="1100" kern="0" spc="0" dirty="0">
                        <a:effectLst/>
                      </a:endParaRPr>
                    </a:p>
                    <a:p>
                      <a:pPr marL="12700" marR="1270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>
                          <a:effectLst/>
                        </a:rPr>
                        <a:t>// </a:t>
                      </a:r>
                      <a:r>
                        <a:rPr lang="ko-KR" altLang="en-US" sz="1100" kern="0" spc="-50" dirty="0">
                          <a:effectLst/>
                        </a:rPr>
                        <a:t>데이터를 </a:t>
                      </a:r>
                      <a:r>
                        <a:rPr lang="en-US" altLang="ko-KR" sz="1100" kern="0" spc="-50" dirty="0">
                          <a:effectLst/>
                        </a:rPr>
                        <a:t>8</a:t>
                      </a:r>
                      <a:r>
                        <a:rPr lang="ko-KR" altLang="en-US" sz="1100" kern="0" spc="-50" dirty="0">
                          <a:effectLst/>
                        </a:rPr>
                        <a:t>핀 연결하여 사용시</a:t>
                      </a:r>
                      <a:endParaRPr lang="ko-KR" altLang="en-US" sz="1100" kern="0" spc="0" dirty="0">
                        <a:effectLst/>
                      </a:endParaRPr>
                    </a:p>
                    <a:p>
                      <a:pPr marL="12700" marR="1270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err="1">
                          <a:effectLst/>
                        </a:rPr>
                        <a:t>LiquidCrystal</a:t>
                      </a:r>
                      <a:r>
                        <a:rPr lang="en-US" sz="1100" kern="0" spc="-50" dirty="0">
                          <a:effectLst/>
                        </a:rPr>
                        <a:t>(</a:t>
                      </a:r>
                      <a:r>
                        <a:rPr lang="en-US" sz="1100" kern="0" spc="-50" dirty="0" err="1">
                          <a:effectLst/>
                        </a:rPr>
                        <a:t>rs</a:t>
                      </a:r>
                      <a:r>
                        <a:rPr lang="en-US" sz="1100" kern="0" spc="-50" dirty="0">
                          <a:effectLst/>
                        </a:rPr>
                        <a:t>, enable</a:t>
                      </a:r>
                      <a:r>
                        <a:rPr lang="en-US" sz="1100" kern="0" spc="-50" dirty="0" smtClean="0">
                          <a:effectLst/>
                        </a:rPr>
                        <a:t>, d0</a:t>
                      </a:r>
                      <a:r>
                        <a:rPr lang="en-US" sz="1100" kern="0" spc="-50" dirty="0">
                          <a:effectLst/>
                        </a:rPr>
                        <a:t>, d1, d2, d3, d4, d5, d6, d7); </a:t>
                      </a:r>
                      <a:endParaRPr lang="en-US" sz="1100" kern="0" spc="0" dirty="0">
                        <a:effectLst/>
                      </a:endParaRPr>
                    </a:p>
                    <a:p>
                      <a:pPr marL="12700" marR="1270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err="1">
                          <a:effectLst/>
                        </a:rPr>
                        <a:t>LiquidCrystal</a:t>
                      </a:r>
                      <a:r>
                        <a:rPr lang="en-US" sz="1100" kern="0" spc="-50" dirty="0">
                          <a:effectLst/>
                        </a:rPr>
                        <a:t>(</a:t>
                      </a:r>
                      <a:r>
                        <a:rPr lang="en-US" sz="1100" kern="0" spc="-50" dirty="0" err="1">
                          <a:effectLst/>
                        </a:rPr>
                        <a:t>rs</a:t>
                      </a:r>
                      <a:r>
                        <a:rPr lang="en-US" sz="1100" kern="0" spc="-50" dirty="0">
                          <a:effectLst/>
                        </a:rPr>
                        <a:t>, </a:t>
                      </a:r>
                      <a:r>
                        <a:rPr lang="en-US" sz="1100" kern="0" spc="-50" dirty="0" err="1">
                          <a:effectLst/>
                        </a:rPr>
                        <a:t>rw</a:t>
                      </a:r>
                      <a:r>
                        <a:rPr lang="en-US" sz="1100" kern="0" spc="-50" dirty="0">
                          <a:effectLst/>
                        </a:rPr>
                        <a:t>, enable, d0, d1, d2, d3</a:t>
                      </a:r>
                      <a:r>
                        <a:rPr lang="en-US" sz="1100" kern="0" spc="-50" dirty="0" smtClean="0">
                          <a:effectLst/>
                        </a:rPr>
                        <a:t>, d4</a:t>
                      </a:r>
                      <a:r>
                        <a:rPr lang="en-US" sz="1100" kern="0" spc="-50" dirty="0">
                          <a:effectLst/>
                        </a:rPr>
                        <a:t>, d5, d6, d7);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45425" marR="45425" marT="12559" marB="12559" anchor="ctr"/>
                </a:tc>
                <a:extLst>
                  <a:ext uri="{0D108BD9-81ED-4DB2-BD59-A6C34878D82A}">
                    <a16:rowId xmlns:a16="http://schemas.microsoft.com/office/drawing/2014/main" val="1180262643"/>
                  </a:ext>
                </a:extLst>
              </a:tr>
              <a:tr h="296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marR="1270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 dirty="0" err="1">
                          <a:effectLst/>
                        </a:rPr>
                        <a:t>rs</a:t>
                      </a:r>
                      <a:r>
                        <a:rPr lang="en-US" altLang="ko-KR" sz="1100" kern="0" spc="-50" dirty="0">
                          <a:effectLst/>
                        </a:rPr>
                        <a:t> : RS</a:t>
                      </a:r>
                      <a:r>
                        <a:rPr lang="ko-KR" altLang="en-US" sz="1100" kern="0" spc="-50" dirty="0">
                          <a:effectLst/>
                        </a:rPr>
                        <a:t>핀이 연결되어 있는 </a:t>
                      </a:r>
                      <a:r>
                        <a:rPr lang="ko-KR" altLang="en-US" sz="1100" kern="0" spc="-50" dirty="0" err="1">
                          <a:effectLst/>
                        </a:rPr>
                        <a:t>아두이노</a:t>
                      </a:r>
                      <a:r>
                        <a:rPr lang="ko-KR" altLang="en-US" sz="1100" kern="0" spc="-50" dirty="0">
                          <a:effectLst/>
                        </a:rPr>
                        <a:t> 핀 번호</a:t>
                      </a:r>
                      <a:endParaRPr lang="ko-KR" altLang="en-US" sz="1100" kern="0" spc="0" dirty="0">
                        <a:effectLst/>
                      </a:endParaRPr>
                    </a:p>
                    <a:p>
                      <a:pPr marL="12700" marR="1270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 dirty="0">
                          <a:effectLst/>
                        </a:rPr>
                        <a:t>enable : enable</a:t>
                      </a:r>
                      <a:r>
                        <a:rPr lang="ko-KR" altLang="en-US" sz="1100" kern="0" spc="-50" dirty="0">
                          <a:effectLst/>
                        </a:rPr>
                        <a:t>핀이 연결되어 있는 </a:t>
                      </a:r>
                      <a:r>
                        <a:rPr lang="ko-KR" altLang="en-US" sz="1100" kern="0" spc="-50" dirty="0" err="1">
                          <a:effectLst/>
                        </a:rPr>
                        <a:t>아두이노</a:t>
                      </a:r>
                      <a:r>
                        <a:rPr lang="ko-KR" altLang="en-US" sz="1100" kern="0" spc="-50" dirty="0">
                          <a:effectLst/>
                        </a:rPr>
                        <a:t> 핀 번호</a:t>
                      </a:r>
                      <a:endParaRPr lang="ko-KR" altLang="en-US" sz="1100" kern="0" spc="0" dirty="0">
                        <a:effectLst/>
                      </a:endParaRPr>
                    </a:p>
                    <a:p>
                      <a:pPr marL="12700" marR="1270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 dirty="0" err="1">
                          <a:effectLst/>
                        </a:rPr>
                        <a:t>rw</a:t>
                      </a:r>
                      <a:r>
                        <a:rPr lang="en-US" altLang="ko-KR" sz="1100" kern="0" spc="-50" dirty="0">
                          <a:effectLst/>
                        </a:rPr>
                        <a:t> : RW</a:t>
                      </a:r>
                      <a:r>
                        <a:rPr lang="ko-KR" altLang="en-US" sz="1100" kern="0" spc="-50" dirty="0">
                          <a:effectLst/>
                        </a:rPr>
                        <a:t>핀이 연결되어 있는 </a:t>
                      </a:r>
                      <a:r>
                        <a:rPr lang="ko-KR" altLang="en-US" sz="1100" kern="0" spc="-50" dirty="0" err="1">
                          <a:effectLst/>
                        </a:rPr>
                        <a:t>아두이노</a:t>
                      </a:r>
                      <a:r>
                        <a:rPr lang="ko-KR" altLang="en-US" sz="1100" kern="0" spc="-50" dirty="0">
                          <a:effectLst/>
                        </a:rPr>
                        <a:t> 핀 번호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45425" marR="45425" marT="12559" marB="12559" anchor="ctr"/>
                </a:tc>
                <a:extLst>
                  <a:ext uri="{0D108BD9-81ED-4DB2-BD59-A6C34878D82A}">
                    <a16:rowId xmlns:a16="http://schemas.microsoft.com/office/drawing/2014/main" val="2513269903"/>
                  </a:ext>
                </a:extLst>
              </a:tr>
              <a:tr h="93746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effectLst/>
                        </a:rPr>
                        <a:t>begin(cols, rows)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45425" marR="45425" marT="12559" marB="12559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>
                          <a:effectLst/>
                        </a:rPr>
                        <a:t>초기화 함수</a:t>
                      </a: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45425" marR="45425" marT="12559" marB="12559" anchor="ctr"/>
                </a:tc>
                <a:tc>
                  <a:txBody>
                    <a:bodyPr/>
                    <a:lstStyle/>
                    <a:p>
                      <a:pPr marL="12700" marR="1270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err="1">
                          <a:effectLst/>
                        </a:rPr>
                        <a:t>lcd.begin</a:t>
                      </a:r>
                      <a:r>
                        <a:rPr lang="en-US" sz="1100" kern="0" spc="-50" dirty="0">
                          <a:effectLst/>
                        </a:rPr>
                        <a:t>(16, 2); // </a:t>
                      </a:r>
                      <a:r>
                        <a:rPr lang="ko-KR" altLang="en-US" sz="1100" kern="0" spc="-50" dirty="0">
                          <a:effectLst/>
                        </a:rPr>
                        <a:t>열</a:t>
                      </a:r>
                      <a:r>
                        <a:rPr lang="en-US" altLang="ko-KR" sz="1100" kern="0" spc="-50" dirty="0">
                          <a:effectLst/>
                        </a:rPr>
                        <a:t>(</a:t>
                      </a:r>
                      <a:r>
                        <a:rPr lang="en-US" sz="1100" kern="0" spc="-50" dirty="0">
                          <a:effectLst/>
                        </a:rPr>
                        <a:t>column), </a:t>
                      </a:r>
                      <a:r>
                        <a:rPr lang="ko-KR" altLang="en-US" sz="1100" kern="0" spc="-50" dirty="0">
                          <a:effectLst/>
                        </a:rPr>
                        <a:t>행</a:t>
                      </a:r>
                      <a:r>
                        <a:rPr lang="en-US" altLang="ko-KR" sz="1100" kern="0" spc="-50" dirty="0">
                          <a:effectLst/>
                        </a:rPr>
                        <a:t>(</a:t>
                      </a:r>
                      <a:r>
                        <a:rPr lang="en-US" sz="1100" kern="0" spc="-50" dirty="0">
                          <a:effectLst/>
                        </a:rPr>
                        <a:t>row)</a:t>
                      </a:r>
                      <a:endParaRPr lang="en-US" sz="1100" kern="0" spc="-3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45425" marR="45425" marT="12559" marB="12559" anchor="ctr"/>
                </a:tc>
                <a:extLst>
                  <a:ext uri="{0D108BD9-81ED-4DB2-BD59-A6C34878D82A}">
                    <a16:rowId xmlns:a16="http://schemas.microsoft.com/office/drawing/2014/main" val="995689308"/>
                  </a:ext>
                </a:extLst>
              </a:tr>
              <a:tr h="93746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effectLst/>
                        </a:rPr>
                        <a:t>clear()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45425" marR="45425" marT="12559" marB="12559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>
                          <a:effectLst/>
                        </a:rPr>
                        <a:t>화면 지우기</a:t>
                      </a: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45425" marR="45425" marT="12559" marB="12559" anchor="ctr"/>
                </a:tc>
                <a:tc>
                  <a:txBody>
                    <a:bodyPr/>
                    <a:lstStyle/>
                    <a:p>
                      <a:pPr marL="12700" marR="1270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err="1">
                          <a:effectLst/>
                        </a:rPr>
                        <a:t>lcd.clear</a:t>
                      </a:r>
                      <a:r>
                        <a:rPr lang="en-US" sz="1100" kern="0" spc="-50" dirty="0">
                          <a:effectLst/>
                        </a:rPr>
                        <a:t>();</a:t>
                      </a:r>
                      <a:endParaRPr lang="en-US" sz="1100" kern="0" spc="-3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45425" marR="45425" marT="12559" marB="12559" anchor="ctr"/>
                </a:tc>
                <a:extLst>
                  <a:ext uri="{0D108BD9-81ED-4DB2-BD59-A6C34878D82A}">
                    <a16:rowId xmlns:a16="http://schemas.microsoft.com/office/drawing/2014/main" val="3429848942"/>
                  </a:ext>
                </a:extLst>
              </a:tr>
              <a:tr h="16889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effectLst/>
                        </a:rPr>
                        <a:t>home()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45425" marR="45425" marT="12559" marB="12559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>
                          <a:effectLst/>
                        </a:rPr>
                        <a:t>커서를 화면 왼쪽 위로 옮기기</a:t>
                      </a: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45425" marR="45425" marT="12559" marB="12559" anchor="ctr"/>
                </a:tc>
                <a:tc>
                  <a:txBody>
                    <a:bodyPr/>
                    <a:lstStyle/>
                    <a:p>
                      <a:pPr marL="12700" marR="1270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 dirty="0" err="1">
                          <a:effectLst/>
                        </a:rPr>
                        <a:t>lcd.home</a:t>
                      </a:r>
                      <a:r>
                        <a:rPr lang="en-US" altLang="ko-KR" sz="1100" kern="0" spc="-50" dirty="0">
                          <a:effectLst/>
                        </a:rPr>
                        <a:t>(); // </a:t>
                      </a:r>
                      <a:r>
                        <a:rPr lang="ko-KR" altLang="en-US" sz="1100" kern="0" spc="-50" dirty="0">
                          <a:effectLst/>
                        </a:rPr>
                        <a:t>커서 </a:t>
                      </a:r>
                      <a:r>
                        <a:rPr lang="en-US" altLang="ko-KR" sz="1100" kern="0" spc="-50" dirty="0">
                          <a:effectLst/>
                        </a:rPr>
                        <a:t>: </a:t>
                      </a:r>
                      <a:r>
                        <a:rPr lang="ko-KR" altLang="en-US" sz="1100" kern="0" spc="-50" dirty="0">
                          <a:effectLst/>
                        </a:rPr>
                        <a:t>다음 글자가 출력될 위치</a:t>
                      </a:r>
                      <a:endParaRPr lang="ko-KR" altLang="en-US" sz="1100" kern="0" spc="-3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45425" marR="45425" marT="12559" marB="12559" anchor="ctr"/>
                </a:tc>
                <a:extLst>
                  <a:ext uri="{0D108BD9-81ED-4DB2-BD59-A6C34878D82A}">
                    <a16:rowId xmlns:a16="http://schemas.microsoft.com/office/drawing/2014/main" val="874708953"/>
                  </a:ext>
                </a:extLst>
              </a:tr>
              <a:tr h="154706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effectLst/>
                        </a:rPr>
                        <a:t>setCursor(col,row)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45425" marR="45425" marT="12559" marB="12559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>
                          <a:effectLst/>
                        </a:rPr>
                        <a:t>커서의 위치 지정</a:t>
                      </a: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45425" marR="45425" marT="12559" marB="12559" anchor="ctr"/>
                </a:tc>
                <a:tc>
                  <a:txBody>
                    <a:bodyPr/>
                    <a:lstStyle/>
                    <a:p>
                      <a:pPr marL="12700" marR="1270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 dirty="0" err="1">
                          <a:effectLst/>
                        </a:rPr>
                        <a:t>lcd.setCursor</a:t>
                      </a:r>
                      <a:r>
                        <a:rPr lang="en-US" altLang="ko-KR" sz="1100" kern="0" spc="-50" dirty="0">
                          <a:effectLst/>
                        </a:rPr>
                        <a:t>(5, 1); // 2</a:t>
                      </a:r>
                      <a:r>
                        <a:rPr lang="ko-KR" altLang="en-US" sz="1100" kern="0" spc="-50" dirty="0">
                          <a:effectLst/>
                        </a:rPr>
                        <a:t>번째 행의 </a:t>
                      </a:r>
                      <a:r>
                        <a:rPr lang="en-US" altLang="ko-KR" sz="1100" kern="0" spc="-50" dirty="0">
                          <a:effectLst/>
                        </a:rPr>
                        <a:t>6</a:t>
                      </a:r>
                      <a:r>
                        <a:rPr lang="ko-KR" altLang="en-US" sz="1100" kern="0" spc="-50" dirty="0">
                          <a:effectLst/>
                        </a:rPr>
                        <a:t>번째 칸으로 이동</a:t>
                      </a:r>
                      <a:endParaRPr lang="ko-KR" altLang="en-US" sz="1100" kern="0" spc="-3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45425" marR="45425" marT="12559" marB="12559" anchor="ctr"/>
                </a:tc>
                <a:extLst>
                  <a:ext uri="{0D108BD9-81ED-4DB2-BD59-A6C34878D82A}">
                    <a16:rowId xmlns:a16="http://schemas.microsoft.com/office/drawing/2014/main" val="52816805"/>
                  </a:ext>
                </a:extLst>
              </a:tr>
              <a:tr h="154706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effectLst/>
                        </a:rPr>
                        <a:t>write(data)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45425" marR="45425" marT="12559" marB="12559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>
                          <a:effectLst/>
                        </a:rPr>
                        <a:t>하나의 글자 쓰기</a:t>
                      </a: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45425" marR="45425" marT="12559" marB="12559" anchor="ctr"/>
                </a:tc>
                <a:tc>
                  <a:txBody>
                    <a:bodyPr/>
                    <a:lstStyle/>
                    <a:p>
                      <a:pPr marL="12700" marR="1270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 dirty="0" err="1">
                          <a:effectLst/>
                        </a:rPr>
                        <a:t>lcd.write</a:t>
                      </a:r>
                      <a:r>
                        <a:rPr lang="en-US" altLang="ko-KR" sz="1100" kern="0" spc="-50" dirty="0">
                          <a:effectLst/>
                        </a:rPr>
                        <a:t>(‘A’); // </a:t>
                      </a:r>
                      <a:r>
                        <a:rPr lang="ko-KR" altLang="en-US" sz="1100" kern="0" spc="-50" dirty="0">
                          <a:effectLst/>
                        </a:rPr>
                        <a:t>현재 커서 위치에 ‘</a:t>
                      </a:r>
                      <a:r>
                        <a:rPr lang="en-US" altLang="ko-KR" sz="1100" kern="0" spc="-50" dirty="0">
                          <a:effectLst/>
                        </a:rPr>
                        <a:t>A’</a:t>
                      </a:r>
                      <a:r>
                        <a:rPr lang="ko-KR" altLang="en-US" sz="1100" kern="0" spc="-50" dirty="0">
                          <a:effectLst/>
                        </a:rPr>
                        <a:t>문자 쓰기</a:t>
                      </a:r>
                      <a:endParaRPr lang="ko-KR" altLang="en-US" sz="1100" kern="0" spc="-3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45425" marR="45425" marT="12559" marB="12559" anchor="ctr"/>
                </a:tc>
                <a:extLst>
                  <a:ext uri="{0D108BD9-81ED-4DB2-BD59-A6C34878D82A}">
                    <a16:rowId xmlns:a16="http://schemas.microsoft.com/office/drawing/2014/main" val="936792796"/>
                  </a:ext>
                </a:extLst>
              </a:tr>
              <a:tr h="225648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effectLst/>
                        </a:rPr>
                        <a:t>print(data)</a:t>
                      </a:r>
                      <a:endParaRPr lang="en-US" sz="1100" kern="0" spc="-30">
                        <a:effectLst/>
                      </a:endParaRPr>
                    </a:p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effectLst/>
                        </a:rPr>
                        <a:t>print(data, BASE)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45425" marR="45425" marT="12559" marB="12559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>
                          <a:effectLst/>
                        </a:rPr>
                        <a:t>데이터</a:t>
                      </a:r>
                      <a:r>
                        <a:rPr lang="en-US" altLang="ko-KR" sz="1100" kern="0" spc="-50">
                          <a:effectLst/>
                        </a:rPr>
                        <a:t>(</a:t>
                      </a:r>
                      <a:r>
                        <a:rPr lang="ko-KR" altLang="en-US" sz="1100" kern="0" spc="-50">
                          <a:effectLst/>
                        </a:rPr>
                        <a:t>문자</a:t>
                      </a:r>
                      <a:r>
                        <a:rPr lang="en-US" altLang="ko-KR" sz="1100" kern="0" spc="-50">
                          <a:effectLst/>
                        </a:rPr>
                        <a:t>, </a:t>
                      </a:r>
                      <a:r>
                        <a:rPr lang="ko-KR" altLang="en-US" sz="1100" kern="0" spc="-50">
                          <a:effectLst/>
                        </a:rPr>
                        <a:t>숫자</a:t>
                      </a:r>
                      <a:r>
                        <a:rPr lang="en-US" altLang="ko-KR" sz="1100" kern="0" spc="-50">
                          <a:effectLst/>
                        </a:rPr>
                        <a:t>, </a:t>
                      </a:r>
                      <a:r>
                        <a:rPr lang="ko-KR" altLang="en-US" sz="1100" kern="0" spc="-50">
                          <a:effectLst/>
                        </a:rPr>
                        <a:t>문자열 등</a:t>
                      </a:r>
                      <a:r>
                        <a:rPr lang="en-US" altLang="ko-KR" sz="1100" kern="0" spc="-50">
                          <a:effectLst/>
                        </a:rPr>
                        <a:t>) </a:t>
                      </a:r>
                      <a:r>
                        <a:rPr lang="ko-KR" altLang="en-US" sz="1100" kern="0" spc="-50">
                          <a:effectLst/>
                        </a:rPr>
                        <a:t>출력</a:t>
                      </a: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45425" marR="45425" marT="12559" marB="12559" anchor="ctr"/>
                </a:tc>
                <a:tc>
                  <a:txBody>
                    <a:bodyPr/>
                    <a:lstStyle/>
                    <a:p>
                      <a:pPr marL="12700" marR="1270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err="1">
                          <a:effectLst/>
                        </a:rPr>
                        <a:t>lcd.print</a:t>
                      </a:r>
                      <a:r>
                        <a:rPr lang="en-US" sz="1100" kern="0" spc="-50" dirty="0">
                          <a:effectLst/>
                        </a:rPr>
                        <a:t>(“Hello, world”); // </a:t>
                      </a:r>
                      <a:r>
                        <a:rPr lang="ko-KR" altLang="en-US" sz="1100" kern="0" spc="-50" dirty="0">
                          <a:effectLst/>
                        </a:rPr>
                        <a:t>문자열 출력</a:t>
                      </a:r>
                      <a:endParaRPr lang="ko-KR" altLang="en-US" sz="1100" kern="0" spc="-30" dirty="0">
                        <a:effectLst/>
                      </a:endParaRPr>
                    </a:p>
                    <a:p>
                      <a:pPr marL="12700" marR="1270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err="1">
                          <a:effectLst/>
                        </a:rPr>
                        <a:t>lcd.print</a:t>
                      </a:r>
                      <a:r>
                        <a:rPr lang="en-US" sz="1100" kern="0" spc="-50" dirty="0">
                          <a:effectLst/>
                        </a:rPr>
                        <a:t>(data); // </a:t>
                      </a:r>
                      <a:r>
                        <a:rPr lang="ko-KR" altLang="en-US" sz="1100" kern="0" spc="-50" dirty="0">
                          <a:effectLst/>
                        </a:rPr>
                        <a:t>변수 </a:t>
                      </a:r>
                      <a:r>
                        <a:rPr lang="en-US" sz="1100" kern="0" spc="-50" dirty="0">
                          <a:effectLst/>
                        </a:rPr>
                        <a:t>data</a:t>
                      </a:r>
                      <a:r>
                        <a:rPr lang="ko-KR" altLang="en-US" sz="1100" kern="0" spc="-50" dirty="0">
                          <a:effectLst/>
                        </a:rPr>
                        <a:t>의 값 출력</a:t>
                      </a:r>
                      <a:endParaRPr lang="ko-KR" altLang="en-US" sz="1100" kern="0" spc="-30" dirty="0">
                        <a:effectLst/>
                      </a:endParaRPr>
                    </a:p>
                    <a:p>
                      <a:pPr marL="12700" marR="1270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err="1">
                          <a:effectLst/>
                        </a:rPr>
                        <a:t>lcd.print</a:t>
                      </a:r>
                      <a:r>
                        <a:rPr lang="en-US" sz="1100" kern="0" spc="-50" dirty="0">
                          <a:effectLst/>
                        </a:rPr>
                        <a:t>(23, HEX); // 23</a:t>
                      </a:r>
                      <a:r>
                        <a:rPr lang="ko-KR" altLang="en-US" sz="1100" kern="0" spc="-50" dirty="0">
                          <a:effectLst/>
                        </a:rPr>
                        <a:t>을 </a:t>
                      </a:r>
                      <a:r>
                        <a:rPr lang="en-US" altLang="ko-KR" sz="1100" kern="0" spc="-50" dirty="0">
                          <a:effectLst/>
                        </a:rPr>
                        <a:t>16</a:t>
                      </a:r>
                      <a:r>
                        <a:rPr lang="ko-KR" altLang="en-US" sz="1100" kern="0" spc="-50" dirty="0">
                          <a:effectLst/>
                        </a:rPr>
                        <a:t>진수로 출력</a:t>
                      </a:r>
                      <a:endParaRPr lang="ko-KR" altLang="en-US" sz="1100" kern="0" spc="-3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45425" marR="45425" marT="12559" marB="12559" anchor="ctr"/>
                </a:tc>
                <a:extLst>
                  <a:ext uri="{0D108BD9-81ED-4DB2-BD59-A6C34878D82A}">
                    <a16:rowId xmlns:a16="http://schemas.microsoft.com/office/drawing/2014/main" val="2015486336"/>
                  </a:ext>
                </a:extLst>
              </a:tr>
              <a:tr h="174667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effectLst/>
                        </a:rPr>
                        <a:t>cursor()</a:t>
                      </a:r>
                      <a:endParaRPr lang="en-US" sz="1100" kern="0" spc="-30">
                        <a:effectLst/>
                      </a:endParaRPr>
                    </a:p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effectLst/>
                        </a:rPr>
                        <a:t>noCursor()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45425" marR="45425" marT="12559" marB="12559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>
                          <a:effectLst/>
                        </a:rPr>
                        <a:t>밑줄 커서 화면에 보이기 </a:t>
                      </a:r>
                      <a:r>
                        <a:rPr lang="en-US" altLang="ko-KR" sz="1100" kern="0" spc="-50">
                          <a:effectLst/>
                        </a:rPr>
                        <a:t>/ </a:t>
                      </a:r>
                      <a:r>
                        <a:rPr lang="ko-KR" altLang="en-US" sz="1100" kern="0" spc="-50">
                          <a:effectLst/>
                        </a:rPr>
                        <a:t>감추기</a:t>
                      </a: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45425" marR="45425" marT="12559" marB="12559" anchor="ctr"/>
                </a:tc>
                <a:tc>
                  <a:txBody>
                    <a:bodyPr/>
                    <a:lstStyle/>
                    <a:p>
                      <a:pPr marL="12700" marR="1270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err="1">
                          <a:effectLst/>
                        </a:rPr>
                        <a:t>lcd.cursor</a:t>
                      </a:r>
                      <a:r>
                        <a:rPr lang="en-US" sz="1100" kern="0" spc="-50" dirty="0">
                          <a:effectLst/>
                        </a:rPr>
                        <a:t>();</a:t>
                      </a:r>
                      <a:endParaRPr lang="en-US" sz="1100" kern="0" spc="-30" dirty="0">
                        <a:effectLst/>
                      </a:endParaRPr>
                    </a:p>
                    <a:p>
                      <a:pPr marL="12700" marR="1270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err="1">
                          <a:effectLst/>
                        </a:rPr>
                        <a:t>lcd.noCursor</a:t>
                      </a:r>
                      <a:r>
                        <a:rPr lang="en-US" sz="1100" kern="0" spc="-50" dirty="0">
                          <a:effectLst/>
                        </a:rPr>
                        <a:t>();</a:t>
                      </a:r>
                      <a:endParaRPr lang="en-US" sz="1100" kern="0" spc="-3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45425" marR="45425" marT="12559" marB="12559" anchor="ctr"/>
                </a:tc>
                <a:extLst>
                  <a:ext uri="{0D108BD9-81ED-4DB2-BD59-A6C34878D82A}">
                    <a16:rowId xmlns:a16="http://schemas.microsoft.com/office/drawing/2014/main" val="3354256509"/>
                  </a:ext>
                </a:extLst>
              </a:tr>
              <a:tr h="246930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effectLst/>
                        </a:rPr>
                        <a:t>blink()</a:t>
                      </a:r>
                      <a:endParaRPr lang="en-US" sz="1100" kern="0" spc="-30">
                        <a:effectLst/>
                      </a:endParaRPr>
                    </a:p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effectLst/>
                        </a:rPr>
                        <a:t>noBlink()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45425" marR="45425" marT="12559" marB="12559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>
                          <a:effectLst/>
                        </a:rPr>
                        <a:t>사각형 커서 화면에 깜박이기 </a:t>
                      </a:r>
                      <a:r>
                        <a:rPr lang="en-US" altLang="ko-KR" sz="1100" kern="0" spc="-50">
                          <a:effectLst/>
                        </a:rPr>
                        <a:t>/ </a:t>
                      </a:r>
                      <a:r>
                        <a:rPr lang="ko-KR" altLang="en-US" sz="1100" kern="0" spc="-50">
                          <a:effectLst/>
                        </a:rPr>
                        <a:t>감추기</a:t>
                      </a: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45425" marR="45425" marT="12559" marB="12559" anchor="ctr"/>
                </a:tc>
                <a:tc>
                  <a:txBody>
                    <a:bodyPr/>
                    <a:lstStyle/>
                    <a:p>
                      <a:pPr marL="12700" marR="1270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 dirty="0" err="1">
                          <a:effectLst/>
                        </a:rPr>
                        <a:t>lcd.blink</a:t>
                      </a:r>
                      <a:r>
                        <a:rPr lang="en-US" altLang="ko-KR" sz="1100" kern="0" spc="-50" dirty="0">
                          <a:effectLst/>
                        </a:rPr>
                        <a:t>();</a:t>
                      </a:r>
                      <a:endParaRPr lang="ko-KR" altLang="en-US" sz="1100" kern="0" spc="-30" dirty="0">
                        <a:effectLst/>
                      </a:endParaRPr>
                    </a:p>
                    <a:p>
                      <a:pPr marL="12700" marR="1270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 dirty="0" err="1">
                          <a:effectLst/>
                        </a:rPr>
                        <a:t>lcd.noBlink</a:t>
                      </a:r>
                      <a:r>
                        <a:rPr lang="en-US" altLang="ko-KR" sz="1100" kern="0" spc="-50" dirty="0">
                          <a:effectLst/>
                        </a:rPr>
                        <a:t>(); // </a:t>
                      </a:r>
                      <a:r>
                        <a:rPr lang="ko-KR" altLang="en-US" sz="1100" kern="0" spc="-50" dirty="0">
                          <a:effectLst/>
                        </a:rPr>
                        <a:t>아래 예제 참고하기</a:t>
                      </a:r>
                      <a:endParaRPr lang="ko-KR" altLang="en-US" sz="1100" kern="0" spc="-3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45425" marR="45425" marT="12559" marB="12559" anchor="ctr"/>
                </a:tc>
                <a:extLst>
                  <a:ext uri="{0D108BD9-81ED-4DB2-BD59-A6C34878D82A}">
                    <a16:rowId xmlns:a16="http://schemas.microsoft.com/office/drawing/2014/main" val="1470456314"/>
                  </a:ext>
                </a:extLst>
              </a:tr>
              <a:tr h="174667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effectLst/>
                        </a:rPr>
                        <a:t>display()</a:t>
                      </a:r>
                      <a:endParaRPr lang="en-US" sz="1100" kern="0" spc="-30">
                        <a:effectLst/>
                      </a:endParaRPr>
                    </a:p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effectLst/>
                        </a:rPr>
                        <a:t>noDisplay()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45425" marR="45425" marT="12559" marB="12559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>
                          <a:effectLst/>
                        </a:rPr>
                        <a:t>화면 보이기 </a:t>
                      </a:r>
                      <a:r>
                        <a:rPr lang="en-US" altLang="ko-KR" sz="1100" kern="0" spc="-50">
                          <a:effectLst/>
                        </a:rPr>
                        <a:t>/</a:t>
                      </a:r>
                      <a:endParaRPr lang="ko-KR" altLang="en-US" sz="1100" kern="0" spc="-30">
                        <a:effectLst/>
                      </a:endParaRPr>
                    </a:p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>
                          <a:effectLst/>
                        </a:rPr>
                        <a:t>화면 감추기</a:t>
                      </a: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45425" marR="45425" marT="12559" marB="12559" anchor="ctr"/>
                </a:tc>
                <a:tc>
                  <a:txBody>
                    <a:bodyPr/>
                    <a:lstStyle/>
                    <a:p>
                      <a:pPr marL="12700" marR="1270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err="1">
                          <a:effectLst/>
                        </a:rPr>
                        <a:t>lcd.display</a:t>
                      </a:r>
                      <a:r>
                        <a:rPr lang="en-US" sz="1100" kern="0" spc="-50" dirty="0">
                          <a:effectLst/>
                        </a:rPr>
                        <a:t>();</a:t>
                      </a:r>
                      <a:endParaRPr lang="en-US" sz="1100" kern="0" spc="-30" dirty="0">
                        <a:effectLst/>
                      </a:endParaRPr>
                    </a:p>
                    <a:p>
                      <a:pPr marL="12700" marR="1270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err="1">
                          <a:effectLst/>
                        </a:rPr>
                        <a:t>lcd.noDisplay</a:t>
                      </a:r>
                      <a:r>
                        <a:rPr lang="en-US" sz="1100" kern="0" spc="-50" dirty="0">
                          <a:effectLst/>
                        </a:rPr>
                        <a:t>();</a:t>
                      </a:r>
                      <a:endParaRPr lang="en-US" sz="1100" kern="0" spc="-3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45425" marR="45425" marT="12559" marB="12559" anchor="ctr"/>
                </a:tc>
                <a:extLst>
                  <a:ext uri="{0D108BD9-81ED-4DB2-BD59-A6C34878D82A}">
                    <a16:rowId xmlns:a16="http://schemas.microsoft.com/office/drawing/2014/main" val="2731419185"/>
                  </a:ext>
                </a:extLst>
              </a:tr>
              <a:tr h="174667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effectLst/>
                        </a:rPr>
                        <a:t>scrollDisplayLeft()</a:t>
                      </a:r>
                      <a:endParaRPr lang="en-US" sz="1100" kern="0" spc="-30">
                        <a:effectLst/>
                      </a:endParaRPr>
                    </a:p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effectLst/>
                        </a:rPr>
                        <a:t>scrollDisplayRight()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45425" marR="45425" marT="12559" marB="12559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>
                          <a:effectLst/>
                        </a:rPr>
                        <a:t>화면을 왼쪽</a:t>
                      </a:r>
                      <a:r>
                        <a:rPr lang="en-US" altLang="ko-KR" sz="1100" kern="0" spc="-50">
                          <a:effectLst/>
                        </a:rPr>
                        <a:t>/</a:t>
                      </a:r>
                      <a:r>
                        <a:rPr lang="ko-KR" altLang="en-US" sz="1100" kern="0" spc="-50">
                          <a:effectLst/>
                        </a:rPr>
                        <a:t>오른 쪽으로 스크롤</a:t>
                      </a: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45425" marR="45425" marT="12559" marB="12559" anchor="ctr"/>
                </a:tc>
                <a:tc>
                  <a:txBody>
                    <a:bodyPr/>
                    <a:lstStyle/>
                    <a:p>
                      <a:pPr marL="12700" marR="1270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err="1">
                          <a:effectLst/>
                        </a:rPr>
                        <a:t>lcd.scrollDisplayLeft</a:t>
                      </a:r>
                      <a:r>
                        <a:rPr lang="en-US" sz="1100" kern="0" spc="-50" dirty="0">
                          <a:effectLst/>
                        </a:rPr>
                        <a:t>();</a:t>
                      </a:r>
                      <a:endParaRPr lang="en-US" sz="1100" kern="0" spc="-30" dirty="0">
                        <a:effectLst/>
                      </a:endParaRPr>
                    </a:p>
                    <a:p>
                      <a:pPr marL="12700" marR="1270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 dirty="0" err="1">
                          <a:effectLst/>
                        </a:rPr>
                        <a:t>lcd.scrollDisplayRight</a:t>
                      </a:r>
                      <a:r>
                        <a:rPr lang="en-US" sz="1100" kern="0" spc="-50" dirty="0">
                          <a:effectLst/>
                        </a:rPr>
                        <a:t>();</a:t>
                      </a:r>
                      <a:endParaRPr lang="en-US" sz="1100" kern="0" spc="-3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45425" marR="45425" marT="12559" marB="12559" anchor="ctr"/>
                </a:tc>
                <a:extLst>
                  <a:ext uri="{0D108BD9-81ED-4DB2-BD59-A6C34878D82A}">
                    <a16:rowId xmlns:a16="http://schemas.microsoft.com/office/drawing/2014/main" val="2992211744"/>
                  </a:ext>
                </a:extLst>
              </a:tr>
              <a:tr h="225648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50">
                          <a:effectLst/>
                        </a:rPr>
                        <a:t>createChar()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45425" marR="45425" marT="12559" marB="12559" anchor="ctr"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>
                          <a:effectLst/>
                        </a:rPr>
                        <a:t>문자 정의하기</a:t>
                      </a: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45425" marR="45425" marT="12559" marB="12559" anchor="ctr"/>
                </a:tc>
                <a:tc>
                  <a:txBody>
                    <a:bodyPr/>
                    <a:lstStyle/>
                    <a:p>
                      <a:pPr marL="12700" marR="1270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 dirty="0">
                          <a:effectLst/>
                        </a:rPr>
                        <a:t>byte </a:t>
                      </a:r>
                      <a:r>
                        <a:rPr lang="en-US" altLang="ko-KR" sz="1100" kern="0" spc="-50" dirty="0" err="1">
                          <a:effectLst/>
                        </a:rPr>
                        <a:t>datas</a:t>
                      </a:r>
                      <a:r>
                        <a:rPr lang="en-US" altLang="ko-KR" sz="1100" kern="0" spc="-50" dirty="0">
                          <a:effectLst/>
                        </a:rPr>
                        <a:t>[8] = { ... };</a:t>
                      </a:r>
                      <a:endParaRPr lang="ko-KR" altLang="en-US" sz="1100" kern="0" spc="-30" dirty="0">
                        <a:effectLst/>
                      </a:endParaRPr>
                    </a:p>
                    <a:p>
                      <a:pPr marL="12700" marR="1270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 dirty="0" err="1">
                          <a:effectLst/>
                        </a:rPr>
                        <a:t>lcd.createChar</a:t>
                      </a:r>
                      <a:r>
                        <a:rPr lang="en-US" altLang="ko-KR" sz="1100" kern="0" spc="-50" dirty="0">
                          <a:effectLst/>
                        </a:rPr>
                        <a:t>(0, </a:t>
                      </a:r>
                      <a:r>
                        <a:rPr lang="en-US" altLang="ko-KR" sz="1100" kern="0" spc="-50" dirty="0" err="1">
                          <a:effectLst/>
                        </a:rPr>
                        <a:t>datas</a:t>
                      </a:r>
                      <a:r>
                        <a:rPr lang="en-US" altLang="ko-KR" sz="1100" kern="0" spc="-50" dirty="0">
                          <a:effectLst/>
                        </a:rPr>
                        <a:t>);</a:t>
                      </a:r>
                      <a:endParaRPr lang="ko-KR" altLang="en-US" sz="1100" kern="0" spc="-30" dirty="0">
                        <a:effectLst/>
                      </a:endParaRPr>
                    </a:p>
                    <a:p>
                      <a:pPr marL="12700" marR="1270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 dirty="0">
                          <a:effectLst/>
                        </a:rPr>
                        <a:t>// </a:t>
                      </a:r>
                      <a:r>
                        <a:rPr lang="ko-KR" altLang="en-US" sz="1100" kern="0" spc="-50" dirty="0">
                          <a:effectLst/>
                        </a:rPr>
                        <a:t>변수 </a:t>
                      </a:r>
                      <a:r>
                        <a:rPr lang="en-US" altLang="ko-KR" sz="1100" kern="0" spc="-50" dirty="0" err="1">
                          <a:effectLst/>
                        </a:rPr>
                        <a:t>datas</a:t>
                      </a:r>
                      <a:r>
                        <a:rPr lang="ko-KR" altLang="en-US" sz="1100" kern="0" spc="-50" dirty="0">
                          <a:effectLst/>
                        </a:rPr>
                        <a:t>의 데이터를 </a:t>
                      </a:r>
                      <a:r>
                        <a:rPr lang="en-US" altLang="ko-KR" sz="1100" kern="0" spc="-50" dirty="0">
                          <a:effectLst/>
                        </a:rPr>
                        <a:t>0</a:t>
                      </a:r>
                      <a:r>
                        <a:rPr lang="ko-KR" altLang="en-US" sz="1100" kern="0" spc="-50" dirty="0">
                          <a:effectLst/>
                        </a:rPr>
                        <a:t>번 문자 모양에 지정</a:t>
                      </a:r>
                      <a:endParaRPr lang="ko-KR" altLang="en-US" sz="1100" kern="0" spc="-3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45425" marR="45425" marT="12559" marB="12559" anchor="ctr"/>
                </a:tc>
                <a:extLst>
                  <a:ext uri="{0D108BD9-81ED-4DB2-BD59-A6C34878D82A}">
                    <a16:rowId xmlns:a16="http://schemas.microsoft.com/office/drawing/2014/main" val="2956053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52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6-7: </a:t>
            </a:r>
            <a:r>
              <a:rPr lang="ko-KR" altLang="en-US" dirty="0" smtClean="0"/>
              <a:t>스케치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24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916968" y="1345756"/>
            <a:ext cx="7147198" cy="48851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</a:rPr>
              <a:t>#include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dirty="0">
                <a:solidFill>
                  <a:srgbClr val="50A14F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400" dirty="0" err="1">
                <a:solidFill>
                  <a:srgbClr val="50A14F"/>
                </a:solidFill>
                <a:latin typeface="Consolas" panose="020B0609020204030204" pitchFamily="49" charset="0"/>
              </a:rPr>
              <a:t>LiquidCrystal.h</a:t>
            </a:r>
            <a:r>
              <a:rPr lang="en-US" altLang="ko-KR" sz="1400" dirty="0">
                <a:solidFill>
                  <a:srgbClr val="50A14F"/>
                </a:solidFill>
                <a:latin typeface="Consolas" panose="020B0609020204030204" pitchFamily="49" charset="0"/>
              </a:rPr>
              <a:t>&gt;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캐릭터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LCD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용 객체 생성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인수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: RS, EN, D4, D5, D6, D7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LiquidCrystal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lcd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12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11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5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4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3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2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</a:rPr>
              <a:t>void setup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(){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LCD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초기화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: 16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행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2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열 설정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>
                <a:solidFill>
                  <a:srgbClr val="E45649"/>
                </a:solidFill>
                <a:latin typeface="Consolas" panose="020B0609020204030204" pitchFamily="49" charset="0"/>
              </a:rPr>
              <a:t>lcd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begin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16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2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</a:rPr>
              <a:t>void loop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() {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>
                <a:solidFill>
                  <a:srgbClr val="E45649"/>
                </a:solidFill>
                <a:latin typeface="Consolas" panose="020B0609020204030204" pitchFamily="49" charset="0"/>
              </a:rPr>
              <a:t>lcd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clear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();       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화면은 지우고 초기화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>
                <a:solidFill>
                  <a:srgbClr val="E45649"/>
                </a:solidFill>
                <a:latin typeface="Consolas" panose="020B0609020204030204" pitchFamily="49" charset="0"/>
              </a:rPr>
              <a:t>lcd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print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50A14F"/>
                </a:solidFill>
                <a:latin typeface="Consolas" panose="020B0609020204030204" pitchFamily="49" charset="0"/>
              </a:rPr>
              <a:t>"Cursor"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>
                <a:solidFill>
                  <a:srgbClr val="E45649"/>
                </a:solidFill>
                <a:latin typeface="Consolas" panose="020B0609020204030204" pitchFamily="49" charset="0"/>
              </a:rPr>
              <a:t>lcd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cursor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();      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밑줄 커서 보이기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>
                <a:solidFill>
                  <a:srgbClr val="4078F2"/>
                </a:solidFill>
                <a:latin typeface="Consolas" panose="020B0609020204030204" pitchFamily="49" charset="0"/>
              </a:rPr>
              <a:t>delay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5000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);       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5</a:t>
            </a:r>
            <a:r>
              <a:rPr lang="ko-KR" altLang="en-US" sz="14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초동안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 대기하기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>
                <a:solidFill>
                  <a:srgbClr val="E45649"/>
                </a:solidFill>
                <a:latin typeface="Consolas" panose="020B0609020204030204" pitchFamily="49" charset="0"/>
              </a:rPr>
              <a:t>lcd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clear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();       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화면은 지우고 초기화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>
                <a:solidFill>
                  <a:srgbClr val="E45649"/>
                </a:solidFill>
                <a:latin typeface="Consolas" panose="020B0609020204030204" pitchFamily="49" charset="0"/>
              </a:rPr>
              <a:t>lcd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print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50A14F"/>
                </a:solidFill>
                <a:latin typeface="Consolas" panose="020B0609020204030204" pitchFamily="49" charset="0"/>
              </a:rPr>
              <a:t>"No Cursor"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>
                <a:solidFill>
                  <a:srgbClr val="E45649"/>
                </a:solidFill>
                <a:latin typeface="Consolas" panose="020B0609020204030204" pitchFamily="49" charset="0"/>
              </a:rPr>
              <a:t>lcd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noCursor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();    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밑줄 커서 감추기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>
                <a:solidFill>
                  <a:srgbClr val="4078F2"/>
                </a:solidFill>
                <a:latin typeface="Consolas" panose="020B0609020204030204" pitchFamily="49" charset="0"/>
              </a:rPr>
              <a:t>delay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5000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);       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5</a:t>
            </a:r>
            <a:r>
              <a:rPr lang="ko-KR" altLang="en-US" sz="14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초동안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 대기하기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}</a:t>
            </a:r>
            <a:endParaRPr lang="en-US" altLang="ko-KR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6968" y="984906"/>
            <a:ext cx="7147198" cy="36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spAutoFit/>
          </a:bodyPr>
          <a:lstStyle/>
          <a:p>
            <a:pPr latinLnBrk="0"/>
            <a:r>
              <a:rPr lang="ko-KR" altLang="en-US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예제 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6-7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. </a:t>
            </a:r>
            <a:r>
              <a:rPr lang="en-US" altLang="ko-KR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cursor(), </a:t>
            </a:r>
            <a:r>
              <a:rPr lang="en-US" altLang="ko-KR" sz="1400" kern="100" dirty="0" err="1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noCursor</a:t>
            </a:r>
            <a:r>
              <a:rPr lang="en-US" altLang="ko-KR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() </a:t>
            </a:r>
            <a:r>
              <a:rPr lang="ko-KR" altLang="en-US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함수의 사용 예</a:t>
            </a:r>
            <a:endParaRPr lang="ko-KR" altLang="ko-KR" sz="1400" kern="100" dirty="0">
              <a:solidFill>
                <a:schemeClr val="bg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95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6-8: </a:t>
            </a:r>
            <a:r>
              <a:rPr lang="ko-KR" altLang="en-US" dirty="0" smtClean="0"/>
              <a:t>스케치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25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916968" y="1345756"/>
            <a:ext cx="7147198" cy="48851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</a:rPr>
              <a:t>#include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dirty="0">
                <a:solidFill>
                  <a:srgbClr val="50A14F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400" dirty="0" err="1">
                <a:solidFill>
                  <a:srgbClr val="50A14F"/>
                </a:solidFill>
                <a:latin typeface="Consolas" panose="020B0609020204030204" pitchFamily="49" charset="0"/>
              </a:rPr>
              <a:t>LiquidCrystal.h</a:t>
            </a:r>
            <a:r>
              <a:rPr lang="en-US" altLang="ko-KR" sz="1400" dirty="0">
                <a:solidFill>
                  <a:srgbClr val="50A14F"/>
                </a:solidFill>
                <a:latin typeface="Consolas" panose="020B0609020204030204" pitchFamily="49" charset="0"/>
              </a:rPr>
              <a:t>&gt;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캐릭터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LCD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용 객체 생성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인수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: RS, EN, D4, D5, D6, D7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LiquidCrystal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lcd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12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11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5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4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3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2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</a:rPr>
              <a:t>void setup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(){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LCD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초기화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: 16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행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2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열 설정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>
                <a:solidFill>
                  <a:srgbClr val="E45649"/>
                </a:solidFill>
                <a:latin typeface="Consolas" panose="020B0609020204030204" pitchFamily="49" charset="0"/>
              </a:rPr>
              <a:t>lcd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begin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16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2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</a:rPr>
              <a:t>void loop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() {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>
                <a:solidFill>
                  <a:srgbClr val="E45649"/>
                </a:solidFill>
                <a:latin typeface="Consolas" panose="020B0609020204030204" pitchFamily="49" charset="0"/>
              </a:rPr>
              <a:t>lcd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clear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(); 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화면은 지우고 초기화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>
                <a:solidFill>
                  <a:srgbClr val="E45649"/>
                </a:solidFill>
                <a:latin typeface="Consolas" panose="020B0609020204030204" pitchFamily="49" charset="0"/>
              </a:rPr>
              <a:t>lcd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print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50A14F"/>
                </a:solidFill>
                <a:latin typeface="Consolas" panose="020B0609020204030204" pitchFamily="49" charset="0"/>
              </a:rPr>
              <a:t>"Blink"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>
                <a:solidFill>
                  <a:srgbClr val="E45649"/>
                </a:solidFill>
                <a:latin typeface="Consolas" panose="020B0609020204030204" pitchFamily="49" charset="0"/>
              </a:rPr>
              <a:t>lcd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blink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(); 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사각형 커서 깜빡이기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>
                <a:solidFill>
                  <a:srgbClr val="4078F2"/>
                </a:solidFill>
                <a:latin typeface="Consolas" panose="020B0609020204030204" pitchFamily="49" charset="0"/>
              </a:rPr>
              <a:t>delay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5000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); 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5</a:t>
            </a:r>
            <a:r>
              <a:rPr lang="ko-KR" altLang="en-US" sz="14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초동안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 대기하기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>
                <a:solidFill>
                  <a:srgbClr val="E45649"/>
                </a:solidFill>
                <a:latin typeface="Consolas" panose="020B0609020204030204" pitchFamily="49" charset="0"/>
              </a:rPr>
              <a:t>lcd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clear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(); 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화면은 지우고 초기화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>
                <a:solidFill>
                  <a:srgbClr val="E45649"/>
                </a:solidFill>
                <a:latin typeface="Consolas" panose="020B0609020204030204" pitchFamily="49" charset="0"/>
              </a:rPr>
              <a:t>lcd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print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50A14F"/>
                </a:solidFill>
                <a:latin typeface="Consolas" panose="020B0609020204030204" pitchFamily="49" charset="0"/>
              </a:rPr>
              <a:t>"No Blink"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>
                <a:solidFill>
                  <a:srgbClr val="E45649"/>
                </a:solidFill>
                <a:latin typeface="Consolas" panose="020B0609020204030204" pitchFamily="49" charset="0"/>
              </a:rPr>
              <a:t>lcd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noBlink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();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사각형 커서 깜빡임 중지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>
                <a:solidFill>
                  <a:srgbClr val="4078F2"/>
                </a:solidFill>
                <a:latin typeface="Consolas" panose="020B0609020204030204" pitchFamily="49" charset="0"/>
              </a:rPr>
              <a:t>delay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5000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); 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5</a:t>
            </a:r>
            <a:r>
              <a:rPr lang="ko-KR" altLang="en-US" sz="14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초동안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 대기하기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}</a:t>
            </a:r>
            <a:endParaRPr lang="en-US" altLang="ko-KR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6968" y="984906"/>
            <a:ext cx="7147198" cy="36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spAutoFit/>
          </a:bodyPr>
          <a:lstStyle/>
          <a:p>
            <a:pPr latinLnBrk="0"/>
            <a:r>
              <a:rPr lang="ko-KR" altLang="en-US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예제 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6-8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. </a:t>
            </a:r>
            <a:r>
              <a:rPr lang="en-US" altLang="ko-KR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blink(), </a:t>
            </a:r>
            <a:r>
              <a:rPr lang="en-US" altLang="ko-KR" sz="1400" kern="100" dirty="0" err="1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noBlink</a:t>
            </a:r>
            <a:r>
              <a:rPr lang="en-US" altLang="ko-KR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() </a:t>
            </a:r>
            <a:r>
              <a:rPr lang="ko-KR" altLang="en-US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함수의 사용 예</a:t>
            </a:r>
            <a:endParaRPr lang="ko-KR" altLang="ko-KR" sz="1400" kern="100" dirty="0">
              <a:solidFill>
                <a:schemeClr val="bg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00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6-9 : </a:t>
            </a:r>
            <a:r>
              <a:rPr lang="ko-KR" altLang="en-US" dirty="0" err="1" smtClean="0"/>
              <a:t>센서정보</a:t>
            </a:r>
            <a:r>
              <a:rPr lang="ko-KR" altLang="en-US" dirty="0" smtClean="0"/>
              <a:t> </a:t>
            </a:r>
            <a:r>
              <a:rPr lang="en-US" altLang="ko-KR" dirty="0" smtClean="0"/>
              <a:t>LCD </a:t>
            </a:r>
            <a:r>
              <a:rPr lang="ko-KR" altLang="en-US" dirty="0" smtClean="0"/>
              <a:t>출력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26</a:t>
            </a:fld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" y="1675861"/>
            <a:ext cx="9144000" cy="4801121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7435340" y="2022359"/>
            <a:ext cx="1617103" cy="2135825"/>
          </a:xfrm>
          <a:prstGeom prst="roundRect">
            <a:avLst>
              <a:gd name="adj" fmla="val 8412"/>
            </a:avLst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435340" y="1572674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예제 </a:t>
            </a:r>
            <a:r>
              <a:rPr lang="en-US" altLang="ko-KR" dirty="0" smtClean="0"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5-3 </a:t>
            </a:r>
            <a:r>
              <a:rPr lang="ko-KR" altLang="en-US" dirty="0" smtClean="0"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부분</a:t>
            </a:r>
            <a:endParaRPr lang="ko-KR" altLang="en-US" dirty="0">
              <a:latin typeface="SpoqaHanSans-Regular" panose="020B0500000000000000" pitchFamily="50" charset="-127"/>
              <a:ea typeface="SpoqaHanSans-Regular" panose="020B05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7461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6-9: </a:t>
            </a:r>
            <a:r>
              <a:rPr lang="ko-KR" altLang="en-US" dirty="0" smtClean="0"/>
              <a:t>스케치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27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916968" y="1292364"/>
            <a:ext cx="7147198" cy="531605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r>
              <a:rPr lang="en-US" altLang="ko-KR" sz="1200" dirty="0">
                <a:solidFill>
                  <a:srgbClr val="A626A4"/>
                </a:solidFill>
                <a:latin typeface="Consolas" panose="020B0609020204030204" pitchFamily="49" charset="0"/>
              </a:rPr>
              <a:t>#include</a:t>
            </a:r>
            <a:r>
              <a:rPr lang="ko-KR" alt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200" dirty="0">
                <a:solidFill>
                  <a:srgbClr val="50A14F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200" dirty="0" err="1">
                <a:solidFill>
                  <a:srgbClr val="50A14F"/>
                </a:solidFill>
                <a:latin typeface="Consolas" panose="020B0609020204030204" pitchFamily="49" charset="0"/>
              </a:rPr>
              <a:t>LiquidCrystal.h</a:t>
            </a:r>
            <a:r>
              <a:rPr lang="en-US" altLang="ko-KR" sz="1200" dirty="0">
                <a:solidFill>
                  <a:srgbClr val="50A14F"/>
                </a:solidFill>
                <a:latin typeface="Consolas" panose="020B0609020204030204" pitchFamily="49" charset="0"/>
              </a:rPr>
              <a:t>&gt;</a:t>
            </a:r>
            <a:endParaRPr lang="ko-KR" alt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ko-KR" alt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캐릭터 </a:t>
            </a:r>
            <a:r>
              <a:rPr lang="en-US" altLang="ko-KR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LCD</a:t>
            </a:r>
            <a:r>
              <a:rPr lang="ko-KR" altLang="en-US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용 객체 생성</a:t>
            </a:r>
            <a:endParaRPr lang="ko-KR" alt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인수 </a:t>
            </a:r>
            <a:r>
              <a:rPr lang="en-US" altLang="ko-KR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: RS, EN, D4, D5, D6, D7</a:t>
            </a:r>
            <a:endParaRPr lang="ko-KR" alt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LiquidCrystal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200" dirty="0" err="1">
                <a:solidFill>
                  <a:srgbClr val="4078F2"/>
                </a:solidFill>
                <a:latin typeface="Consolas" panose="020B0609020204030204" pitchFamily="49" charset="0"/>
              </a:rPr>
              <a:t>lcd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200" dirty="0">
                <a:solidFill>
                  <a:srgbClr val="986801"/>
                </a:solidFill>
                <a:latin typeface="Consolas" panose="020B0609020204030204" pitchFamily="49" charset="0"/>
              </a:rPr>
              <a:t>12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200" dirty="0">
                <a:solidFill>
                  <a:srgbClr val="986801"/>
                </a:solidFill>
                <a:latin typeface="Consolas" panose="020B0609020204030204" pitchFamily="49" charset="0"/>
              </a:rPr>
              <a:t>11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200" dirty="0">
                <a:solidFill>
                  <a:srgbClr val="986801"/>
                </a:solidFill>
                <a:latin typeface="Consolas" panose="020B0609020204030204" pitchFamily="49" charset="0"/>
              </a:rPr>
              <a:t>5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200" dirty="0">
                <a:solidFill>
                  <a:srgbClr val="986801"/>
                </a:solidFill>
                <a:latin typeface="Consolas" panose="020B0609020204030204" pitchFamily="49" charset="0"/>
              </a:rPr>
              <a:t>4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200" dirty="0">
                <a:solidFill>
                  <a:srgbClr val="986801"/>
                </a:solidFill>
                <a:latin typeface="Consolas" panose="020B0609020204030204" pitchFamily="49" charset="0"/>
              </a:rPr>
              <a:t>3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200" dirty="0">
                <a:solidFill>
                  <a:srgbClr val="986801"/>
                </a:solidFill>
                <a:latin typeface="Consolas" panose="020B0609020204030204" pitchFamily="49" charset="0"/>
              </a:rPr>
              <a:t>2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200" dirty="0">
                <a:solidFill>
                  <a:srgbClr val="A626A4"/>
                </a:solidFill>
                <a:latin typeface="Consolas" panose="020B0609020204030204" pitchFamily="49" charset="0"/>
              </a:rPr>
              <a:t>void setup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(){</a:t>
            </a:r>
          </a:p>
          <a:p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// LCD </a:t>
            </a:r>
            <a:r>
              <a:rPr lang="ko-KR" altLang="en-US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초기화 </a:t>
            </a:r>
            <a:r>
              <a:rPr lang="en-US" altLang="ko-KR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: 16</a:t>
            </a:r>
            <a:r>
              <a:rPr lang="ko-KR" altLang="en-US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행 </a:t>
            </a:r>
            <a:r>
              <a:rPr lang="en-US" altLang="ko-KR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2</a:t>
            </a:r>
            <a:r>
              <a:rPr lang="ko-KR" altLang="en-US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열 설정</a:t>
            </a:r>
            <a:endParaRPr lang="ko-KR" alt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200" dirty="0" err="1">
                <a:solidFill>
                  <a:srgbClr val="E45649"/>
                </a:solidFill>
                <a:latin typeface="Consolas" panose="020B0609020204030204" pitchFamily="49" charset="0"/>
              </a:rPr>
              <a:t>lcd</a:t>
            </a:r>
            <a:r>
              <a:rPr lang="en-US" altLang="ko-KR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200" dirty="0" err="1">
                <a:solidFill>
                  <a:srgbClr val="4078F2"/>
                </a:solidFill>
                <a:latin typeface="Consolas" panose="020B0609020204030204" pitchFamily="49" charset="0"/>
              </a:rPr>
              <a:t>begin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200" dirty="0">
                <a:solidFill>
                  <a:srgbClr val="986801"/>
                </a:solidFill>
                <a:latin typeface="Consolas" panose="020B0609020204030204" pitchFamily="49" charset="0"/>
              </a:rPr>
              <a:t>16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200" dirty="0">
                <a:solidFill>
                  <a:srgbClr val="986801"/>
                </a:solidFill>
                <a:latin typeface="Consolas" panose="020B0609020204030204" pitchFamily="49" charset="0"/>
              </a:rPr>
              <a:t>2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아날로그 센서 포트를 입력으로 사용</a:t>
            </a:r>
            <a:endParaRPr lang="ko-KR" alt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200" dirty="0" err="1">
                <a:solidFill>
                  <a:srgbClr val="4078F2"/>
                </a:solidFill>
                <a:latin typeface="Consolas" panose="020B0609020204030204" pitchFamily="49" charset="0"/>
              </a:rPr>
              <a:t>pinMode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(A0, </a:t>
            </a:r>
            <a:r>
              <a:rPr lang="en-US" altLang="ko-KR" sz="1200" dirty="0">
                <a:solidFill>
                  <a:srgbClr val="A626A4"/>
                </a:solidFill>
                <a:latin typeface="Consolas" panose="020B0609020204030204" pitchFamily="49" charset="0"/>
              </a:rPr>
              <a:t>INPUT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// LCD</a:t>
            </a:r>
            <a:r>
              <a:rPr lang="ko-KR" altLang="en-US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에 제목 출력하기</a:t>
            </a:r>
            <a:endParaRPr lang="ko-KR" alt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200" dirty="0" err="1">
                <a:solidFill>
                  <a:srgbClr val="E45649"/>
                </a:solidFill>
                <a:latin typeface="Consolas" panose="020B0609020204030204" pitchFamily="49" charset="0"/>
              </a:rPr>
              <a:t>lcd</a:t>
            </a:r>
            <a:r>
              <a:rPr lang="en-US" altLang="ko-KR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200" dirty="0" err="1">
                <a:solidFill>
                  <a:srgbClr val="4078F2"/>
                </a:solidFill>
                <a:latin typeface="Consolas" panose="020B0609020204030204" pitchFamily="49" charset="0"/>
              </a:rPr>
              <a:t>print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200" dirty="0">
                <a:solidFill>
                  <a:srgbClr val="50A14F"/>
                </a:solidFill>
                <a:latin typeface="Consolas" panose="020B0609020204030204" pitchFamily="49" charset="0"/>
              </a:rPr>
              <a:t>"&gt;&gt; </a:t>
            </a:r>
            <a:r>
              <a:rPr lang="en-US" altLang="ko-KR" sz="1200" dirty="0" err="1">
                <a:solidFill>
                  <a:srgbClr val="50A14F"/>
                </a:solidFill>
                <a:latin typeface="Consolas" panose="020B0609020204030204" pitchFamily="49" charset="0"/>
              </a:rPr>
              <a:t>CdS</a:t>
            </a:r>
            <a:r>
              <a:rPr lang="en-US" altLang="ko-KR" sz="1200" dirty="0">
                <a:solidFill>
                  <a:srgbClr val="50A14F"/>
                </a:solidFill>
                <a:latin typeface="Consolas" panose="020B0609020204030204" pitchFamily="49" charset="0"/>
              </a:rPr>
              <a:t> Sensor &lt;&lt;"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200" dirty="0">
                <a:solidFill>
                  <a:srgbClr val="A626A4"/>
                </a:solidFill>
                <a:latin typeface="Consolas" panose="020B0609020204030204" pitchFamily="49" charset="0"/>
              </a:rPr>
              <a:t>void loop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() {</a:t>
            </a:r>
          </a:p>
          <a:p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아날로그 입력 핀에서 조도 값 읽기</a:t>
            </a:r>
            <a:endParaRPr lang="ko-KR" alt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200" dirty="0" err="1">
                <a:solidFill>
                  <a:srgbClr val="A626A4"/>
                </a:solidFill>
                <a:latin typeface="Consolas" panose="020B0609020204030204" pitchFamily="49" charset="0"/>
              </a:rPr>
              <a:t>int</a:t>
            </a:r>
            <a:r>
              <a:rPr lang="ko-KR" alt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value </a:t>
            </a:r>
            <a:r>
              <a:rPr lang="en-US" altLang="ko-KR" sz="12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ko-KR" alt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200" dirty="0" err="1">
                <a:solidFill>
                  <a:srgbClr val="4078F2"/>
                </a:solidFill>
                <a:latin typeface="Consolas" panose="020B0609020204030204" pitchFamily="49" charset="0"/>
              </a:rPr>
              <a:t>analogRead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(A0);</a:t>
            </a:r>
          </a:p>
          <a:p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// LCD</a:t>
            </a:r>
            <a:r>
              <a:rPr lang="ko-KR" altLang="en-US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에 조도 값 표시할 위치</a:t>
            </a:r>
            <a:r>
              <a:rPr lang="en-US" altLang="ko-KR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(</a:t>
            </a:r>
            <a:r>
              <a:rPr lang="ko-KR" altLang="en-US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둘째 줄</a:t>
            </a:r>
            <a:r>
              <a:rPr lang="en-US" altLang="ko-KR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)</a:t>
            </a:r>
            <a:r>
              <a:rPr lang="ko-KR" altLang="en-US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로 이동</a:t>
            </a:r>
            <a:endParaRPr lang="ko-KR" alt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200" dirty="0" err="1">
                <a:solidFill>
                  <a:srgbClr val="E45649"/>
                </a:solidFill>
                <a:latin typeface="Consolas" panose="020B0609020204030204" pitchFamily="49" charset="0"/>
              </a:rPr>
              <a:t>lcd</a:t>
            </a:r>
            <a:r>
              <a:rPr lang="en-US" altLang="ko-KR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200" dirty="0" err="1">
                <a:solidFill>
                  <a:srgbClr val="4078F2"/>
                </a:solidFill>
                <a:latin typeface="Consolas" panose="020B0609020204030204" pitchFamily="49" charset="0"/>
              </a:rPr>
              <a:t>setCursor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2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2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// LCD</a:t>
            </a:r>
            <a:r>
              <a:rPr lang="ko-KR" altLang="en-US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에 센서 값 출력</a:t>
            </a:r>
            <a:endParaRPr lang="ko-KR" alt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200" dirty="0" err="1">
                <a:solidFill>
                  <a:srgbClr val="E45649"/>
                </a:solidFill>
                <a:latin typeface="Consolas" panose="020B0609020204030204" pitchFamily="49" charset="0"/>
              </a:rPr>
              <a:t>lcd</a:t>
            </a:r>
            <a:r>
              <a:rPr lang="en-US" altLang="ko-KR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200" dirty="0" err="1">
                <a:solidFill>
                  <a:srgbClr val="4078F2"/>
                </a:solidFill>
                <a:latin typeface="Consolas" panose="020B0609020204030204" pitchFamily="49" charset="0"/>
              </a:rPr>
              <a:t>print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200" dirty="0">
                <a:solidFill>
                  <a:srgbClr val="50A14F"/>
                </a:solidFill>
                <a:latin typeface="Consolas" panose="020B0609020204030204" pitchFamily="49" charset="0"/>
              </a:rPr>
              <a:t>"Value : "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200" dirty="0" err="1">
                <a:solidFill>
                  <a:srgbClr val="E45649"/>
                </a:solidFill>
                <a:latin typeface="Consolas" panose="020B0609020204030204" pitchFamily="49" charset="0"/>
              </a:rPr>
              <a:t>lcd</a:t>
            </a:r>
            <a:r>
              <a:rPr lang="en-US" altLang="ko-KR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200" dirty="0" err="1">
                <a:solidFill>
                  <a:srgbClr val="4078F2"/>
                </a:solidFill>
                <a:latin typeface="Consolas" panose="020B0609020204030204" pitchFamily="49" charset="0"/>
              </a:rPr>
              <a:t>print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(value);</a:t>
            </a:r>
          </a:p>
          <a:p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뒷부분 공백 추가 </a:t>
            </a:r>
            <a:r>
              <a:rPr lang="en-US" altLang="ko-KR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: </a:t>
            </a:r>
            <a:r>
              <a:rPr lang="ko-KR" altLang="en-US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앞의 값의 잔재 제거</a:t>
            </a:r>
            <a:endParaRPr lang="ko-KR" alt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200" dirty="0" err="1">
                <a:solidFill>
                  <a:srgbClr val="E45649"/>
                </a:solidFill>
                <a:latin typeface="Consolas" panose="020B0609020204030204" pitchFamily="49" charset="0"/>
              </a:rPr>
              <a:t>lcd</a:t>
            </a:r>
            <a:r>
              <a:rPr lang="en-US" altLang="ko-KR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200" dirty="0" err="1">
                <a:solidFill>
                  <a:srgbClr val="4078F2"/>
                </a:solidFill>
                <a:latin typeface="Consolas" panose="020B0609020204030204" pitchFamily="49" charset="0"/>
              </a:rPr>
              <a:t>print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200" dirty="0">
                <a:solidFill>
                  <a:srgbClr val="50A14F"/>
                </a:solidFill>
                <a:latin typeface="Consolas" panose="020B0609020204030204" pitchFamily="49" charset="0"/>
              </a:rPr>
              <a:t>"   "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200" i="1" dirty="0">
                <a:solidFill>
                  <a:srgbClr val="A0A1A7"/>
                </a:solidFill>
                <a:latin typeface="Consolas" panose="020B0609020204030204" pitchFamily="49" charset="0"/>
              </a:rPr>
              <a:t>잠시 대기</a:t>
            </a:r>
            <a:endParaRPr lang="ko-KR" alt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200" dirty="0">
                <a:solidFill>
                  <a:srgbClr val="4078F2"/>
                </a:solidFill>
                <a:latin typeface="Consolas" panose="020B0609020204030204" pitchFamily="49" charset="0"/>
              </a:rPr>
              <a:t>delay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200" dirty="0">
                <a:solidFill>
                  <a:srgbClr val="986801"/>
                </a:solidFill>
                <a:latin typeface="Consolas" panose="020B0609020204030204" pitchFamily="49" charset="0"/>
              </a:rPr>
              <a:t>500</a:t>
            </a:r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200" dirty="0">
                <a:solidFill>
                  <a:srgbClr val="333333"/>
                </a:solidFill>
                <a:latin typeface="Consolas" panose="020B0609020204030204" pitchFamily="49" charset="0"/>
              </a:rPr>
              <a:t>}</a:t>
            </a:r>
            <a:endParaRPr lang="en-US" altLang="ko-KR" sz="12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6968" y="931514"/>
            <a:ext cx="7147198" cy="36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spAutoFit/>
          </a:bodyPr>
          <a:lstStyle/>
          <a:p>
            <a:pPr latinLnBrk="0"/>
            <a:r>
              <a:rPr lang="ko-KR" altLang="en-US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예제 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6-9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. </a:t>
            </a:r>
            <a:r>
              <a:rPr lang="ko-KR" altLang="en-US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조도 센서의 값을 </a:t>
            </a:r>
            <a:r>
              <a:rPr lang="en-US" altLang="ko-KR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LCD</a:t>
            </a:r>
            <a:r>
              <a:rPr lang="ko-KR" altLang="en-US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에 표시하기</a:t>
            </a:r>
            <a:endParaRPr lang="ko-KR" altLang="ko-KR" sz="1400" kern="100" dirty="0">
              <a:solidFill>
                <a:schemeClr val="bg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83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회로구성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3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81" y="1956600"/>
            <a:ext cx="8902437" cy="373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92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6-1: </a:t>
            </a:r>
            <a:r>
              <a:rPr lang="ko-KR" altLang="en-US" dirty="0" smtClean="0"/>
              <a:t>스케치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4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916968" y="1345756"/>
            <a:ext cx="7147198" cy="531605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RGB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각 색에 해당하는 핀 번호 설정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(PWM)</a:t>
            </a:r>
            <a:endParaRPr lang="en-US" altLang="ko-KR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 err="1">
                <a:solidFill>
                  <a:srgbClr val="A626A4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red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9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;   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빨간색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 err="1">
                <a:solidFill>
                  <a:srgbClr val="A626A4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blue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; 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파란색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 err="1">
                <a:solidFill>
                  <a:srgbClr val="A626A4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green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;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녹색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void setup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6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출력핀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설정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pinMode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(red,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OUTPUT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pinMode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(green,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OUTPUT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pinMode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(blue,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OUTPUT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void loop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빨간색 표시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analogWrite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(red,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255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);  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빨간색 켜기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analogWrite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(green,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);  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녹색 끄기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analogWrite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(blue,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);   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파란색 끄기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>
                <a:solidFill>
                  <a:srgbClr val="4078F2"/>
                </a:solidFill>
                <a:latin typeface="Consolas" panose="020B0609020204030204" pitchFamily="49" charset="0"/>
              </a:rPr>
              <a:t>delay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1000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);             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1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초간 </a:t>
            </a:r>
            <a:r>
              <a:rPr lang="ko-KR" altLang="en-US" sz="1600" i="1" dirty="0" smtClean="0">
                <a:solidFill>
                  <a:srgbClr val="A0A1A7"/>
                </a:solidFill>
                <a:latin typeface="Consolas" panose="020B0609020204030204" pitchFamily="49" charset="0"/>
              </a:rPr>
              <a:t>대기</a:t>
            </a:r>
            <a:endParaRPr lang="en-US" altLang="ko-KR" sz="1600" i="1" dirty="0" smtClean="0">
              <a:solidFill>
                <a:srgbClr val="A0A1A7"/>
              </a:solidFill>
              <a:latin typeface="Consolas" panose="020B0609020204030204" pitchFamily="49" charset="0"/>
            </a:endParaRPr>
          </a:p>
          <a:p>
            <a:r>
              <a:rPr lang="en-US" altLang="ko-KR" sz="1600" b="0" i="1" dirty="0" smtClean="0">
                <a:solidFill>
                  <a:srgbClr val="A0A1A7"/>
                </a:solidFill>
                <a:effectLst/>
                <a:latin typeface="Consolas" panose="020B0609020204030204" pitchFamily="49" charset="0"/>
              </a:rPr>
              <a:t>…</a:t>
            </a:r>
            <a:endParaRPr lang="ko-KR" alt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6968" y="984906"/>
            <a:ext cx="7147198" cy="36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spAutoFit/>
          </a:bodyPr>
          <a:lstStyle/>
          <a:p>
            <a:pPr latinLnBrk="0"/>
            <a:r>
              <a:rPr lang="ko-KR" altLang="en-US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예제 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6-1</a:t>
            </a:r>
            <a:r>
              <a:rPr lang="en-US" altLang="ko-KR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. 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RGB LED</a:t>
            </a:r>
            <a:r>
              <a:rPr lang="ko-KR" altLang="en-US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제어 프로그램</a:t>
            </a:r>
            <a:endParaRPr lang="ko-KR" altLang="ko-KR" sz="1400" kern="100" dirty="0">
              <a:solidFill>
                <a:schemeClr val="bg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4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5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916968" y="1599384"/>
            <a:ext cx="7147198" cy="482361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녹색 표시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analogWrite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(red,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);    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빨간색 끄기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analogWrite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(green,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255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);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녹색 켜기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analogWrite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(blue,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);   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파란색 끄기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>
                <a:solidFill>
                  <a:srgbClr val="4078F2"/>
                </a:solidFill>
                <a:latin typeface="Consolas" panose="020B0609020204030204" pitchFamily="49" charset="0"/>
              </a:rPr>
              <a:t>delay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1000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);             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1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초간 대기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파란색 표시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analogWrite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(red,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);    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빨간색 끄기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analogWrite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(green,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);  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녹색 끄기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analogWrite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(blue,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255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); 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파란색 켜기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>
                <a:solidFill>
                  <a:srgbClr val="4078F2"/>
                </a:solidFill>
                <a:latin typeface="Consolas" panose="020B0609020204030204" pitchFamily="49" charset="0"/>
              </a:rPr>
              <a:t>delay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1000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);             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1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초간 대기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흰색 표시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analogWrite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(red,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255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);  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빨간색 켜기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analogWrite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(green,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255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);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녹색 켜기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analogWrite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(blue,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255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); 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파란색 켜기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>
                <a:solidFill>
                  <a:srgbClr val="4078F2"/>
                </a:solidFill>
                <a:latin typeface="Consolas" panose="020B0609020204030204" pitchFamily="49" charset="0"/>
              </a:rPr>
              <a:t>delay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1000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);             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1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초간 대기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}</a:t>
            </a:r>
            <a:endParaRPr lang="en-US" altLang="ko-KR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6968" y="1238534"/>
            <a:ext cx="7147198" cy="36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spAutoFit/>
          </a:bodyPr>
          <a:lstStyle/>
          <a:p>
            <a:pPr latinLnBrk="0"/>
            <a:r>
              <a:rPr lang="ko-KR" altLang="en-US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예제 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6-1</a:t>
            </a:r>
            <a:r>
              <a:rPr lang="en-US" altLang="ko-KR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. 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RGB LED</a:t>
            </a:r>
            <a:r>
              <a:rPr lang="ko-KR" altLang="en-US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제어 프로그램 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계속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)</a:t>
            </a:r>
            <a:endParaRPr lang="ko-KR" altLang="ko-KR" sz="1400" kern="100" dirty="0">
              <a:solidFill>
                <a:schemeClr val="bg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02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6-2: </a:t>
            </a:r>
            <a:r>
              <a:rPr lang="ko-KR" altLang="en-US" dirty="0" smtClean="0"/>
              <a:t>색을 선택하는 </a:t>
            </a:r>
            <a:r>
              <a:rPr lang="ko-KR" altLang="en-US" dirty="0" err="1" smtClean="0"/>
              <a:t>함수사용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6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998401" y="1205596"/>
            <a:ext cx="7147198" cy="165351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주어진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red, green, blue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성분으로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LED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제어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setcolor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 err="1">
                <a:solidFill>
                  <a:srgbClr val="A626A4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dirty="0">
                <a:solidFill>
                  <a:srgbClr val="383A42"/>
                </a:solidFill>
                <a:latin typeface="Consolas" panose="020B0609020204030204" pitchFamily="49" charset="0"/>
              </a:rPr>
              <a:t>r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400" dirty="0" err="1">
                <a:solidFill>
                  <a:srgbClr val="A626A4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dirty="0">
                <a:solidFill>
                  <a:srgbClr val="383A42"/>
                </a:solidFill>
                <a:latin typeface="Consolas" panose="020B0609020204030204" pitchFamily="49" charset="0"/>
              </a:rPr>
              <a:t>g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400" dirty="0" err="1">
                <a:solidFill>
                  <a:srgbClr val="A626A4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dirty="0">
                <a:solidFill>
                  <a:srgbClr val="383A42"/>
                </a:solidFill>
                <a:latin typeface="Consolas" panose="020B0609020204030204" pitchFamily="49" charset="0"/>
              </a:rPr>
              <a:t>b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analogWrite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(red, r); 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빨간색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analogWrite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(green, g);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녹색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analogWrite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(blue, b);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파란색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}</a:t>
            </a:r>
            <a:endParaRPr lang="en-US" altLang="ko-KR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98401" y="844746"/>
            <a:ext cx="7147198" cy="36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spAutoFit/>
          </a:bodyPr>
          <a:lstStyle/>
          <a:p>
            <a:pPr latinLnBrk="0"/>
            <a:r>
              <a:rPr lang="ko-KR" altLang="en-US" sz="1400" kern="10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색을 선택하는 함수</a:t>
            </a:r>
            <a:endParaRPr lang="ko-KR" altLang="ko-KR" sz="1400" kern="100" dirty="0">
              <a:solidFill>
                <a:schemeClr val="bg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  <a:cs typeface="Times New Roman" panose="02020603050405020304" pitchFamily="18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998401" y="3288843"/>
            <a:ext cx="7147198" cy="337706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</a:rPr>
              <a:t>void loop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빨간색 표시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setcolor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255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>
                <a:solidFill>
                  <a:srgbClr val="4078F2"/>
                </a:solidFill>
                <a:latin typeface="Consolas" panose="020B0609020204030204" pitchFamily="49" charset="0"/>
              </a:rPr>
              <a:t>delay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1000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);           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1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초간 대기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녹색 표시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setcolor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255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>
                <a:solidFill>
                  <a:srgbClr val="4078F2"/>
                </a:solidFill>
                <a:latin typeface="Consolas" panose="020B0609020204030204" pitchFamily="49" charset="0"/>
              </a:rPr>
              <a:t>delay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1000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);           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1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초간 대기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파란색 표시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setcolor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255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>
                <a:solidFill>
                  <a:srgbClr val="4078F2"/>
                </a:solidFill>
                <a:latin typeface="Consolas" panose="020B0609020204030204" pitchFamily="49" charset="0"/>
              </a:rPr>
              <a:t>delay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1000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);           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1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초간 </a:t>
            </a:r>
            <a:r>
              <a:rPr lang="ko-KR" altLang="en-US" sz="1400" i="1" dirty="0" smtClean="0">
                <a:solidFill>
                  <a:srgbClr val="A0A1A7"/>
                </a:solidFill>
                <a:latin typeface="Consolas" panose="020B0609020204030204" pitchFamily="49" charset="0"/>
              </a:rPr>
              <a:t>대기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흰색 표시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setcolor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255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255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255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>
                <a:solidFill>
                  <a:srgbClr val="4078F2"/>
                </a:solidFill>
                <a:latin typeface="Consolas" panose="020B0609020204030204" pitchFamily="49" charset="0"/>
              </a:rPr>
              <a:t>delay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1000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);           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1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초간 대기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}</a:t>
            </a:r>
            <a:endParaRPr lang="en-US" altLang="ko-KR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998401" y="2927993"/>
            <a:ext cx="7147198" cy="36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spAutoFit/>
          </a:bodyPr>
          <a:lstStyle/>
          <a:p>
            <a:pPr latinLnBrk="0"/>
            <a:r>
              <a:rPr lang="ko-KR" altLang="en-US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수정한 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loop()</a:t>
            </a:r>
            <a:r>
              <a:rPr lang="ko-KR" altLang="en-US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함수</a:t>
            </a:r>
            <a:endParaRPr lang="ko-KR" altLang="ko-KR" sz="1400" kern="100" dirty="0">
              <a:solidFill>
                <a:schemeClr val="bg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1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6-3: </a:t>
            </a:r>
            <a:r>
              <a:rPr lang="ko-KR" altLang="en-US" dirty="0" err="1" smtClean="0"/>
              <a:t>난수발생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난수</a:t>
            </a:r>
            <a:r>
              <a:rPr lang="ko-KR" altLang="en-US" dirty="0" smtClean="0"/>
              <a:t> </a:t>
            </a:r>
            <a:r>
              <a:rPr lang="en-US" altLang="ko-KR" dirty="0" smtClean="0"/>
              <a:t>(random number)</a:t>
            </a:r>
          </a:p>
          <a:p>
            <a:pPr lvl="1"/>
            <a:r>
              <a:rPr lang="ko-KR" altLang="en-US" dirty="0" smtClean="0"/>
              <a:t>무작위로 만들어지는 수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</a:t>
            </a:r>
            <a:r>
              <a:rPr lang="ko-KR" altLang="en-US" dirty="0" smtClean="0"/>
              <a:t>언어에서는 </a:t>
            </a:r>
            <a:r>
              <a:rPr lang="en-US" altLang="ko-KR" dirty="0" smtClean="0"/>
              <a:t>rand() </a:t>
            </a:r>
            <a:r>
              <a:rPr lang="ko-KR" altLang="en-US" dirty="0" smtClean="0"/>
              <a:t>함수 사용</a:t>
            </a:r>
            <a:r>
              <a:rPr lang="en-US" altLang="ko-KR" dirty="0"/>
              <a:t> </a:t>
            </a:r>
            <a:r>
              <a:rPr lang="en-US" altLang="ko-KR" dirty="0" smtClean="0"/>
              <a:t>: 0 ~ RAND_MAX </a:t>
            </a:r>
            <a:r>
              <a:rPr lang="ko-KR" altLang="en-US" dirty="0" smtClean="0"/>
              <a:t>사이의 숫자 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int</a:t>
            </a:r>
            <a:r>
              <a:rPr lang="en-US" altLang="ko-KR" dirty="0" smtClean="0"/>
              <a:t> r = rand() % 256;   ⇒ 0~255</a:t>
            </a:r>
            <a:r>
              <a:rPr lang="ko-KR" altLang="en-US" dirty="0" smtClean="0"/>
              <a:t>까지 </a:t>
            </a:r>
            <a:r>
              <a:rPr lang="ko-KR" altLang="en-US" dirty="0" err="1" smtClean="0"/>
              <a:t>난수를</a:t>
            </a:r>
            <a:r>
              <a:rPr lang="ko-KR" altLang="en-US" dirty="0" smtClean="0"/>
              <a:t> 발생시킴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아두이노에서는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random() </a:t>
            </a:r>
            <a:r>
              <a:rPr lang="ko-KR" altLang="en-US" dirty="0" smtClean="0"/>
              <a:t>함수 사용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ra</a:t>
            </a:r>
            <a:r>
              <a:rPr lang="en-US" altLang="ko-KR" dirty="0" smtClean="0"/>
              <a:t> = random(200);  ⇒ 0~199 </a:t>
            </a:r>
            <a:r>
              <a:rPr lang="ko-KR" altLang="en-US" dirty="0" smtClean="0"/>
              <a:t>사이의 </a:t>
            </a:r>
            <a:r>
              <a:rPr lang="ko-KR" altLang="en-US" dirty="0" err="1" smtClean="0"/>
              <a:t>난수</a:t>
            </a:r>
            <a:r>
              <a:rPr lang="ko-KR" altLang="en-US" dirty="0" smtClean="0"/>
              <a:t> 발생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rb</a:t>
            </a:r>
            <a:r>
              <a:rPr lang="en-US" altLang="ko-KR" dirty="0" smtClean="0"/>
              <a:t> = random(10, 20);  ⇒ 10~19 </a:t>
            </a:r>
            <a:r>
              <a:rPr lang="ko-KR" altLang="en-US" dirty="0" smtClean="0"/>
              <a:t>사이의 </a:t>
            </a:r>
            <a:r>
              <a:rPr lang="ko-KR" altLang="en-US" dirty="0" err="1" smtClean="0"/>
              <a:t>난수</a:t>
            </a:r>
            <a:r>
              <a:rPr lang="ko-KR" altLang="en-US" dirty="0" smtClean="0"/>
              <a:t> 발생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3654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8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916968" y="1599384"/>
            <a:ext cx="7147198" cy="294617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void loop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0~255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사이의 </a:t>
            </a:r>
            <a:r>
              <a:rPr lang="ko-KR" altLang="en-US" sz="16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난수를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생성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A626A4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r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4078F2"/>
                </a:solidFill>
                <a:latin typeface="Consolas" panose="020B0609020204030204" pitchFamily="49" charset="0"/>
              </a:rPr>
              <a:t>rand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()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%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256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A626A4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g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4078F2"/>
                </a:solidFill>
                <a:latin typeface="Consolas" panose="020B0609020204030204" pitchFamily="49" charset="0"/>
              </a:rPr>
              <a:t>rand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()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%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256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A626A4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b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4078F2"/>
                </a:solidFill>
                <a:latin typeface="Consolas" panose="020B0609020204030204" pitchFamily="49" charset="0"/>
              </a:rPr>
              <a:t>rand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()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%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256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생성한 세개의 </a:t>
            </a:r>
            <a:r>
              <a:rPr lang="ko-KR" altLang="en-US" sz="16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난수로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RGB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성분을 조정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setcolor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(r, g, b);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10ms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대기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>
                <a:solidFill>
                  <a:srgbClr val="4078F2"/>
                </a:solidFill>
                <a:latin typeface="Consolas" panose="020B0609020204030204" pitchFamily="49" charset="0"/>
              </a:rPr>
              <a:t>delay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}</a:t>
            </a:r>
            <a:endParaRPr lang="en-US" altLang="ko-KR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6968" y="1238534"/>
            <a:ext cx="7147198" cy="36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spAutoFit/>
          </a:bodyPr>
          <a:lstStyle/>
          <a:p>
            <a:pPr latinLnBrk="0"/>
            <a:r>
              <a:rPr lang="ko-KR" altLang="en-US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예제 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6-3. </a:t>
            </a:r>
            <a:r>
              <a:rPr lang="ko-KR" altLang="en-US" sz="1400" kern="100" dirty="0" err="1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난수를</a:t>
            </a:r>
            <a:r>
              <a:rPr lang="ko-KR" altLang="en-US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 이용한 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RGB LED</a:t>
            </a:r>
            <a:r>
              <a:rPr lang="ko-KR" altLang="en-US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제어 프로그램 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(loop </a:t>
            </a:r>
            <a:r>
              <a:rPr lang="ko-KR" altLang="en-US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함수만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)</a:t>
            </a:r>
            <a:endParaRPr lang="ko-KR" altLang="ko-KR" sz="1400" kern="100" dirty="0">
              <a:solidFill>
                <a:schemeClr val="bg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5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6.2 FND (Flexible Number Display)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7</a:t>
            </a:r>
            <a:r>
              <a:rPr lang="ko-KR" altLang="en-US" dirty="0" smtClean="0"/>
              <a:t>개의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를 이용하여 숫자를 표시하는 </a:t>
            </a:r>
            <a:r>
              <a:rPr lang="en-US" altLang="ko-KR" dirty="0" smtClean="0"/>
              <a:t>LED</a:t>
            </a:r>
          </a:p>
          <a:p>
            <a:pPr lvl="1"/>
            <a:r>
              <a:rPr lang="en-US" altLang="ko-KR" dirty="0" smtClean="0"/>
              <a:t>7-Segment Display (+ 1 LED for dot)</a:t>
            </a:r>
          </a:p>
          <a:p>
            <a:pPr lvl="1"/>
            <a:r>
              <a:rPr lang="ko-KR" altLang="en-US" dirty="0" smtClean="0"/>
              <a:t>숫자 </a:t>
            </a:r>
            <a:r>
              <a:rPr lang="en-US" altLang="ko-KR" dirty="0" smtClean="0"/>
              <a:t>0</a:t>
            </a:r>
            <a:r>
              <a:rPr lang="ko-KR" altLang="en-US" dirty="0" smtClean="0"/>
              <a:t>을 표시</a:t>
            </a:r>
            <a:r>
              <a:rPr lang="en-US" altLang="ko-KR" dirty="0" smtClean="0"/>
              <a:t> : A, B, C, D, E, F 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들을 </a:t>
            </a:r>
            <a:r>
              <a:rPr lang="en-US" altLang="ko-KR" dirty="0" smtClean="0"/>
              <a:t>ON</a:t>
            </a:r>
          </a:p>
          <a:p>
            <a:pPr lvl="1"/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9</a:t>
            </a:fld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9" y="2673036"/>
            <a:ext cx="7602201" cy="211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87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2589</TotalTime>
  <Words>1232</Words>
  <Application>Microsoft Office PowerPoint</Application>
  <PresentationFormat>화면 슬라이드 쇼(4:3)</PresentationFormat>
  <Paragraphs>525</Paragraphs>
  <Slides>27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6" baseType="lpstr">
      <vt:lpstr>SpoqaHanSans-Bold</vt:lpstr>
      <vt:lpstr>Calibri</vt:lpstr>
      <vt:lpstr>Wingdings</vt:lpstr>
      <vt:lpstr>Consolas</vt:lpstr>
      <vt:lpstr>맑은 고딕</vt:lpstr>
      <vt:lpstr>SpoqaHanSans-Regular</vt:lpstr>
      <vt:lpstr>Arial</vt:lpstr>
      <vt:lpstr>Times New Roman</vt:lpstr>
      <vt:lpstr>Office 테마</vt:lpstr>
      <vt:lpstr>6. 출력장치</vt:lpstr>
      <vt:lpstr>6.1 RGB LED</vt:lpstr>
      <vt:lpstr>PowerPoint 프레젠테이션</vt:lpstr>
      <vt:lpstr>예제 6-1: 스케치</vt:lpstr>
      <vt:lpstr>PowerPoint 프레젠테이션</vt:lpstr>
      <vt:lpstr>예제 6-2: 색을 선택하는 함수사용</vt:lpstr>
      <vt:lpstr>예제 6-3: 난수발생</vt:lpstr>
      <vt:lpstr>PowerPoint 프레젠테이션</vt:lpstr>
      <vt:lpstr>6.2 FND (Flexible Number Display)</vt:lpstr>
      <vt:lpstr>FND의 숫자 표시 테이블</vt:lpstr>
      <vt:lpstr>예제 6-4 : 회로 구성</vt:lpstr>
      <vt:lpstr>예제 6-4: 스케치</vt:lpstr>
      <vt:lpstr>PowerPoint 프레젠테이션</vt:lpstr>
      <vt:lpstr>시리얼 통신을 이용한 아두이노 제어</vt:lpstr>
      <vt:lpstr>예제 6-5: 스케치</vt:lpstr>
      <vt:lpstr>6.3 LCD</vt:lpstr>
      <vt:lpstr>PowerPoint 프레젠테이션</vt:lpstr>
      <vt:lpstr>PowerPoint 프레젠테이션</vt:lpstr>
      <vt:lpstr>예제 6-6: 회로 구성</vt:lpstr>
      <vt:lpstr>PowerPoint 프레젠테이션</vt:lpstr>
      <vt:lpstr>라이브러리 사용</vt:lpstr>
      <vt:lpstr>예제 6-6: 스케치</vt:lpstr>
      <vt:lpstr>LiquidCrystal 라이브러리</vt:lpstr>
      <vt:lpstr>예제 6-7: 스케치</vt:lpstr>
      <vt:lpstr>예제 6-8: 스케치</vt:lpstr>
      <vt:lpstr>예제 6-9 : 센서정보 LCD 출력</vt:lpstr>
      <vt:lpstr>예제 6-9: 스케치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수형 이</dc:creator>
  <cp:lastModifiedBy>수형 이</cp:lastModifiedBy>
  <cp:revision>72</cp:revision>
  <dcterms:created xsi:type="dcterms:W3CDTF">2019-05-23T04:38:59Z</dcterms:created>
  <dcterms:modified xsi:type="dcterms:W3CDTF">2019-10-24T14:34:21Z</dcterms:modified>
</cp:coreProperties>
</file>