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1" r:id="rId2"/>
  </p:sldMasterIdLst>
  <p:notesMasterIdLst>
    <p:notesMasterId r:id="rId54"/>
  </p:notesMasterIdLst>
  <p:handoutMasterIdLst>
    <p:handoutMasterId r:id="rId55"/>
  </p:handoutMasterIdLst>
  <p:sldIdLst>
    <p:sldId id="430" r:id="rId3"/>
    <p:sldId id="364" r:id="rId4"/>
    <p:sldId id="480" r:id="rId5"/>
    <p:sldId id="431" r:id="rId6"/>
    <p:sldId id="433" r:id="rId7"/>
    <p:sldId id="432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9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60" r:id="rId34"/>
    <p:sldId id="461" r:id="rId35"/>
    <p:sldId id="462" r:id="rId36"/>
    <p:sldId id="463" r:id="rId37"/>
    <p:sldId id="464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472" r:id="rId46"/>
    <p:sldId id="473" r:id="rId47"/>
    <p:sldId id="474" r:id="rId48"/>
    <p:sldId id="475" r:id="rId49"/>
    <p:sldId id="476" r:id="rId50"/>
    <p:sldId id="477" r:id="rId51"/>
    <p:sldId id="478" r:id="rId52"/>
    <p:sldId id="362" r:id="rId5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F5F5"/>
    <a:srgbClr val="FEF9E2"/>
    <a:srgbClr val="FDF0AE"/>
    <a:srgbClr val="344F8C"/>
    <a:srgbClr val="105D91"/>
    <a:srgbClr val="192B53"/>
    <a:srgbClr val="99ADD9"/>
    <a:srgbClr val="993366"/>
    <a:srgbClr val="415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6429" autoAdjust="0"/>
  </p:normalViewPr>
  <p:slideViewPr>
    <p:cSldViewPr>
      <p:cViewPr varScale="1">
        <p:scale>
          <a:sx n="186" d="100"/>
          <a:sy n="186" d="100"/>
        </p:scale>
        <p:origin x="180" y="73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696" y="7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7C3E9-2372-4D2D-A8FE-578D26F0CAB8}" type="datetimeFigureOut">
              <a:rPr lang="ko-KR" altLang="en-US" smtClean="0"/>
              <a:t>2022-10-13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126D6-8CEA-47E8-B467-8C3047BBCA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07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3899-2E4F-4D3A-8D29-BF4BDDE21DE2}" type="datetimeFigureOut">
              <a:rPr lang="ko-KR" altLang="en-US" smtClean="0"/>
              <a:pPr/>
              <a:t>2022-10-13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63BF-43B7-4F43-ABD0-D052F59FCD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48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8"/>
          <p:cNvSpPr/>
          <p:nvPr userDrawn="1"/>
        </p:nvSpPr>
        <p:spPr>
          <a:xfrm>
            <a:off x="323529" y="303610"/>
            <a:ext cx="8497887" cy="4536281"/>
          </a:xfrm>
          <a:prstGeom prst="roundRect">
            <a:avLst>
              <a:gd name="adj" fmla="val 2066"/>
            </a:avLst>
          </a:prstGeom>
          <a:noFill/>
          <a:ln w="53975">
            <a:solidFill>
              <a:srgbClr val="99A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rgbClr val="9A5F3A"/>
              </a:solidFill>
            </a:endParaRPr>
          </a:p>
        </p:txBody>
      </p:sp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77579" y="446485"/>
            <a:ext cx="1216025" cy="24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1590" y="749047"/>
            <a:ext cx="718661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dirty="0" err="1">
                <a:latin typeface="HY견고딕" pitchFamily="18" charset="-127"/>
                <a:ea typeface="HY견고딕" pitchFamily="18" charset="-127"/>
              </a:rPr>
              <a:t>파이썬</a:t>
            </a:r>
            <a:r>
              <a:rPr kumimoji="0" lang="ko-KR" altLang="en-US" sz="1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dirty="0">
                <a:latin typeface="HY견고딕" pitchFamily="18" charset="-127"/>
                <a:ea typeface="HY견고딕" pitchFamily="18" charset="-127"/>
              </a:rPr>
              <a:t>for</a:t>
            </a:r>
            <a:r>
              <a:rPr kumimoji="0" lang="en-US" altLang="ko-KR" sz="1800" baseline="0" dirty="0">
                <a:latin typeface="HY견고딕" pitchFamily="18" charset="-127"/>
                <a:ea typeface="HY견고딕" pitchFamily="18" charset="-127"/>
              </a:rPr>
              <a:t> Beginner</a:t>
            </a:r>
            <a:endParaRPr kumimoji="0" lang="de-DE" altLang="ko-KR" sz="1200" b="0" dirty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4" y="1275160"/>
            <a:ext cx="799147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FF0000"/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rgbClr val="FF0000"/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rgbClr val="FF0000"/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u="none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none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u="none">
                <a:ea typeface="맑은 고딕" pitchFamily="50" charset="-127"/>
              </a:rPr>
              <a:t>.</a:t>
            </a:r>
            <a:r>
              <a:rPr kumimoji="0" lang="ko-KR" altLang="en-US" sz="1000" u="none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u="none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none">
                <a:solidFill>
                  <a:srgbClr val="222222"/>
                </a:solidFill>
                <a:ea typeface="맑은 고딕" pitchFamily="50" charset="-127"/>
              </a:rPr>
              <a:t>이 자료는 강의 보조자료로 제공되는 것으로 무단으로 전제하거나 배포하는 것을 금합니다</a:t>
            </a:r>
            <a:r>
              <a:rPr kumimoji="0" lang="en-US" altLang="ko-KR" sz="1000" u="sng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43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39701" y="4894010"/>
            <a:ext cx="8756650" cy="210035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06663" y="2780110"/>
            <a:ext cx="41513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 sz="180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96" y="382421"/>
            <a:ext cx="4280446" cy="42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9818" y="2171842"/>
            <a:ext cx="282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C7D691AC-A13E-429C-90B2-B35BCE863CF3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506663" y="2780110"/>
            <a:ext cx="41513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68579" tIns="34289" rIns="68579" bIns="34289"/>
          <a:lstStyle/>
          <a:p>
            <a:endParaRPr lang="ko-KR" altLang="en-US" sz="135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E323D58-84AC-485A-B70F-34DABE22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96" y="382421"/>
            <a:ext cx="4280446" cy="42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037D10-231D-4139-8ACB-452F546E4A28}"/>
              </a:ext>
            </a:extLst>
          </p:cNvPr>
          <p:cNvSpPr txBox="1"/>
          <p:nvPr/>
        </p:nvSpPr>
        <p:spPr>
          <a:xfrm>
            <a:off x="3169818" y="2171842"/>
            <a:ext cx="2824998" cy="53091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en-US" altLang="ko-KR" sz="3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3000" b="1" i="1" dirty="0">
              <a:latin typeface="+mn-lt"/>
            </a:endParaRPr>
          </a:p>
        </p:txBody>
      </p:sp>
      <p:sp>
        <p:nvSpPr>
          <p:cNvPr id="2" name="Line 5">
            <a:extLst>
              <a:ext uri="{FF2B5EF4-FFF2-40B4-BE49-F238E27FC236}">
                <a16:creationId xmlns:a16="http://schemas.microsoft.com/office/drawing/2014/main" id="{CAD48807-E298-04CC-B153-F71EA925DDF5}"/>
              </a:ext>
            </a:extLst>
          </p:cNvPr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2506663" y="2780110"/>
            <a:ext cx="41513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91438" tIns="45719" rIns="91438" bIns="45719"/>
          <a:lstStyle/>
          <a:p>
            <a:endParaRPr lang="ko-KR" alt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E63113-F1CE-037B-0538-54CAB25B3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96" y="382421"/>
            <a:ext cx="4280446" cy="42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56FE3-829E-396A-8419-528D0879642E}"/>
              </a:ext>
            </a:extLst>
          </p:cNvPr>
          <p:cNvSpPr txBox="1"/>
          <p:nvPr userDrawn="1"/>
        </p:nvSpPr>
        <p:spPr>
          <a:xfrm>
            <a:off x="3169818" y="2171842"/>
            <a:ext cx="2824998" cy="70788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011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>
            <a:extLst>
              <a:ext uri="{FF2B5EF4-FFF2-40B4-BE49-F238E27FC236}">
                <a16:creationId xmlns:a16="http://schemas.microsoft.com/office/drawing/2014/main" id="{C268A012-12F6-B595-6200-65C4078561F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410576" y="4900759"/>
            <a:ext cx="733425" cy="24393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2F55476A-FE7E-B1CC-190B-00150A38A3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79259" y="4900759"/>
            <a:ext cx="842962" cy="21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3495016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C:\Users\KDY\Desktop\파이썬 3판\강의교안\줄배경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4152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KDY\Desktop\파이썬 3판\강의교안\파이썬 for Beginner 3판 로고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4415009" y="3904270"/>
            <a:ext cx="4457808" cy="9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KDY\Desktop\파이썬 3판\강의교안\파이썬 for Beginner 3판 강의교안 템플릿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5033565" y="429335"/>
            <a:ext cx="3220697" cy="34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9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 userDrawn="1"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8410575" y="4982766"/>
            <a:ext cx="733425" cy="1619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8279259" y="4912010"/>
            <a:ext cx="842962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/51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63500" y="38839"/>
            <a:ext cx="7785100" cy="355997"/>
          </a:xfrm>
        </p:spPr>
        <p:txBody>
          <a:bodyPr>
            <a:noAutofit/>
          </a:bodyPr>
          <a:lstStyle>
            <a:lvl1pPr algn="l">
              <a:defRPr sz="2400" b="1" spc="-100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79"/>
            <a:ext cx="8963994" cy="4252469"/>
          </a:xfrm>
        </p:spPr>
        <p:txBody>
          <a:bodyPr>
            <a:normAutofit/>
          </a:bodyPr>
          <a:lstStyle>
            <a:lvl1pPr marL="355600" indent="-261938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000" b="1"/>
            </a:lvl1pPr>
            <a:lvl2pPr marL="534988" indent="-177800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720725" indent="-18573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3pPr>
            <a:lvl4pPr marL="898525" indent="-1778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200"/>
            </a:lvl4pPr>
            <a:lvl5pPr marL="1077913" indent="-17938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0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9112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 userDrawn="1"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8410575" y="4975110"/>
            <a:ext cx="733425" cy="1619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8279259" y="4912010"/>
            <a:ext cx="842962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/51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63500" y="38839"/>
            <a:ext cx="7785100" cy="355997"/>
          </a:xfrm>
        </p:spPr>
        <p:txBody>
          <a:bodyPr>
            <a:noAutofit/>
          </a:bodyPr>
          <a:lstStyle>
            <a:lvl1pPr algn="l">
              <a:defRPr sz="2400" b="1" spc="-100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79"/>
            <a:ext cx="8963994" cy="4252469"/>
          </a:xfrm>
        </p:spPr>
        <p:txBody>
          <a:bodyPr>
            <a:normAutofit/>
          </a:bodyPr>
          <a:lstStyle>
            <a:lvl1pPr marL="355600" indent="-261938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000" b="1"/>
            </a:lvl1pPr>
            <a:lvl2pPr marL="534988" indent="-1778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720725" indent="-18573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3pPr>
            <a:lvl4pPr marL="898525" indent="-177800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200"/>
            </a:lvl4pPr>
            <a:lvl5pPr marL="1077913" indent="-179388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0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752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39701" y="4894010"/>
            <a:ext cx="8756650" cy="210035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 latinLnBrk="0"/>
            <a:fld id="{926EA8F1-C76B-4BC6-98C4-C2D2384EDDB7}" type="slidenum">
              <a:rPr lang="en-US" altLang="ko-KR" kern="0" smtClean="0">
                <a:latin typeface="Verdana"/>
              </a:rPr>
              <a:pPr latinLnBrk="0"/>
              <a:t>‹#›</a:t>
            </a:fld>
            <a:endParaRPr lang="en-US" altLang="ko-KR" kern="0" dirty="0">
              <a:latin typeface="Verdana"/>
            </a:endParaRPr>
          </a:p>
        </p:txBody>
      </p:sp>
      <p:sp>
        <p:nvSpPr>
          <p:cNvPr id="13" name="Line 5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506663" y="2780110"/>
            <a:ext cx="4151312" cy="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91438" tIns="45719" rIns="91438" bIns="45719"/>
          <a:lstStyle/>
          <a:p>
            <a:endParaRPr lang="ko-KR" altLang="en-US"/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96" y="382421"/>
            <a:ext cx="4280446" cy="42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3169818" y="2171842"/>
            <a:ext cx="2824998" cy="70788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ko-KR" sz="4000" b="1" i="1" dirty="0">
                <a:solidFill>
                  <a:srgbClr val="FFE45B"/>
                </a:solidFill>
                <a:latin typeface="+mn-lt"/>
              </a:rPr>
              <a:t>Thank You</a:t>
            </a:r>
            <a:endParaRPr lang="ko-KR" altLang="en-US" sz="4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63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백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3"/>
          <p:cNvSpPr>
            <a:spLocks noChangeArrowheads="1"/>
          </p:cNvSpPr>
          <p:nvPr userDrawn="1"/>
        </p:nvSpPr>
        <p:spPr bwMode="gray">
          <a:xfrm>
            <a:off x="8410575" y="4982766"/>
            <a:ext cx="733425" cy="1619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8279259" y="4954191"/>
            <a:ext cx="842962" cy="16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28235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장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KDY\Desktop\파이썬 3판\강의교안\줄배경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4152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DY\Desktop\파이썬 3판\강의교안\파이썬 for Beginner 3판 로고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4415009" y="3904270"/>
            <a:ext cx="4457808" cy="9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DY\Desktop\파이썬 3판\강의교안\파이썬 for Beginner 3판 강의교안 템플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5033565" y="429335"/>
            <a:ext cx="3220697" cy="34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30010321-84A2-4CE1-8FBA-133F55299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4152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47FB950B-4FE4-43F7-9B0D-38A118ECF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4415009" y="3904270"/>
            <a:ext cx="4457808" cy="9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FBBB8F61-7144-4AE2-8D82-DDFDA7F44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5033567" y="429337"/>
            <a:ext cx="3220697" cy="34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C:\Users\KDY\Desktop\파이썬 3판\강의교안\줄배경.png">
            <a:extLst>
              <a:ext uri="{FF2B5EF4-FFF2-40B4-BE49-F238E27FC236}">
                <a16:creationId xmlns:a16="http://schemas.microsoft.com/office/drawing/2014/main" id="{3291E3B8-FD8D-64C8-1A11-72AEFF4F5FF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46405" r="45535" b="4804"/>
          <a:stretch/>
        </p:blipFill>
        <p:spPr bwMode="auto">
          <a:xfrm>
            <a:off x="0" y="0"/>
            <a:ext cx="4152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KDY\Desktop\파이썬 3판\강의교안\파이썬 for Beginner 3판 로고.png">
            <a:extLst>
              <a:ext uri="{FF2B5EF4-FFF2-40B4-BE49-F238E27FC236}">
                <a16:creationId xmlns:a16="http://schemas.microsoft.com/office/drawing/2014/main" id="{1A996917-9C12-67D6-C5E0-353E509E72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3096" r="30281" b="45077"/>
          <a:stretch/>
        </p:blipFill>
        <p:spPr bwMode="auto">
          <a:xfrm>
            <a:off x="4415009" y="3904270"/>
            <a:ext cx="4457808" cy="9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KDY\Desktop\파이썬 3판\강의교안\파이썬 for Beginner 3판 강의교안 템플릿.png">
            <a:extLst>
              <a:ext uri="{FF2B5EF4-FFF2-40B4-BE49-F238E27FC236}">
                <a16:creationId xmlns:a16="http://schemas.microsoft.com/office/drawing/2014/main" id="{69C00C5E-DE50-F884-EDAB-9B54373E3C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920" r="15376" b="29529"/>
          <a:stretch/>
        </p:blipFill>
        <p:spPr bwMode="auto">
          <a:xfrm>
            <a:off x="5033565" y="429335"/>
            <a:ext cx="3220697" cy="34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34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이 장에서 만들 프로그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gray">
          <a:xfrm>
            <a:off x="8410576" y="4900759"/>
            <a:ext cx="733425" cy="24393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8279259" y="4900759"/>
            <a:ext cx="842962" cy="21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/51</a:t>
            </a: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63501" y="38840"/>
            <a:ext cx="7785100" cy="355997"/>
          </a:xfrm>
        </p:spPr>
        <p:txBody>
          <a:bodyPr>
            <a:noAutofit/>
          </a:bodyPr>
          <a:lstStyle>
            <a:lvl1pPr algn="l">
              <a:defRPr sz="2400" b="0" spc="-100" baseline="0">
                <a:solidFill>
                  <a:srgbClr val="8B333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80"/>
            <a:ext cx="8963994" cy="4252469"/>
          </a:xfrm>
        </p:spPr>
        <p:txBody>
          <a:bodyPr>
            <a:normAutofit/>
          </a:bodyPr>
          <a:lstStyle>
            <a:lvl1pPr marL="355591" indent="-261932">
              <a:lnSpc>
                <a:spcPct val="120000"/>
              </a:lnSpc>
              <a:buClr>
                <a:srgbClr val="8B3331"/>
              </a:buClr>
              <a:buSzPct val="130000"/>
              <a:buFont typeface="Wingdings" panose="05000000000000000000" pitchFamily="2" charset="2"/>
              <a:buChar char="§"/>
              <a:defRPr sz="2000" b="0">
                <a:latin typeface="Spoqa Han Sans Neo Medium" pitchFamily="2" charset="-127"/>
                <a:ea typeface="Spoqa Han Sans Neo Medium" pitchFamily="2" charset="-127"/>
              </a:defRPr>
            </a:lvl1pPr>
            <a:lvl2pPr marL="534975" indent="-177796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latin typeface="+mn-ea"/>
                <a:ea typeface="+mn-ea"/>
              </a:defRPr>
            </a:lvl2pPr>
            <a:lvl3pPr marL="720707" indent="-185733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latin typeface="+mn-ea"/>
                <a:ea typeface="+mn-ea"/>
              </a:defRPr>
            </a:lvl3pPr>
            <a:lvl4pPr marL="898502" indent="-177796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200">
                <a:latin typeface="+mn-ea"/>
                <a:ea typeface="+mn-ea"/>
              </a:defRPr>
            </a:lvl4pPr>
            <a:lvl5pPr marL="1077886" indent="-17938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000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EAD3FE58-400E-4A95-AB9A-F5D35B0C9F2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24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440">
            <a:extLst>
              <a:ext uri="{FF2B5EF4-FFF2-40B4-BE49-F238E27FC236}">
                <a16:creationId xmlns:a16="http://schemas.microsoft.com/office/drawing/2014/main" id="{A71BD96A-6F6A-A2FE-A049-161EF5AAA412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FDED9C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rgbClr val="8B333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5984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기본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40"/>
          <p:cNvSpPr>
            <a:spLocks noChangeArrowheads="1"/>
          </p:cNvSpPr>
          <p:nvPr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제목 9"/>
          <p:cNvSpPr>
            <a:spLocks noGrp="1"/>
          </p:cNvSpPr>
          <p:nvPr>
            <p:ph type="title"/>
          </p:nvPr>
        </p:nvSpPr>
        <p:spPr>
          <a:xfrm>
            <a:off x="63501" y="21797"/>
            <a:ext cx="7785100" cy="355997"/>
          </a:xfrm>
        </p:spPr>
        <p:txBody>
          <a:bodyPr>
            <a:noAutofit/>
          </a:bodyPr>
          <a:lstStyle>
            <a:lvl1pPr algn="l">
              <a:defRPr sz="2400" b="0" spc="-100" baseline="0"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+mj-ea"/>
                <a:ea typeface="+mj-ea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63501" y="580280"/>
            <a:ext cx="8963994" cy="4252469"/>
          </a:xfrm>
        </p:spPr>
        <p:txBody>
          <a:bodyPr>
            <a:normAutofit/>
          </a:bodyPr>
          <a:lstStyle>
            <a:lvl1pPr marL="355591" indent="-261932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30000"/>
              <a:buFont typeface="Wingdings" panose="05000000000000000000" pitchFamily="2" charset="2"/>
              <a:buChar char="§"/>
              <a:defRPr sz="2000" b="0">
                <a:latin typeface="Spoqa Han Sans Neo Medium" pitchFamily="2" charset="-127"/>
                <a:ea typeface="Spoqa Han Sans Neo Medium" pitchFamily="2" charset="-127"/>
              </a:defRPr>
            </a:lvl1pPr>
            <a:lvl2pPr marL="534975" indent="-177796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latin typeface="+mn-ea"/>
                <a:ea typeface="+mn-ea"/>
              </a:defRPr>
            </a:lvl2pPr>
            <a:lvl3pPr marL="720707" indent="-185733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latin typeface="+mn-ea"/>
                <a:ea typeface="+mn-ea"/>
              </a:defRPr>
            </a:lvl3pPr>
            <a:lvl4pPr marL="898502" indent="-177796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맑은 고딕" panose="020B0503020000020004" pitchFamily="50" charset="-127"/>
              <a:buChar char="-"/>
              <a:defRPr sz="1200">
                <a:latin typeface="+mn-ea"/>
                <a:ea typeface="+mn-ea"/>
              </a:defRPr>
            </a:lvl4pPr>
            <a:lvl5pPr marL="1077886" indent="-179384">
              <a:lnSpc>
                <a:spcPct val="120000"/>
              </a:lnSpc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»"/>
              <a:defRPr sz="1000">
                <a:latin typeface="+mn-ea"/>
                <a:ea typeface="+mn-ea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altLang="en-US" dirty="0"/>
          </a:p>
        </p:txBody>
      </p:sp>
      <p:sp>
        <p:nvSpPr>
          <p:cNvPr id="7" name="Rectangle 440">
            <a:extLst>
              <a:ext uri="{FF2B5EF4-FFF2-40B4-BE49-F238E27FC236}">
                <a16:creationId xmlns:a16="http://schemas.microsoft.com/office/drawing/2014/main" id="{4152E43B-45A5-4A5F-9DB3-9C9BF265C76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2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Rectangle 440">
            <a:extLst>
              <a:ext uri="{FF2B5EF4-FFF2-40B4-BE49-F238E27FC236}">
                <a16:creationId xmlns:a16="http://schemas.microsoft.com/office/drawing/2014/main" id="{98D0FC18-8C89-FE9D-C1D6-8AD3E6049661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0" y="-16836"/>
            <a:ext cx="9144000" cy="416886"/>
          </a:xfrm>
          <a:prstGeom prst="rect">
            <a:avLst/>
          </a:prstGeom>
          <a:solidFill>
            <a:srgbClr val="105D91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endParaRPr lang="ko-KR" altLang="en-US" sz="32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F8676FFE-A4CB-2585-CD85-FC49B0CFF14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410576" y="4900759"/>
            <a:ext cx="733425" cy="24393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3000" dirty="0">
              <a:solidFill>
                <a:srgbClr val="005E5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B33B3F3D-2A37-1FB0-1C0C-583CBF4A5F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79259" y="4900759"/>
            <a:ext cx="842962" cy="21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48473F8-2F3F-4CC2-BF55-F7E080802650}" type="slidenum">
              <a:rPr lang="ko-KR" altLang="en-US" sz="120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pPr algn="r">
                <a:defRPr/>
              </a:pPr>
              <a:t>‹#›</a:t>
            </a:fld>
            <a:r>
              <a:rPr lang="en-US" altLang="ko-KR" sz="1200" dirty="0"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ea typeface="+mn-ea"/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3010529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2022-10-13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782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B2FD9B6-DC5A-4644-B01F-335E6DD2CDD1}" type="datetimeFigureOut">
              <a:rPr lang="ko-KR" altLang="en-US" smtClean="0"/>
              <a:pPr/>
              <a:t>2022-10-13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BC740F2-65F4-46F1-8462-F5CEAE10BB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83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ctr" defTabSz="91437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892" indent="-342892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742931" indent="-285743" algn="l" defTabSz="91437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1142972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160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348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537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DY\Desktop\파이썬 3판\강의교안_파이썬\리소스\2페이지\10장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16"/>
          <a:stretch/>
        </p:blipFill>
        <p:spPr bwMode="auto">
          <a:xfrm>
            <a:off x="116505" y="527589"/>
            <a:ext cx="3843078" cy="13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DY\Desktop\파이썬 3판\강의교안_파이썬\리소스\2페이지\10장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6" t="35952" r="16595" b="43010"/>
          <a:stretch/>
        </p:blipFill>
        <p:spPr bwMode="auto">
          <a:xfrm>
            <a:off x="161510" y="1986685"/>
            <a:ext cx="3798073" cy="1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6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기본 </a:t>
            </a:r>
            <a:r>
              <a:rPr lang="ko-KR" altLang="en-US" sz="2000" dirty="0" err="1"/>
              <a:t>위젯</a:t>
            </a:r>
            <a:r>
              <a:rPr lang="ko-KR" altLang="en-US" sz="2000" dirty="0"/>
              <a:t>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버튼</a:t>
            </a:r>
            <a:endParaRPr lang="en-US" altLang="ko-KR" dirty="0"/>
          </a:p>
          <a:p>
            <a:pPr lvl="1"/>
            <a:r>
              <a:rPr lang="ko-KR" altLang="en-US" dirty="0"/>
              <a:t>버튼</a:t>
            </a:r>
            <a:r>
              <a:rPr lang="en-US" altLang="ko-KR" dirty="0"/>
              <a:t>(Button) : </a:t>
            </a:r>
            <a:r>
              <a:rPr lang="ko-KR" altLang="en-US" dirty="0"/>
              <a:t>마우스로 클릭하면 눌리는 효과와 함께 지정한 작업 실행</a:t>
            </a:r>
            <a:endParaRPr lang="en-US" altLang="ko-KR" dirty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버튼을 누르면 </a:t>
            </a:r>
            <a:r>
              <a:rPr lang="ko-KR" altLang="en-US" dirty="0" err="1"/>
              <a:t>파이썬</a:t>
            </a:r>
            <a:r>
              <a:rPr lang="ko-KR" altLang="en-US" dirty="0"/>
              <a:t> </a:t>
            </a:r>
            <a:r>
              <a:rPr lang="en-US" altLang="ko-KR" dirty="0"/>
              <a:t>IDLE</a:t>
            </a:r>
            <a:r>
              <a:rPr lang="ko-KR" altLang="en-US" dirty="0"/>
              <a:t>이 종료되는 코드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1" y="1851669"/>
            <a:ext cx="8235915" cy="31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742131" y="2987320"/>
            <a:ext cx="3150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command </a:t>
            </a:r>
            <a:r>
              <a:rPr lang="ko-KR" altLang="en-US" sz="1400" dirty="0">
                <a:solidFill>
                  <a:srgbClr val="FF0000"/>
                </a:solidFill>
              </a:rPr>
              <a:t>옵션에 </a:t>
            </a:r>
            <a:r>
              <a:rPr lang="en-US" altLang="ko-KR" sz="1400" dirty="0">
                <a:solidFill>
                  <a:srgbClr val="FF0000"/>
                </a:solidFill>
              </a:rPr>
              <a:t>quit </a:t>
            </a:r>
            <a:r>
              <a:rPr lang="ko-KR" altLang="en-US" sz="1400" dirty="0">
                <a:solidFill>
                  <a:srgbClr val="FF0000"/>
                </a:solidFill>
              </a:rPr>
              <a:t>명령</a:t>
            </a:r>
          </a:p>
        </p:txBody>
      </p:sp>
    </p:spTree>
    <p:extLst>
      <p:ext uri="{BB962C8B-B14F-4D97-AF65-F5344CB8AC3E}">
        <p14:creationId xmlns:p14="http://schemas.microsoft.com/office/powerpoint/2010/main" val="406306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956804"/>
            <a:ext cx="6056105" cy="36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기본 </a:t>
            </a:r>
            <a:r>
              <a:rPr lang="ko-KR" altLang="en-US" sz="2000" dirty="0" err="1"/>
              <a:t>위젯</a:t>
            </a:r>
            <a:r>
              <a:rPr lang="ko-KR" altLang="en-US" sz="2000" dirty="0"/>
              <a:t>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이미지 버튼을 누르면 간단한 </a:t>
            </a:r>
            <a:r>
              <a:rPr lang="ko-KR" altLang="en-US" dirty="0" err="1"/>
              <a:t>메시지창이</a:t>
            </a:r>
            <a:r>
              <a:rPr lang="ko-KR" altLang="en-US" dirty="0"/>
              <a:t> 나오는 코드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996825" y="1221600"/>
            <a:ext cx="6030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messagebox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모듈 사용 </a:t>
            </a:r>
            <a:r>
              <a:rPr lang="ko-KR" altLang="en-US" sz="1400" dirty="0" err="1">
                <a:solidFill>
                  <a:srgbClr val="FF0000"/>
                </a:solidFill>
              </a:rPr>
              <a:t>임포트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5~6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myFunc</a:t>
            </a:r>
            <a:r>
              <a:rPr lang="en-US" altLang="ko-KR" sz="1400" dirty="0">
                <a:solidFill>
                  <a:srgbClr val="FF0000"/>
                </a:solidFill>
              </a:rPr>
              <a:t>() </a:t>
            </a:r>
            <a:r>
              <a:rPr lang="ko-KR" altLang="en-US" sz="1400" dirty="0">
                <a:solidFill>
                  <a:srgbClr val="FF0000"/>
                </a:solidFill>
              </a:rPr>
              <a:t>함수 정의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이 함수는</a:t>
            </a:r>
            <a:r>
              <a:rPr lang="en-US" altLang="ko-KR" sz="1400" dirty="0" err="1">
                <a:solidFill>
                  <a:srgbClr val="FF0000"/>
                </a:solidFill>
              </a:rPr>
              <a:t>messagebox.showinfo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제목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내용</a:t>
            </a:r>
            <a:r>
              <a:rPr lang="en-US" altLang="ko-KR" sz="1400" dirty="0">
                <a:solidFill>
                  <a:srgbClr val="FF0000"/>
                </a:solidFill>
              </a:rPr>
              <a:t>) </a:t>
            </a:r>
            <a:r>
              <a:rPr lang="ko-KR" altLang="en-US" sz="1400" dirty="0">
                <a:solidFill>
                  <a:srgbClr val="FF0000"/>
                </a:solidFill>
              </a:rPr>
              <a:t>형식으로 화면에 메시지 상자 출력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11~12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이미지 준비하고 버튼에 글자 대신 이미지 표현</a:t>
            </a:r>
          </a:p>
        </p:txBody>
      </p:sp>
      <p:pic>
        <p:nvPicPr>
          <p:cNvPr id="6146" name="Picture 2" descr="C:\Users\KDY\Desktop\파이썬 3판\강의교안_파이썬\개정사항\그림(3판)\10장\p29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68991"/>
            <a:ext cx="3760389" cy="21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5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기본 </a:t>
            </a:r>
            <a:r>
              <a:rPr lang="ko-KR" altLang="en-US" sz="2000" dirty="0" err="1"/>
              <a:t>위젯</a:t>
            </a:r>
            <a:r>
              <a:rPr lang="ko-KR" altLang="en-US" sz="2000" dirty="0"/>
              <a:t>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체크버튼</a:t>
            </a:r>
          </a:p>
          <a:p>
            <a:pPr lvl="1"/>
            <a:r>
              <a:rPr lang="ko-KR" altLang="en-US" dirty="0"/>
              <a:t>체크버튼</a:t>
            </a:r>
            <a:r>
              <a:rPr lang="en-US" altLang="ko-KR" dirty="0"/>
              <a:t>(</a:t>
            </a:r>
            <a:r>
              <a:rPr lang="en-US" altLang="ko-KR" dirty="0" err="1"/>
              <a:t>Checkbutton</a:t>
            </a:r>
            <a:r>
              <a:rPr lang="en-US" altLang="ko-KR" dirty="0"/>
              <a:t>) : </a:t>
            </a:r>
            <a:r>
              <a:rPr lang="ko-KR" altLang="en-US" dirty="0"/>
              <a:t>켜고 끄는 데 사용하는 </a:t>
            </a:r>
            <a:r>
              <a:rPr lang="ko-KR" altLang="en-US" dirty="0" err="1"/>
              <a:t>위젯</a:t>
            </a:r>
            <a:endParaRPr lang="en-US" altLang="ko-KR" dirty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 : </a:t>
            </a:r>
            <a:r>
              <a:rPr lang="ko-KR" altLang="en-US" dirty="0"/>
              <a:t>체크버튼을 켜거나 끄면 </a:t>
            </a:r>
            <a:r>
              <a:rPr lang="ko-KR" altLang="en-US" dirty="0" err="1"/>
              <a:t>메시지창이</a:t>
            </a:r>
            <a:r>
              <a:rPr lang="ko-KR" altLang="en-US" dirty="0"/>
              <a:t> 열리게 하는 코드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759847"/>
            <a:ext cx="6210689" cy="325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1471530"/>
            <a:ext cx="3600400" cy="118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996825" y="2358996"/>
            <a:ext cx="3645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6~10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myFunc</a:t>
            </a:r>
            <a:r>
              <a:rPr lang="en-US" altLang="ko-KR" sz="1400" dirty="0">
                <a:solidFill>
                  <a:srgbClr val="FF0000"/>
                </a:solidFill>
              </a:rPr>
              <a:t>() </a:t>
            </a:r>
            <a:r>
              <a:rPr lang="ko-KR" altLang="en-US" sz="1400" dirty="0">
                <a:solidFill>
                  <a:srgbClr val="FF0000"/>
                </a:solidFill>
              </a:rPr>
              <a:t>함수는 </a:t>
            </a:r>
            <a:r>
              <a:rPr lang="en-US" altLang="ko-KR" sz="1400" dirty="0" err="1">
                <a:solidFill>
                  <a:srgbClr val="FF0000"/>
                </a:solidFill>
              </a:rPr>
              <a:t>chk.get</a:t>
            </a:r>
            <a:r>
              <a:rPr lang="en-US" altLang="ko-KR" sz="1400" dirty="0">
                <a:solidFill>
                  <a:srgbClr val="FF0000"/>
                </a:solidFill>
              </a:rPr>
              <a:t>() </a:t>
            </a:r>
            <a:r>
              <a:rPr lang="ko-KR" altLang="en-US" sz="1400" dirty="0">
                <a:solidFill>
                  <a:srgbClr val="FF0000"/>
                </a:solidFill>
              </a:rPr>
              <a:t>함수</a:t>
            </a:r>
            <a:r>
              <a:rPr lang="en-US" altLang="ko-KR" sz="1400" dirty="0">
                <a:solidFill>
                  <a:srgbClr val="FF0000"/>
                </a:solidFill>
              </a:rPr>
              <a:t>,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            </a:t>
            </a:r>
            <a:r>
              <a:rPr lang="ko-KR" altLang="en-US" sz="1400" dirty="0">
                <a:solidFill>
                  <a:srgbClr val="FF0000"/>
                </a:solidFill>
              </a:rPr>
              <a:t>체크버튼에 설정된 값을 가져와서 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            </a:t>
            </a:r>
            <a:r>
              <a:rPr lang="ko-KR" altLang="en-US" sz="1400" dirty="0">
                <a:solidFill>
                  <a:srgbClr val="FF0000"/>
                </a:solidFill>
              </a:rPr>
              <a:t>메시지 출력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996825" y="4270144"/>
            <a:ext cx="4933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13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chk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변수를 준비</a:t>
            </a:r>
            <a:r>
              <a:rPr lang="en-US" altLang="ko-KR" sz="1400" dirty="0">
                <a:solidFill>
                  <a:srgbClr val="FF0000"/>
                </a:solidFill>
              </a:rPr>
              <a:t>,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</a:rPr>
              <a:t>IntVar</a:t>
            </a:r>
            <a:r>
              <a:rPr lang="en-US" altLang="ko-KR" sz="1400" dirty="0">
                <a:solidFill>
                  <a:srgbClr val="FF0000"/>
                </a:solidFill>
              </a:rPr>
              <a:t>() </a:t>
            </a:r>
            <a:r>
              <a:rPr lang="ko-KR" altLang="en-US" sz="1400" dirty="0">
                <a:solidFill>
                  <a:srgbClr val="FF0000"/>
                </a:solidFill>
              </a:rPr>
              <a:t>함수 사용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Checkbutton</a:t>
            </a:r>
            <a:r>
              <a:rPr lang="en-US" altLang="ko-KR" sz="1400" dirty="0">
                <a:solidFill>
                  <a:srgbClr val="FF0000"/>
                </a:solidFill>
              </a:rPr>
              <a:t>()</a:t>
            </a:r>
            <a:r>
              <a:rPr lang="ko-KR" altLang="en-US" sz="1400" dirty="0">
                <a:solidFill>
                  <a:srgbClr val="FF0000"/>
                </a:solidFill>
              </a:rPr>
              <a:t>의 옵션 중 </a:t>
            </a:r>
            <a:r>
              <a:rPr lang="en-US" altLang="ko-KR" sz="1400" dirty="0">
                <a:solidFill>
                  <a:srgbClr val="FF0000"/>
                </a:solidFill>
              </a:rPr>
              <a:t>variable</a:t>
            </a:r>
            <a:r>
              <a:rPr lang="ko-KR" altLang="en-US" sz="1400" dirty="0">
                <a:solidFill>
                  <a:srgbClr val="FF0000"/>
                </a:solidFill>
              </a:rPr>
              <a:t>에 </a:t>
            </a:r>
            <a:r>
              <a:rPr lang="en-US" altLang="ko-KR" sz="1400" dirty="0" err="1">
                <a:solidFill>
                  <a:srgbClr val="FF0000"/>
                </a:solidFill>
              </a:rPr>
              <a:t>chk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변수 사용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4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기본 </a:t>
            </a:r>
            <a:r>
              <a:rPr lang="ko-KR" altLang="en-US" sz="2000" dirty="0" err="1"/>
              <a:t>위젯</a:t>
            </a:r>
            <a:r>
              <a:rPr lang="ko-KR" altLang="en-US" sz="2000" dirty="0"/>
              <a:t>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라디오버튼</a:t>
            </a:r>
          </a:p>
          <a:p>
            <a:pPr lvl="1"/>
            <a:r>
              <a:rPr lang="ko-KR" altLang="en-US" dirty="0"/>
              <a:t>라디오버튼</a:t>
            </a:r>
            <a:r>
              <a:rPr lang="en-US" altLang="ko-KR" dirty="0"/>
              <a:t>(</a:t>
            </a:r>
            <a:r>
              <a:rPr lang="en-US" altLang="ko-KR" dirty="0" err="1"/>
              <a:t>Radiobutton</a:t>
            </a:r>
            <a:r>
              <a:rPr lang="en-US" altLang="ko-KR" dirty="0"/>
              <a:t>) : </a:t>
            </a:r>
            <a:r>
              <a:rPr lang="ko-KR" altLang="en-US" dirty="0"/>
              <a:t>여러 개 중에서 하나를 선택하는 데 사용하는 </a:t>
            </a:r>
            <a:r>
              <a:rPr lang="ko-KR" altLang="en-US" dirty="0" err="1"/>
              <a:t>위젯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1413176"/>
            <a:ext cx="7282044" cy="367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941928" y="1682893"/>
            <a:ext cx="4455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5~11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myFunc</a:t>
            </a:r>
            <a:r>
              <a:rPr lang="en-US" altLang="ko-KR" sz="1400" dirty="0">
                <a:solidFill>
                  <a:srgbClr val="FF0000"/>
                </a:solidFill>
              </a:rPr>
              <a:t>() </a:t>
            </a:r>
            <a:r>
              <a:rPr lang="ko-KR" altLang="en-US" sz="1400" dirty="0">
                <a:solidFill>
                  <a:srgbClr val="FF0000"/>
                </a:solidFill>
              </a:rPr>
              <a:t>함수는 </a:t>
            </a:r>
            <a:r>
              <a:rPr lang="en-US" altLang="ko-KR" sz="1400" dirty="0" err="1">
                <a:solidFill>
                  <a:srgbClr val="FF0000"/>
                </a:solidFill>
              </a:rPr>
              <a:t>var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 err="1">
                <a:solidFill>
                  <a:srgbClr val="FF0000"/>
                </a:solidFill>
              </a:rPr>
              <a:t>변수값으로</a:t>
            </a:r>
            <a:r>
              <a:rPr lang="ko-KR" altLang="en-US" sz="1400" dirty="0">
                <a:solidFill>
                  <a:srgbClr val="FF0000"/>
                </a:solidFill>
              </a:rPr>
              <a:t> 맨 아래쪽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           </a:t>
            </a:r>
            <a:r>
              <a:rPr lang="ko-KR" altLang="en-US" sz="1400" dirty="0">
                <a:solidFill>
                  <a:srgbClr val="FF0000"/>
                </a:solidFill>
              </a:rPr>
              <a:t> 레이블의 텍스트를 변경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정수형 변수 </a:t>
            </a:r>
            <a:r>
              <a:rPr lang="en-US" altLang="ko-KR" sz="1400" dirty="0" err="1">
                <a:solidFill>
                  <a:srgbClr val="FF0000"/>
                </a:solidFill>
              </a:rPr>
              <a:t>var</a:t>
            </a:r>
            <a:r>
              <a:rPr lang="ko-KR" altLang="en-US" sz="1400" dirty="0">
                <a:solidFill>
                  <a:srgbClr val="FF0000"/>
                </a:solidFill>
              </a:rPr>
              <a:t>를 준비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15~17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라디오버튼을 </a:t>
            </a:r>
            <a:r>
              <a:rPr lang="en-US" altLang="ko-KR" sz="1400" dirty="0">
                <a:solidFill>
                  <a:srgbClr val="FF0000"/>
                </a:solidFill>
              </a:rPr>
              <a:t>3</a:t>
            </a:r>
            <a:r>
              <a:rPr lang="ko-KR" altLang="en-US" sz="1400" dirty="0">
                <a:solidFill>
                  <a:srgbClr val="FF0000"/>
                </a:solidFill>
              </a:rPr>
              <a:t>개 준비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1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기본 </a:t>
            </a:r>
            <a:r>
              <a:rPr lang="ko-KR" altLang="en-US" sz="2000" dirty="0" err="1"/>
              <a:t>위젯</a:t>
            </a:r>
            <a:r>
              <a:rPr lang="ko-KR" altLang="en-US" sz="2000" dirty="0"/>
              <a:t> 활용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647786"/>
            <a:ext cx="8496300" cy="37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70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수평 정렬</a:t>
            </a:r>
            <a:endParaRPr lang="en-US" altLang="ko-KR" dirty="0"/>
          </a:p>
          <a:p>
            <a:pPr lvl="1"/>
            <a:r>
              <a:rPr lang="ko-KR" altLang="en-US" dirty="0"/>
              <a:t>수평으로 정렬하는 방법 </a:t>
            </a:r>
            <a:r>
              <a:rPr lang="en-US" altLang="ko-KR" dirty="0"/>
              <a:t>: pack() </a:t>
            </a:r>
            <a:r>
              <a:rPr lang="ko-KR" altLang="en-US" dirty="0"/>
              <a:t>함수의 옵션 중 </a:t>
            </a:r>
            <a:r>
              <a:rPr lang="en-US" altLang="ko-KR" dirty="0"/>
              <a:t>side=LEFT, RIGHT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446625"/>
            <a:ext cx="8280920" cy="346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626895" y="31889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8~10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side=LEFT </a:t>
            </a:r>
            <a:r>
              <a:rPr lang="ko-KR" altLang="en-US" sz="1400" dirty="0">
                <a:solidFill>
                  <a:srgbClr val="FF0000"/>
                </a:solidFill>
              </a:rPr>
              <a:t>옵션은 왼쪽부터 채우라는 의미</a:t>
            </a:r>
          </a:p>
        </p:txBody>
      </p:sp>
    </p:spTree>
    <p:extLst>
      <p:ext uri="{BB962C8B-B14F-4D97-AF65-F5344CB8AC3E}">
        <p14:creationId xmlns:p14="http://schemas.microsoft.com/office/powerpoint/2010/main" val="371847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리스트와 </a:t>
            </a:r>
            <a:r>
              <a:rPr lang="en-US" altLang="ko-KR" dirty="0"/>
              <a:t>for </a:t>
            </a:r>
            <a:r>
              <a:rPr lang="ko-KR" altLang="en-US" dirty="0"/>
              <a:t>문 활용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951570"/>
            <a:ext cx="7435977" cy="40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685086" y="196418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비어 있는 리스트를 </a:t>
            </a:r>
            <a:r>
              <a:rPr lang="en-US" altLang="ko-KR" sz="1400" dirty="0">
                <a:solidFill>
                  <a:srgbClr val="FF0000"/>
                </a:solidFill>
              </a:rPr>
              <a:t>3</a:t>
            </a:r>
            <a:r>
              <a:rPr lang="ko-KR" altLang="en-US" sz="1400" dirty="0">
                <a:solidFill>
                  <a:srgbClr val="FF0000"/>
                </a:solidFill>
              </a:rPr>
              <a:t>개 준비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6~7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3</a:t>
            </a:r>
            <a:r>
              <a:rPr lang="ko-KR" altLang="en-US" sz="1400" dirty="0">
                <a:solidFill>
                  <a:srgbClr val="FF0000"/>
                </a:solidFill>
              </a:rPr>
              <a:t>회 반복하면서 버튼 생성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9~10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준비한 버튼 리스트를 화면에 출력</a:t>
            </a:r>
          </a:p>
        </p:txBody>
      </p:sp>
    </p:spTree>
    <p:extLst>
      <p:ext uri="{BB962C8B-B14F-4D97-AF65-F5344CB8AC3E}">
        <p14:creationId xmlns:p14="http://schemas.microsoft.com/office/powerpoint/2010/main" val="424676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수직 정렬</a:t>
            </a:r>
          </a:p>
          <a:p>
            <a:pPr lvl="1"/>
            <a:r>
              <a:rPr lang="en-US" altLang="ko-KR" dirty="0"/>
              <a:t>pack() </a:t>
            </a:r>
            <a:r>
              <a:rPr lang="ko-KR" altLang="en-US" dirty="0"/>
              <a:t>함수의 옵션 중 수직으로 정렬하는 방법 </a:t>
            </a:r>
            <a:r>
              <a:rPr lang="en-US" altLang="ko-KR" dirty="0"/>
              <a:t>: side=TOP, BOTTOM</a:t>
            </a:r>
          </a:p>
          <a:p>
            <a:pPr lvl="2"/>
            <a:r>
              <a:rPr lang="en-US" altLang="ko-KR" dirty="0"/>
              <a:t>Code10-10.py </a:t>
            </a:r>
            <a:r>
              <a:rPr lang="ko-KR" altLang="en-US" dirty="0"/>
              <a:t>의 </a:t>
            </a:r>
            <a:r>
              <a:rPr lang="en-US" altLang="ko-KR" dirty="0"/>
              <a:t>10</a:t>
            </a:r>
            <a:r>
              <a:rPr lang="ko-KR" altLang="en-US" dirty="0"/>
              <a:t>행을 다음과 같이 변경하고 실행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7" y="1863846"/>
            <a:ext cx="7812977" cy="11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2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폭 조정</a:t>
            </a:r>
          </a:p>
          <a:p>
            <a:pPr lvl="1"/>
            <a:r>
              <a:rPr lang="en-US" altLang="ko-KR" dirty="0"/>
              <a:t>pack() </a:t>
            </a:r>
            <a:r>
              <a:rPr lang="ko-KR" altLang="en-US" dirty="0"/>
              <a:t>함수의 옵션 중에서 </a:t>
            </a:r>
            <a:r>
              <a:rPr lang="ko-KR" altLang="en-US" dirty="0" err="1"/>
              <a:t>윈도창</a:t>
            </a:r>
            <a:r>
              <a:rPr lang="ko-KR" altLang="en-US" dirty="0"/>
              <a:t> 폭에 맞추는 방법 </a:t>
            </a:r>
            <a:r>
              <a:rPr lang="en-US" altLang="ko-KR" dirty="0"/>
              <a:t>: fill=X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</a:p>
          <a:p>
            <a:pPr lvl="2"/>
            <a:r>
              <a:rPr lang="en-US" altLang="ko-KR" dirty="0"/>
              <a:t>Code10-10.py</a:t>
            </a:r>
            <a:r>
              <a:rPr lang="ko-KR" altLang="en-US" dirty="0"/>
              <a:t>의 </a:t>
            </a:r>
            <a:r>
              <a:rPr lang="en-US" altLang="ko-KR" dirty="0"/>
              <a:t>10</a:t>
            </a:r>
            <a:r>
              <a:rPr lang="ko-KR" altLang="en-US" dirty="0"/>
              <a:t>행을 다음과 같이 변경하고 실행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1851670"/>
            <a:ext cx="6487954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75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위젯</a:t>
            </a:r>
            <a:r>
              <a:rPr lang="ko-KR" altLang="en-US" dirty="0"/>
              <a:t> 사이의 여백 조절</a:t>
            </a:r>
          </a:p>
          <a:p>
            <a:pPr lvl="1"/>
            <a:r>
              <a:rPr lang="en-US" altLang="ko-KR" dirty="0"/>
              <a:t>pack() </a:t>
            </a:r>
            <a:r>
              <a:rPr lang="ko-KR" altLang="en-US" dirty="0"/>
              <a:t>함수의 옵션 중에서 </a:t>
            </a:r>
            <a:r>
              <a:rPr lang="ko-KR" altLang="en-US" dirty="0" err="1"/>
              <a:t>위젯</a:t>
            </a:r>
            <a:r>
              <a:rPr lang="ko-KR" altLang="en-US" dirty="0"/>
              <a:t> 사이에 여백 주는 방법 </a:t>
            </a:r>
            <a:r>
              <a:rPr lang="en-US" altLang="ko-KR" dirty="0"/>
              <a:t>: </a:t>
            </a:r>
            <a:r>
              <a:rPr lang="en-US" altLang="ko-KR" dirty="0" err="1"/>
              <a:t>padx</a:t>
            </a:r>
            <a:r>
              <a:rPr lang="en-US" altLang="ko-KR" dirty="0"/>
              <a:t>=</a:t>
            </a:r>
            <a:r>
              <a:rPr lang="ko-KR" altLang="en-US" dirty="0" err="1"/>
              <a:t>픽셀값</a:t>
            </a:r>
            <a:r>
              <a:rPr lang="ko-KR" altLang="en-US" dirty="0"/>
              <a:t> 또는 </a:t>
            </a:r>
            <a:r>
              <a:rPr lang="en-US" altLang="ko-KR" dirty="0" err="1"/>
              <a:t>pady</a:t>
            </a:r>
            <a:r>
              <a:rPr lang="en-US" altLang="ko-KR" dirty="0"/>
              <a:t>=</a:t>
            </a:r>
            <a:r>
              <a:rPr lang="ko-KR" altLang="en-US" dirty="0" err="1"/>
              <a:t>픽셀값</a:t>
            </a:r>
            <a:endParaRPr lang="en-US" altLang="ko-KR" dirty="0"/>
          </a:p>
          <a:p>
            <a:pPr lvl="2"/>
            <a:r>
              <a:rPr lang="en-US" altLang="ko-KR" dirty="0"/>
              <a:t>Code10-10.py</a:t>
            </a:r>
            <a:r>
              <a:rPr lang="ko-KR" altLang="en-US" dirty="0"/>
              <a:t>의 </a:t>
            </a:r>
            <a:r>
              <a:rPr lang="en-US" altLang="ko-KR" dirty="0"/>
              <a:t>10</a:t>
            </a:r>
            <a:r>
              <a:rPr lang="ko-KR" altLang="en-US" dirty="0"/>
              <a:t>행을 다음과 같이 변경하고 실행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4" y="1761658"/>
            <a:ext cx="7043642" cy="205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03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DY\Desktop\파이썬 3판\강의교안_파이썬\리소스\2페이지\10장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8" t="62987"/>
          <a:stretch/>
        </p:blipFill>
        <p:spPr bwMode="auto">
          <a:xfrm>
            <a:off x="296526" y="706012"/>
            <a:ext cx="6390710" cy="3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4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위젯</a:t>
            </a:r>
            <a:r>
              <a:rPr lang="ko-KR" altLang="en-US" dirty="0"/>
              <a:t> 내부의 여백 조절</a:t>
            </a:r>
          </a:p>
          <a:p>
            <a:pPr lvl="1"/>
            <a:r>
              <a:rPr lang="en-US" altLang="ko-KR" dirty="0"/>
              <a:t>pack() </a:t>
            </a:r>
            <a:r>
              <a:rPr lang="ko-KR" altLang="en-US" dirty="0"/>
              <a:t>함수의 옵션 중에서 </a:t>
            </a:r>
            <a:r>
              <a:rPr lang="ko-KR" altLang="en-US" dirty="0" err="1"/>
              <a:t>위젯</a:t>
            </a:r>
            <a:r>
              <a:rPr lang="ko-KR" altLang="en-US" dirty="0"/>
              <a:t> 내부에 여백 주는 방법 </a:t>
            </a:r>
            <a:r>
              <a:rPr lang="en-US" altLang="ko-KR" dirty="0"/>
              <a:t>: </a:t>
            </a:r>
            <a:r>
              <a:rPr lang="en-US" altLang="ko-KR" dirty="0" err="1"/>
              <a:t>ipadx</a:t>
            </a:r>
            <a:r>
              <a:rPr lang="en-US" altLang="ko-KR" dirty="0"/>
              <a:t>=</a:t>
            </a:r>
            <a:r>
              <a:rPr lang="ko-KR" altLang="en-US" dirty="0" err="1"/>
              <a:t>픽셀값</a:t>
            </a:r>
            <a:r>
              <a:rPr lang="ko-KR" altLang="en-US" dirty="0"/>
              <a:t> 또는 </a:t>
            </a:r>
            <a:r>
              <a:rPr lang="en-US" altLang="ko-KR" dirty="0" err="1"/>
              <a:t>ipady</a:t>
            </a:r>
            <a:r>
              <a:rPr lang="en-US" altLang="ko-KR" dirty="0"/>
              <a:t>=</a:t>
            </a:r>
            <a:r>
              <a:rPr lang="ko-KR" altLang="en-US" dirty="0" err="1"/>
              <a:t>픽셀값</a:t>
            </a:r>
            <a:r>
              <a:rPr lang="ko-KR" altLang="en-US" dirty="0"/>
              <a:t> </a:t>
            </a:r>
            <a:endParaRPr lang="en-US" altLang="ko-KR" dirty="0"/>
          </a:p>
          <a:p>
            <a:pPr lvl="2"/>
            <a:r>
              <a:rPr lang="en-US" altLang="ko-KR" dirty="0"/>
              <a:t>Code10-10.py</a:t>
            </a:r>
            <a:r>
              <a:rPr lang="ko-KR" altLang="en-US" dirty="0"/>
              <a:t>의 </a:t>
            </a:r>
            <a:r>
              <a:rPr lang="en-US" altLang="ko-KR" dirty="0"/>
              <a:t>10</a:t>
            </a:r>
            <a:r>
              <a:rPr lang="ko-KR" altLang="en-US" dirty="0"/>
              <a:t>행을 다음과 같이 변경하고 실행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1" y="1778539"/>
            <a:ext cx="7189661" cy="203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73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err="1"/>
              <a:t>위젯</a:t>
            </a:r>
            <a:r>
              <a:rPr lang="ko-KR" altLang="en-US" dirty="0"/>
              <a:t> 내부의 여백 조절</a:t>
            </a:r>
          </a:p>
          <a:p>
            <a:pPr lvl="1"/>
            <a:r>
              <a:rPr lang="en-US" altLang="ko-KR" dirty="0"/>
              <a:t>pack() </a:t>
            </a:r>
            <a:r>
              <a:rPr lang="ko-KR" altLang="en-US" dirty="0"/>
              <a:t>함수의 옵션 중에서 </a:t>
            </a:r>
            <a:r>
              <a:rPr lang="ko-KR" altLang="en-US" dirty="0" err="1"/>
              <a:t>위젯</a:t>
            </a:r>
            <a:r>
              <a:rPr lang="ko-KR" altLang="en-US" dirty="0"/>
              <a:t> 내부에 여백 주는 방법 </a:t>
            </a:r>
            <a:r>
              <a:rPr lang="en-US" altLang="ko-KR" dirty="0"/>
              <a:t>: </a:t>
            </a:r>
            <a:r>
              <a:rPr lang="en-US" altLang="ko-KR" dirty="0" err="1"/>
              <a:t>ipadx</a:t>
            </a:r>
            <a:r>
              <a:rPr lang="en-US" altLang="ko-KR" dirty="0"/>
              <a:t>=</a:t>
            </a:r>
            <a:r>
              <a:rPr lang="ko-KR" altLang="en-US" dirty="0" err="1"/>
              <a:t>픽셀값</a:t>
            </a:r>
            <a:r>
              <a:rPr lang="ko-KR" altLang="en-US" dirty="0"/>
              <a:t> 또는 </a:t>
            </a:r>
            <a:r>
              <a:rPr lang="en-US" altLang="ko-KR" dirty="0" err="1"/>
              <a:t>ipady</a:t>
            </a:r>
            <a:r>
              <a:rPr lang="en-US" altLang="ko-KR" dirty="0"/>
              <a:t>=</a:t>
            </a:r>
            <a:r>
              <a:rPr lang="ko-KR" altLang="en-US" dirty="0" err="1"/>
              <a:t>픽셀값</a:t>
            </a:r>
            <a:r>
              <a:rPr lang="ko-KR" altLang="en-US" dirty="0"/>
              <a:t> </a:t>
            </a:r>
            <a:endParaRPr lang="en-US" altLang="ko-KR" dirty="0"/>
          </a:p>
          <a:p>
            <a:pPr lvl="2"/>
            <a:r>
              <a:rPr lang="en-US" altLang="ko-KR" dirty="0"/>
              <a:t>Code10-10.py</a:t>
            </a:r>
            <a:r>
              <a:rPr lang="ko-KR" altLang="en-US" dirty="0"/>
              <a:t>의 </a:t>
            </a:r>
            <a:r>
              <a:rPr lang="en-US" altLang="ko-KR" dirty="0"/>
              <a:t>10</a:t>
            </a:r>
            <a:r>
              <a:rPr lang="ko-KR" altLang="en-US" dirty="0"/>
              <a:t>행을 다음과 같이 변경하고 실행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위젯 내부와 외부에 모두 여백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2" y="1729460"/>
            <a:ext cx="5985664" cy="126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1" y="3529733"/>
            <a:ext cx="5940660" cy="142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63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고정 위치에 배치</a:t>
            </a:r>
          </a:p>
          <a:p>
            <a:pPr lvl="1"/>
            <a:r>
              <a:rPr lang="ko-KR" altLang="en-US" dirty="0" err="1"/>
              <a:t>위젯을</a:t>
            </a:r>
            <a:r>
              <a:rPr lang="ko-KR" altLang="en-US" dirty="0"/>
              <a:t> 고정 위치에 배치하려면 </a:t>
            </a:r>
            <a:r>
              <a:rPr lang="en-US" altLang="ko-KR" dirty="0"/>
              <a:t>pack() </a:t>
            </a:r>
            <a:r>
              <a:rPr lang="ko-KR" altLang="en-US" dirty="0"/>
              <a:t>대신 </a:t>
            </a:r>
            <a:r>
              <a:rPr lang="en-US" altLang="ko-KR" dirty="0"/>
              <a:t>place() </a:t>
            </a:r>
            <a:r>
              <a:rPr lang="ko-KR" altLang="en-US" dirty="0"/>
              <a:t>함수 사용</a:t>
            </a:r>
            <a:endParaRPr lang="en-US" altLang="ko-KR" dirty="0"/>
          </a:p>
          <a:p>
            <a:pPr lvl="1"/>
            <a:r>
              <a:rPr lang="ko-KR" altLang="en-US" dirty="0"/>
              <a:t>그림 </a:t>
            </a:r>
            <a:r>
              <a:rPr lang="en-US" altLang="ko-KR" dirty="0"/>
              <a:t>9</a:t>
            </a:r>
            <a:r>
              <a:rPr lang="ko-KR" altLang="en-US" dirty="0"/>
              <a:t>개를 </a:t>
            </a:r>
            <a:r>
              <a:rPr lang="en-US" altLang="ko-KR" dirty="0"/>
              <a:t>2</a:t>
            </a:r>
            <a:r>
              <a:rPr lang="ko-KR" altLang="en-US" dirty="0"/>
              <a:t>차원으로 배치하는 코드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659406"/>
            <a:ext cx="6318664" cy="346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179433" y="315920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버튼을 저장할 </a:t>
            </a:r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개짜리 리스트 준비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5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이미지 파일명 </a:t>
            </a:r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개를 리스트로 준비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6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PhotoImage</a:t>
            </a:r>
            <a:r>
              <a:rPr lang="en-US" altLang="ko-KR" sz="1400" dirty="0">
                <a:solidFill>
                  <a:srgbClr val="FF0000"/>
                </a:solidFill>
              </a:rPr>
              <a:t>()</a:t>
            </a:r>
            <a:r>
              <a:rPr lang="ko-KR" altLang="en-US" sz="1400" dirty="0">
                <a:solidFill>
                  <a:srgbClr val="FF0000"/>
                </a:solidFill>
              </a:rPr>
              <a:t>로 생성할 </a:t>
            </a:r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개짜리 리스트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8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xPos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en-US" altLang="ko-KR" sz="1400" dirty="0" err="1">
                <a:solidFill>
                  <a:srgbClr val="FF0000"/>
                </a:solidFill>
              </a:rPr>
              <a:t>yPos</a:t>
            </a:r>
            <a:r>
              <a:rPr lang="ko-KR" altLang="en-US" sz="1400" dirty="0">
                <a:solidFill>
                  <a:srgbClr val="FF0000"/>
                </a:solidFill>
              </a:rPr>
              <a:t>는 그림을 출력할 </a:t>
            </a:r>
            <a:r>
              <a:rPr lang="en-US" altLang="ko-KR" sz="1400" dirty="0">
                <a:solidFill>
                  <a:srgbClr val="FF0000"/>
                </a:solidFill>
              </a:rPr>
              <a:t>X, Y </a:t>
            </a:r>
            <a:r>
              <a:rPr lang="ko-KR" altLang="en-US" sz="1400" dirty="0">
                <a:solidFill>
                  <a:srgbClr val="FF0000"/>
                </a:solidFill>
              </a:rPr>
              <a:t>좌표로 사용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num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은 그림의 순차 번호로 사용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15~17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9</a:t>
            </a:r>
            <a:r>
              <a:rPr lang="ko-KR" altLang="en-US" sz="1400" dirty="0">
                <a:solidFill>
                  <a:srgbClr val="FF0000"/>
                </a:solidFill>
              </a:rPr>
              <a:t>번 반복하면서 버튼을 생성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24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01520"/>
            <a:ext cx="8212858" cy="438798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076946" y="816555"/>
            <a:ext cx="2201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19~25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3×3=9</a:t>
            </a:r>
            <a:r>
              <a:rPr lang="ko-KR" altLang="en-US" sz="1400" dirty="0">
                <a:solidFill>
                  <a:srgbClr val="FF0000"/>
                </a:solidFill>
              </a:rPr>
              <a:t>번 반복</a:t>
            </a:r>
          </a:p>
        </p:txBody>
      </p:sp>
    </p:spTree>
    <p:extLst>
      <p:ext uri="{BB962C8B-B14F-4D97-AF65-F5344CB8AC3E}">
        <p14:creationId xmlns:p14="http://schemas.microsoft.com/office/powerpoint/2010/main" val="572170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5" y="726545"/>
            <a:ext cx="8010890" cy="36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7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</a:t>
            </a:r>
            <a:r>
              <a:rPr lang="ko-KR" altLang="en-US" dirty="0"/>
              <a:t>의 완성</a:t>
            </a:r>
            <a:endParaRPr lang="en-US" altLang="ko-KR" dirty="0"/>
          </a:p>
          <a:p>
            <a:pPr lvl="1"/>
            <a:r>
              <a:rPr lang="en-US" altLang="ko-KR" dirty="0"/>
              <a:t>&lt;</a:t>
            </a:r>
            <a:r>
              <a:rPr lang="ko-KR" altLang="en-US" dirty="0"/>
              <a:t>이전</a:t>
            </a:r>
            <a:r>
              <a:rPr lang="en-US" altLang="ko-KR" dirty="0"/>
              <a:t>&gt; </a:t>
            </a:r>
            <a:r>
              <a:rPr lang="ko-KR" altLang="en-US" dirty="0"/>
              <a:t>버튼이나 </a:t>
            </a:r>
            <a:r>
              <a:rPr lang="en-US" altLang="ko-KR" dirty="0"/>
              <a:t>&lt;</a:t>
            </a:r>
            <a:r>
              <a:rPr lang="ko-KR" altLang="en-US" dirty="0"/>
              <a:t>다음</a:t>
            </a:r>
            <a:r>
              <a:rPr lang="en-US" altLang="ko-KR" dirty="0"/>
              <a:t>&gt; </a:t>
            </a:r>
            <a:r>
              <a:rPr lang="ko-KR" altLang="en-US" dirty="0"/>
              <a:t>버튼을 누르면 사진들을 표시하는 사진 앨범 프로그램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6" y="1401619"/>
            <a:ext cx="8055895" cy="36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311860" y="3232310"/>
            <a:ext cx="53105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5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fnameList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변수에 사진 </a:t>
            </a:r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장의 파일명을 저장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6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photoList</a:t>
            </a:r>
            <a:r>
              <a:rPr lang="ko-KR" altLang="en-US" sz="1400" dirty="0">
                <a:solidFill>
                  <a:srgbClr val="FF0000"/>
                </a:solidFill>
              </a:rPr>
              <a:t>에는 </a:t>
            </a:r>
            <a:r>
              <a:rPr lang="en-US" altLang="ko-KR" sz="1400" dirty="0" err="1">
                <a:solidFill>
                  <a:srgbClr val="FF0000"/>
                </a:solidFill>
              </a:rPr>
              <a:t>PhotoImage</a:t>
            </a:r>
            <a:r>
              <a:rPr lang="en-US" altLang="ko-KR" sz="1400" dirty="0">
                <a:solidFill>
                  <a:srgbClr val="FF0000"/>
                </a:solidFill>
              </a:rPr>
              <a:t>() </a:t>
            </a:r>
            <a:r>
              <a:rPr lang="ko-KR" altLang="en-US" sz="1400" dirty="0">
                <a:solidFill>
                  <a:srgbClr val="FF0000"/>
                </a:solidFill>
              </a:rPr>
              <a:t>함수로 생성할 변수 </a:t>
            </a:r>
            <a:r>
              <a:rPr lang="en-US" altLang="ko-KR" sz="1400" dirty="0">
                <a:solidFill>
                  <a:srgbClr val="FF0000"/>
                </a:solidFill>
              </a:rPr>
              <a:t>9</a:t>
            </a:r>
            <a:r>
              <a:rPr lang="ko-KR" altLang="en-US" sz="1400" dirty="0">
                <a:solidFill>
                  <a:srgbClr val="FF0000"/>
                </a:solidFill>
              </a:rPr>
              <a:t>개 준비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num</a:t>
            </a:r>
            <a:r>
              <a:rPr lang="ko-KR" altLang="en-US" sz="1400" dirty="0">
                <a:solidFill>
                  <a:srgbClr val="FF0000"/>
                </a:solidFill>
              </a:rPr>
              <a:t>은 현재 사진의 번호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10~17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&lt;</a:t>
            </a:r>
            <a:r>
              <a:rPr lang="ko-KR" altLang="en-US" sz="1400" dirty="0">
                <a:solidFill>
                  <a:srgbClr val="FF0000"/>
                </a:solidFill>
              </a:rPr>
              <a:t>다음</a:t>
            </a:r>
            <a:r>
              <a:rPr lang="en-US" altLang="ko-KR" sz="1400" dirty="0">
                <a:solidFill>
                  <a:srgbClr val="FF0000"/>
                </a:solidFill>
              </a:rPr>
              <a:t>&gt; </a:t>
            </a:r>
            <a:r>
              <a:rPr lang="ko-KR" altLang="en-US" sz="1400" dirty="0">
                <a:solidFill>
                  <a:srgbClr val="FF0000"/>
                </a:solidFill>
              </a:rPr>
              <a:t>버튼을 누르면 실행되는 함수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global </a:t>
            </a:r>
            <a:r>
              <a:rPr lang="en-US" altLang="ko-KR" sz="1400" dirty="0" err="1">
                <a:solidFill>
                  <a:srgbClr val="FF0000"/>
                </a:solidFill>
              </a:rPr>
              <a:t>num</a:t>
            </a:r>
            <a:r>
              <a:rPr lang="ko-KR" altLang="en-US" sz="1400" dirty="0">
                <a:solidFill>
                  <a:srgbClr val="FF0000"/>
                </a:solidFill>
              </a:rPr>
              <a:t>은 </a:t>
            </a:r>
            <a:r>
              <a:rPr lang="en-US" altLang="ko-KR" sz="1400" dirty="0" err="1">
                <a:solidFill>
                  <a:srgbClr val="FF0000"/>
                </a:solidFill>
              </a:rPr>
              <a:t>num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전역 변수를 함수 안에서 사용 의미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사진 번호를 하나 증가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13~14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사진 번호가 최대 </a:t>
            </a:r>
            <a:r>
              <a:rPr lang="en-US" altLang="ko-KR" sz="1400" dirty="0">
                <a:solidFill>
                  <a:srgbClr val="FF0000"/>
                </a:solidFill>
              </a:rPr>
              <a:t>8,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8</a:t>
            </a:r>
            <a:r>
              <a:rPr lang="ko-KR" altLang="en-US" sz="1400" dirty="0">
                <a:solidFill>
                  <a:srgbClr val="FF0000"/>
                </a:solidFill>
              </a:rPr>
              <a:t> 넘으면 </a:t>
            </a:r>
            <a:r>
              <a:rPr lang="en-US" altLang="ko-KR" sz="1400" dirty="0">
                <a:solidFill>
                  <a:srgbClr val="FF0000"/>
                </a:solidFill>
              </a:rPr>
              <a:t>0</a:t>
            </a:r>
            <a:r>
              <a:rPr lang="ko-KR" altLang="en-US" sz="1400" dirty="0">
                <a:solidFill>
                  <a:srgbClr val="FF0000"/>
                </a:solidFill>
              </a:rPr>
              <a:t>번 사진 표시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24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827" y="581025"/>
            <a:ext cx="6845958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311860" y="1390369"/>
            <a:ext cx="5625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15~17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변경된 사진 번호에 해당하는 이미지 파일로 </a:t>
            </a:r>
            <a:r>
              <a:rPr lang="en-US" altLang="ko-KR" sz="1400" dirty="0" err="1">
                <a:solidFill>
                  <a:srgbClr val="FF0000"/>
                </a:solidFill>
              </a:rPr>
              <a:t>pLabel</a:t>
            </a:r>
            <a:r>
              <a:rPr lang="ko-KR" altLang="en-US" sz="1400" dirty="0">
                <a:solidFill>
                  <a:srgbClr val="FF0000"/>
                </a:solidFill>
              </a:rPr>
              <a:t> 변경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19~26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&lt;</a:t>
            </a:r>
            <a:r>
              <a:rPr lang="ko-KR" altLang="en-US" sz="1400" dirty="0">
                <a:solidFill>
                  <a:srgbClr val="FF0000"/>
                </a:solidFill>
              </a:rPr>
              <a:t>이전</a:t>
            </a:r>
            <a:r>
              <a:rPr lang="en-US" altLang="ko-KR" sz="1400" dirty="0">
                <a:solidFill>
                  <a:srgbClr val="FF0000"/>
                </a:solidFill>
              </a:rPr>
              <a:t>&gt; </a:t>
            </a:r>
            <a:r>
              <a:rPr lang="ko-KR" altLang="en-US" sz="1400" dirty="0">
                <a:solidFill>
                  <a:srgbClr val="FF0000"/>
                </a:solidFill>
              </a:rPr>
              <a:t>버튼을 누르면 처리되는 함수</a:t>
            </a:r>
          </a:p>
        </p:txBody>
      </p:sp>
    </p:spTree>
    <p:extLst>
      <p:ext uri="{BB962C8B-B14F-4D97-AF65-F5344CB8AC3E}">
        <p14:creationId xmlns:p14="http://schemas.microsoft.com/office/powerpoint/2010/main" val="3952544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426" y="1131590"/>
            <a:ext cx="7618537" cy="316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787135" y="1103403"/>
            <a:ext cx="34203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33~34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버튼 누르면 이 함수와 연결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36~37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프로그램 실행 후 첫 번째 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              </a:t>
            </a:r>
            <a:r>
              <a:rPr lang="ko-KR" altLang="en-US" sz="1400" dirty="0">
                <a:solidFill>
                  <a:srgbClr val="FF0000"/>
                </a:solidFill>
              </a:rPr>
              <a:t>사진 표시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39~41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버튼 및 이미지 위치 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              place(x=</a:t>
            </a:r>
            <a:r>
              <a:rPr lang="ko-KR" altLang="en-US" sz="1400" dirty="0">
                <a:solidFill>
                  <a:srgbClr val="FF0000"/>
                </a:solidFill>
              </a:rPr>
              <a:t>좌표</a:t>
            </a:r>
            <a:r>
              <a:rPr lang="en-US" altLang="ko-KR" sz="1400" dirty="0">
                <a:solidFill>
                  <a:srgbClr val="FF0000"/>
                </a:solidFill>
              </a:rPr>
              <a:t>, y=</a:t>
            </a:r>
            <a:r>
              <a:rPr lang="ko-KR" altLang="en-US" sz="1400" dirty="0">
                <a:solidFill>
                  <a:srgbClr val="FF0000"/>
                </a:solidFill>
              </a:rPr>
              <a:t>좌표</a:t>
            </a:r>
            <a:r>
              <a:rPr lang="en-US" altLang="ko-KR" sz="1400" dirty="0">
                <a:solidFill>
                  <a:srgbClr val="FF0000"/>
                </a:solidFill>
              </a:rPr>
              <a:t>)</a:t>
            </a:r>
            <a:r>
              <a:rPr lang="ko-KR" altLang="en-US" sz="1400" dirty="0">
                <a:solidFill>
                  <a:srgbClr val="FF0000"/>
                </a:solidFill>
              </a:rPr>
              <a:t>로 지정</a:t>
            </a:r>
          </a:p>
        </p:txBody>
      </p:sp>
      <p:pic>
        <p:nvPicPr>
          <p:cNvPr id="7170" name="Picture 2" descr="C:\Users\KDY\Desktop\파이썬 3판\강의교안_파이썬\개정사항\그림(3판)\10장\p30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2283767"/>
            <a:ext cx="3226250" cy="244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74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03 </a:t>
            </a:r>
            <a:r>
              <a:rPr lang="ko-KR" altLang="en-US" sz="2000" dirty="0" err="1"/>
              <a:t>위젯의</a:t>
            </a:r>
            <a:r>
              <a:rPr lang="ko-KR" altLang="en-US" sz="2000" dirty="0"/>
              <a:t> 배치와 크기 조절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2" y="501520"/>
            <a:ext cx="7456875" cy="445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62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키보드와 마우스 이벤트 처리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마우스 이벤트 기본 처리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047228"/>
            <a:ext cx="3015335" cy="405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9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01 </a:t>
            </a:r>
            <a:r>
              <a:rPr lang="ko-KR" altLang="en-US" sz="2000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1] </a:t>
            </a:r>
            <a:r>
              <a:rPr lang="ko-KR" altLang="en-US" dirty="0"/>
              <a:t>사진 앨범</a:t>
            </a:r>
          </a:p>
        </p:txBody>
      </p:sp>
      <p:pic>
        <p:nvPicPr>
          <p:cNvPr id="2050" name="Picture 2" descr="C:\Users\KDY\Desktop\파이썬 3판\강의교안_파이썬\개정사항\그림(3판)\10장\p28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086585"/>
            <a:ext cx="4963168" cy="376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3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키보드와 마우스 이벤트 처리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마우스 이벤트가 처리 형식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1" y="1041579"/>
            <a:ext cx="8308658" cy="13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74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키보드와 마우스 이벤트 처리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마우스 왼쪽 버튼을 클릭했을 때 처리하는 방법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951570"/>
            <a:ext cx="7920880" cy="40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978464" y="131161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5~6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마우스 이벤트가 발생할 때 작동할 함수 정의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window.bind</a:t>
            </a:r>
            <a:r>
              <a:rPr lang="en-US" altLang="ko-KR" sz="1400" dirty="0">
                <a:solidFill>
                  <a:srgbClr val="FF0000"/>
                </a:solidFill>
              </a:rPr>
              <a:t>() </a:t>
            </a:r>
            <a:r>
              <a:rPr lang="ko-KR" altLang="en-US" sz="1400" dirty="0">
                <a:solidFill>
                  <a:srgbClr val="FF0000"/>
                </a:solidFill>
              </a:rPr>
              <a:t>함수에는 마우스 왼쪽 버튼 클릭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        </a:t>
            </a:r>
            <a:r>
              <a:rPr lang="ko-KR" altLang="en-US" sz="1400" dirty="0">
                <a:solidFill>
                  <a:srgbClr val="FF0000"/>
                </a:solidFill>
              </a:rPr>
              <a:t>할 때 발생하는 이벤트인 </a:t>
            </a:r>
            <a:r>
              <a:rPr lang="en-US" altLang="ko-KR" sz="1400" dirty="0">
                <a:solidFill>
                  <a:srgbClr val="FF0000"/>
                </a:solidFill>
              </a:rPr>
              <a:t>&lt;Button-1&gt;</a:t>
            </a:r>
            <a:r>
              <a:rPr lang="ko-KR" altLang="en-US" sz="1400" dirty="0">
                <a:solidFill>
                  <a:srgbClr val="FF0000"/>
                </a:solidFill>
              </a:rPr>
              <a:t> 설정하고 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        5</a:t>
            </a:r>
            <a:r>
              <a:rPr lang="ko-KR" altLang="en-US" sz="1400" dirty="0">
                <a:solidFill>
                  <a:srgbClr val="FF0000"/>
                </a:solidFill>
              </a:rPr>
              <a:t>행의 </a:t>
            </a:r>
            <a:r>
              <a:rPr lang="en-US" altLang="ko-KR" sz="1400" dirty="0" err="1">
                <a:solidFill>
                  <a:srgbClr val="FF0000"/>
                </a:solidFill>
              </a:rPr>
              <a:t>clickLeft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 err="1">
                <a:solidFill>
                  <a:srgbClr val="FF0000"/>
                </a:solidFill>
              </a:rPr>
              <a:t>함수명을</a:t>
            </a:r>
            <a:r>
              <a:rPr lang="ko-KR" altLang="en-US" sz="1400" dirty="0">
                <a:solidFill>
                  <a:srgbClr val="FF0000"/>
                </a:solidFill>
              </a:rPr>
              <a:t> 지정</a:t>
            </a:r>
          </a:p>
        </p:txBody>
      </p:sp>
    </p:spTree>
    <p:extLst>
      <p:ext uri="{BB962C8B-B14F-4D97-AF65-F5344CB8AC3E}">
        <p14:creationId xmlns:p14="http://schemas.microsoft.com/office/powerpoint/2010/main" val="224261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키보드와 마우스 이벤트 처리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지정된 </a:t>
            </a:r>
            <a:r>
              <a:rPr lang="ko-KR" altLang="en-US" dirty="0" err="1"/>
              <a:t>위젯을</a:t>
            </a:r>
            <a:r>
              <a:rPr lang="ko-KR" altLang="en-US" dirty="0"/>
              <a:t> 클릭했을 때 다른 함수 호출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951570"/>
            <a:ext cx="7830870" cy="381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56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키보드와 마우스 이벤트 처리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39710" y="3831890"/>
            <a:ext cx="7875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Code10-14.py</a:t>
            </a:r>
            <a:r>
              <a:rPr lang="ko-KR" altLang="en-US" sz="1400" dirty="0">
                <a:solidFill>
                  <a:srgbClr val="FF0000"/>
                </a:solidFill>
              </a:rPr>
              <a:t>는 이미지 클릭할 때만 이벤트 처리</a:t>
            </a:r>
            <a:r>
              <a:rPr lang="en-US" altLang="ko-KR" sz="1400" dirty="0">
                <a:solidFill>
                  <a:srgbClr val="FF0000"/>
                </a:solidFill>
              </a:rPr>
              <a:t>(15</a:t>
            </a:r>
            <a:r>
              <a:rPr lang="ko-KR" altLang="en-US" sz="1400" dirty="0">
                <a:solidFill>
                  <a:srgbClr val="FF0000"/>
                </a:solidFill>
              </a:rPr>
              <a:t>행에서 </a:t>
            </a:r>
            <a:r>
              <a:rPr lang="en-US" altLang="ko-KR" sz="1400" dirty="0" err="1">
                <a:solidFill>
                  <a:srgbClr val="FF0000"/>
                </a:solidFill>
              </a:rPr>
              <a:t>window.bind</a:t>
            </a:r>
            <a:r>
              <a:rPr lang="en-US" altLang="ko-KR" sz="1400" dirty="0">
                <a:solidFill>
                  <a:srgbClr val="FF0000"/>
                </a:solidFill>
              </a:rPr>
              <a:t>()</a:t>
            </a:r>
            <a:r>
              <a:rPr lang="ko-KR" altLang="en-US" sz="1400" dirty="0">
                <a:solidFill>
                  <a:srgbClr val="FF0000"/>
                </a:solidFill>
              </a:rPr>
              <a:t>가 아닌 </a:t>
            </a:r>
            <a:r>
              <a:rPr lang="en-US" altLang="ko-KR" sz="1400" dirty="0">
                <a:solidFill>
                  <a:srgbClr val="FF0000"/>
                </a:solidFill>
              </a:rPr>
              <a:t>label1.bind()</a:t>
            </a:r>
            <a:r>
              <a:rPr lang="ko-KR" altLang="en-US" sz="1400" dirty="0">
                <a:solidFill>
                  <a:srgbClr val="FF0000"/>
                </a:solidFill>
              </a:rPr>
              <a:t>를 사용했기 때문</a:t>
            </a:r>
            <a:r>
              <a:rPr lang="en-US" altLang="ko-KR" sz="1400" dirty="0">
                <a:solidFill>
                  <a:srgbClr val="FF0000"/>
                </a:solidFill>
              </a:rPr>
              <a:t>)</a:t>
            </a:r>
          </a:p>
          <a:p>
            <a:r>
              <a:rPr lang="ko-KR" altLang="en-US" sz="1400" dirty="0">
                <a:solidFill>
                  <a:srgbClr val="FF0000"/>
                </a:solidFill>
              </a:rPr>
              <a:t>또 </a:t>
            </a:r>
            <a:r>
              <a:rPr lang="en-US" altLang="ko-KR" sz="1400" dirty="0">
                <a:solidFill>
                  <a:srgbClr val="FF0000"/>
                </a:solidFill>
              </a:rPr>
              <a:t>&lt;Button&gt; </a:t>
            </a:r>
            <a:r>
              <a:rPr lang="ko-KR" altLang="en-US" sz="1400" dirty="0">
                <a:solidFill>
                  <a:srgbClr val="FF0000"/>
                </a:solidFill>
              </a:rPr>
              <a:t>이벤트를 사용했기 때문에 어떤 마우스 버튼 눌러도 </a:t>
            </a:r>
            <a:r>
              <a:rPr lang="ko-KR" altLang="en-US" sz="1400" dirty="0" err="1">
                <a:solidFill>
                  <a:srgbClr val="FF0000"/>
                </a:solidFill>
              </a:rPr>
              <a:t>메시지창</a:t>
            </a:r>
            <a:r>
              <a:rPr lang="ko-KR" altLang="en-US" sz="1400" dirty="0">
                <a:solidFill>
                  <a:srgbClr val="FF0000"/>
                </a:solidFill>
              </a:rPr>
              <a:t> 표시</a:t>
            </a:r>
          </a:p>
        </p:txBody>
      </p:sp>
      <p:pic>
        <p:nvPicPr>
          <p:cNvPr id="9218" name="Picture 2" descr="C:\Users\KDY\Desktop\파이썬 3판\강의교안_파이썬\개정사항\그림(3판)\10장\p30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77" y="681540"/>
            <a:ext cx="4860540" cy="30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52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키보드와 마우스 이벤트 처리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지정된 </a:t>
            </a:r>
            <a:r>
              <a:rPr lang="ko-KR" altLang="en-US" dirty="0" err="1"/>
              <a:t>위젯을</a:t>
            </a:r>
            <a:r>
              <a:rPr lang="ko-KR" altLang="en-US" dirty="0"/>
              <a:t> 클릭했을 때 다른 함수 호출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3" y="1041580"/>
            <a:ext cx="7515834" cy="366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키보드와 마우스 이벤트 처리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event </a:t>
            </a:r>
            <a:r>
              <a:rPr lang="ko-KR" altLang="en-US" dirty="0"/>
              <a:t>매개변수를 활용한 마우스 이벤트 처리</a:t>
            </a:r>
            <a:endParaRPr lang="en-US" altLang="ko-KR" dirty="0"/>
          </a:p>
          <a:p>
            <a:pPr lvl="1"/>
            <a:r>
              <a:rPr lang="ko-KR" altLang="en-US" dirty="0"/>
              <a:t>마우스를 클릭할 때마다 어떤 마우스가 클릭되었는지 보여 주고 클릭한 좌표 출력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1375307"/>
            <a:ext cx="7470830" cy="347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38469" y="1626645"/>
            <a:ext cx="457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4~12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 마우스 클릭할 때 실행될 이벤트 함수 선언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20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마우스 클릭하면 함수 호출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6~9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</a:rPr>
              <a:t>event.num</a:t>
            </a:r>
            <a:r>
              <a:rPr lang="ko-KR" altLang="en-US" sz="1400" dirty="0">
                <a:solidFill>
                  <a:srgbClr val="FF0000"/>
                </a:solidFill>
              </a:rPr>
              <a:t>값은 마우스 왼쪽 버튼 클릭했을 때 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           1</a:t>
            </a:r>
            <a:r>
              <a:rPr lang="ko-KR" altLang="en-US" sz="1400" dirty="0">
                <a:solidFill>
                  <a:srgbClr val="FF0000"/>
                </a:solidFill>
              </a:rPr>
              <a:t>값 가지고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마우스 오른쪽 버튼 클릭했을 때 </a:t>
            </a:r>
            <a:r>
              <a:rPr lang="en-US" altLang="ko-KR" sz="1400" dirty="0">
                <a:solidFill>
                  <a:srgbClr val="FF0000"/>
                </a:solidFill>
              </a:rPr>
              <a:t>2</a:t>
            </a:r>
          </a:p>
          <a:p>
            <a:r>
              <a:rPr lang="en-US" altLang="ko-KR" sz="1400" dirty="0">
                <a:solidFill>
                  <a:srgbClr val="FF0000"/>
                </a:solidFill>
              </a:rPr>
              <a:t>           </a:t>
            </a:r>
            <a:r>
              <a:rPr lang="ko-KR" altLang="en-US" sz="1400" dirty="0">
                <a:solidFill>
                  <a:srgbClr val="FF0000"/>
                </a:solidFill>
              </a:rPr>
              <a:t>값 가짐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event.x</a:t>
            </a:r>
            <a:r>
              <a:rPr lang="ko-KR" altLang="en-US" sz="1400" dirty="0">
                <a:solidFill>
                  <a:srgbClr val="FF0000"/>
                </a:solidFill>
              </a:rPr>
              <a:t>와 </a:t>
            </a:r>
            <a:r>
              <a:rPr lang="en-US" altLang="ko-KR" sz="1400" dirty="0" err="1">
                <a:solidFill>
                  <a:srgbClr val="FF0000"/>
                </a:solidFill>
              </a:rPr>
              <a:t>event.y</a:t>
            </a:r>
            <a:r>
              <a:rPr lang="ko-KR" altLang="en-US" sz="1400" dirty="0">
                <a:solidFill>
                  <a:srgbClr val="FF0000"/>
                </a:solidFill>
              </a:rPr>
              <a:t>는 클릭한 위치의 좌표를 가짐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18</a:t>
            </a:r>
            <a:r>
              <a:rPr lang="ko-KR" altLang="en-US" sz="1400" dirty="0">
                <a:solidFill>
                  <a:srgbClr val="FF0000"/>
                </a:solidFill>
              </a:rPr>
              <a:t>행에서 화면에 표시한 레이블의 글자 변경</a:t>
            </a:r>
          </a:p>
        </p:txBody>
      </p:sp>
    </p:spTree>
    <p:extLst>
      <p:ext uri="{BB962C8B-B14F-4D97-AF65-F5344CB8AC3E}">
        <p14:creationId xmlns:p14="http://schemas.microsoft.com/office/powerpoint/2010/main" val="24046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키보드와 마우스 이벤트 처리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0" y="1188282"/>
            <a:ext cx="8964613" cy="303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813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키보드와 마우스 이벤트 처리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키보드 이벤트 기본 처리</a:t>
            </a:r>
          </a:p>
          <a:p>
            <a:pPr lvl="1"/>
            <a:r>
              <a:rPr lang="ko-KR" altLang="en-US" dirty="0"/>
              <a:t>키보드 이벤트는 </a:t>
            </a:r>
            <a:r>
              <a:rPr lang="ko-KR" altLang="en-US" dirty="0" err="1"/>
              <a:t>위젯에서</a:t>
            </a:r>
            <a:r>
              <a:rPr lang="ko-KR" altLang="en-US" dirty="0"/>
              <a:t> 키보드가 눌리면 발생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56615"/>
            <a:ext cx="7740860" cy="28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34" y="3086828"/>
            <a:ext cx="4178015" cy="19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806915" y="161764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5~6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키보드가 눌릴 때 작동하는 함수 선언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 err="1">
                <a:solidFill>
                  <a:srgbClr val="FF0000"/>
                </a:solidFill>
              </a:rPr>
              <a:t>event.keycode</a:t>
            </a:r>
            <a:r>
              <a:rPr lang="ko-KR" altLang="en-US" sz="1400" dirty="0">
                <a:solidFill>
                  <a:srgbClr val="FF0000"/>
                </a:solidFill>
              </a:rPr>
              <a:t>에는 눌려진 키의 숫자 값 들어 있으므로 </a:t>
            </a:r>
            <a:r>
              <a:rPr lang="en-US" altLang="ko-KR" sz="1400" dirty="0" err="1">
                <a:solidFill>
                  <a:srgbClr val="FF0000"/>
                </a:solidFill>
              </a:rPr>
              <a:t>chr</a:t>
            </a:r>
            <a:r>
              <a:rPr lang="en-US" altLang="ko-KR" sz="1400" dirty="0">
                <a:solidFill>
                  <a:srgbClr val="FF0000"/>
                </a:solidFill>
              </a:rPr>
              <a:t>() </a:t>
            </a:r>
            <a:r>
              <a:rPr lang="ko-KR" altLang="en-US" sz="1400" dirty="0">
                <a:solidFill>
                  <a:srgbClr val="FF0000"/>
                </a:solidFill>
              </a:rPr>
              <a:t>함수를 사용하면 문자로 변환 </a:t>
            </a:r>
            <a:r>
              <a:rPr lang="en-US" altLang="ko-KR" sz="1400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1400" dirty="0">
                <a:solidFill>
                  <a:srgbClr val="FF0000"/>
                </a:solidFill>
              </a:rPr>
              <a:t>11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&lt;Key&gt; </a:t>
            </a:r>
            <a:r>
              <a:rPr lang="ko-KR" altLang="en-US" sz="1400" dirty="0">
                <a:solidFill>
                  <a:srgbClr val="FF0000"/>
                </a:solidFill>
              </a:rPr>
              <a:t>이벤트를 </a:t>
            </a:r>
            <a:r>
              <a:rPr lang="ko-KR" altLang="en-US" sz="1400" dirty="0" err="1">
                <a:solidFill>
                  <a:srgbClr val="FF0000"/>
                </a:solidFill>
              </a:rPr>
              <a:t>윈도창에</a:t>
            </a:r>
            <a:r>
              <a:rPr lang="ko-KR" altLang="en-US" sz="1400" dirty="0">
                <a:solidFill>
                  <a:srgbClr val="FF0000"/>
                </a:solidFill>
              </a:rPr>
              <a:t> 사용</a:t>
            </a:r>
          </a:p>
        </p:txBody>
      </p:sp>
    </p:spTree>
    <p:extLst>
      <p:ext uri="{BB962C8B-B14F-4D97-AF65-F5344CB8AC3E}">
        <p14:creationId xmlns:p14="http://schemas.microsoft.com/office/powerpoint/2010/main" val="1971837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키보드와 마우스 이벤트 처리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ko-KR" altLang="en-US" dirty="0"/>
              <a:t>키보드 이벤트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2"/>
            <a:r>
              <a:rPr lang="en-US" altLang="ko-KR" dirty="0"/>
              <a:t>Enter </a:t>
            </a:r>
            <a:r>
              <a:rPr lang="ko-KR" altLang="en-US" dirty="0"/>
              <a:t>를 처리하려면 </a:t>
            </a:r>
            <a:r>
              <a:rPr lang="en-US" altLang="ko-KR" dirty="0"/>
              <a:t>Code10-16.py</a:t>
            </a:r>
            <a:r>
              <a:rPr lang="ko-KR" altLang="en-US" dirty="0"/>
              <a:t>에서는 </a:t>
            </a:r>
            <a:r>
              <a:rPr lang="en-US" altLang="ko-KR" dirty="0"/>
              <a:t>11</a:t>
            </a:r>
            <a:r>
              <a:rPr lang="ko-KR" altLang="en-US" dirty="0"/>
              <a:t>행의 </a:t>
            </a:r>
            <a:r>
              <a:rPr lang="en-US" altLang="ko-KR" dirty="0"/>
              <a:t>&lt;Key&gt; </a:t>
            </a:r>
            <a:r>
              <a:rPr lang="ko-KR" altLang="en-US" dirty="0"/>
              <a:t>대신 </a:t>
            </a:r>
            <a:r>
              <a:rPr lang="en-US" altLang="ko-KR" dirty="0"/>
              <a:t>&lt;Return&gt;</a:t>
            </a:r>
            <a:r>
              <a:rPr lang="ko-KR" altLang="en-US" dirty="0"/>
              <a:t>을 사용</a:t>
            </a:r>
            <a:endParaRPr lang="en-US" altLang="ko-KR" dirty="0"/>
          </a:p>
          <a:p>
            <a:pPr lvl="2"/>
            <a:r>
              <a:rPr lang="ko-KR" altLang="en-US" dirty="0"/>
              <a:t>대</a:t>
            </a:r>
            <a:r>
              <a:rPr lang="en-US" altLang="ko-KR" dirty="0"/>
              <a:t>·</a:t>
            </a:r>
            <a:r>
              <a:rPr lang="ko-KR" altLang="en-US" dirty="0"/>
              <a:t>소문자 등도 구분해서 처리 가능</a:t>
            </a:r>
            <a:endParaRPr lang="en-US" altLang="ko-KR" dirty="0"/>
          </a:p>
          <a:p>
            <a:pPr lvl="2"/>
            <a:r>
              <a:rPr lang="ko-KR" altLang="en-US" dirty="0"/>
              <a:t>소문자 </a:t>
            </a:r>
            <a:r>
              <a:rPr lang="en-US" altLang="ko-KR" dirty="0"/>
              <a:t>r </a:t>
            </a:r>
            <a:r>
              <a:rPr lang="ko-KR" altLang="en-US" dirty="0"/>
              <a:t>은 </a:t>
            </a:r>
            <a:r>
              <a:rPr lang="en-US" altLang="ko-KR" dirty="0"/>
              <a:t>11</a:t>
            </a:r>
            <a:r>
              <a:rPr lang="ko-KR" altLang="en-US" dirty="0"/>
              <a:t>행의 </a:t>
            </a:r>
            <a:r>
              <a:rPr lang="en-US" altLang="ko-KR" dirty="0"/>
              <a:t>&lt;Key&gt; </a:t>
            </a:r>
            <a:r>
              <a:rPr lang="ko-KR" altLang="en-US" dirty="0"/>
              <a:t>대신에 </a:t>
            </a:r>
            <a:r>
              <a:rPr lang="en-US" altLang="ko-KR" dirty="0"/>
              <a:t>r</a:t>
            </a:r>
            <a:r>
              <a:rPr lang="ko-KR" altLang="en-US" dirty="0"/>
              <a:t>을 사용해 처리</a:t>
            </a:r>
            <a:endParaRPr lang="en-US" altLang="ko-KR" dirty="0"/>
          </a:p>
          <a:p>
            <a:pPr lvl="2"/>
            <a:r>
              <a:rPr lang="ko-KR" altLang="en-US" dirty="0"/>
              <a:t>일반 키를 누를 때 주의할 점은 </a:t>
            </a:r>
            <a:r>
              <a:rPr lang="en-US" altLang="ko-KR" dirty="0" err="1"/>
              <a:t>SpaceBar</a:t>
            </a:r>
            <a:r>
              <a:rPr lang="en-US" altLang="ko-KR" dirty="0"/>
              <a:t> </a:t>
            </a:r>
            <a:r>
              <a:rPr lang="ko-KR" altLang="en-US" dirty="0"/>
              <a:t>는 </a:t>
            </a:r>
            <a:r>
              <a:rPr lang="en-US" altLang="ko-KR" dirty="0"/>
              <a:t>&lt;Space&gt;</a:t>
            </a:r>
            <a:r>
              <a:rPr lang="ko-KR" altLang="en-US" dirty="0"/>
              <a:t>로</a:t>
            </a:r>
            <a:r>
              <a:rPr lang="en-US" altLang="ko-KR" dirty="0"/>
              <a:t>, &lt; </a:t>
            </a:r>
            <a:r>
              <a:rPr lang="ko-KR" altLang="en-US" dirty="0"/>
              <a:t>는 </a:t>
            </a:r>
            <a:r>
              <a:rPr lang="en-US" altLang="ko-KR" dirty="0"/>
              <a:t>&lt;less&gt;</a:t>
            </a:r>
            <a:r>
              <a:rPr lang="ko-KR" altLang="en-US" dirty="0"/>
              <a:t>로 사용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2" y="996575"/>
            <a:ext cx="6630395" cy="200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359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04 </a:t>
            </a:r>
            <a:r>
              <a:rPr lang="ko-KR" altLang="en-US" sz="2000" dirty="0"/>
              <a:t>키보드와 마우스 이벤트 처리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52" y="861560"/>
            <a:ext cx="8008696" cy="34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0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01 </a:t>
            </a:r>
            <a:r>
              <a:rPr lang="ko-KR" altLang="en-US" sz="2000" dirty="0"/>
              <a:t>이 장에서 만들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 </a:t>
            </a:r>
            <a:r>
              <a:rPr lang="ko-KR" altLang="en-US" dirty="0"/>
              <a:t>명화 감상</a:t>
            </a:r>
          </a:p>
        </p:txBody>
      </p:sp>
      <p:pic>
        <p:nvPicPr>
          <p:cNvPr id="3074" name="Picture 2" descr="C:\Users\KDY\Desktop\파이썬 3판\강의교안_파이썬\개정사항\그림(3판)\10장\p28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0" y="1221600"/>
            <a:ext cx="7446109" cy="345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85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메뉴와 대화상자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메뉴의 생성</a:t>
            </a:r>
            <a:endParaRPr lang="en-US" altLang="ko-KR" dirty="0"/>
          </a:p>
          <a:p>
            <a:pPr lvl="1"/>
            <a:r>
              <a:rPr lang="ko-KR" altLang="en-US" dirty="0"/>
              <a:t>메뉴의 구성 개념과 형식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304826"/>
            <a:ext cx="7472080" cy="373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95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메뉴와 대화상자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[</a:t>
            </a:r>
            <a:r>
              <a:rPr lang="ko-KR" altLang="en-US" dirty="0"/>
              <a:t>파일</a:t>
            </a:r>
            <a:r>
              <a:rPr lang="en-US" altLang="ko-KR" dirty="0"/>
              <a:t>] </a:t>
            </a:r>
            <a:r>
              <a:rPr lang="ko-KR" altLang="en-US" dirty="0"/>
              <a:t>메뉴 아래에 </a:t>
            </a:r>
            <a:r>
              <a:rPr lang="en-US" altLang="ko-KR" dirty="0"/>
              <a:t>[</a:t>
            </a:r>
            <a:r>
              <a:rPr lang="ko-KR" altLang="en-US" dirty="0"/>
              <a:t>열기</a:t>
            </a:r>
            <a:r>
              <a:rPr lang="en-US" altLang="ko-KR" dirty="0"/>
              <a:t>]</a:t>
            </a:r>
            <a:r>
              <a:rPr lang="ko-KR" altLang="en-US" dirty="0"/>
              <a:t>와 </a:t>
            </a:r>
            <a:r>
              <a:rPr lang="en-US" altLang="ko-KR" dirty="0"/>
              <a:t>[</a:t>
            </a:r>
            <a:r>
              <a:rPr lang="ko-KR" altLang="en-US" dirty="0"/>
              <a:t>종료</a:t>
            </a:r>
            <a:r>
              <a:rPr lang="en-US" altLang="ko-KR" dirty="0"/>
              <a:t>] </a:t>
            </a:r>
            <a:r>
              <a:rPr lang="ko-KR" altLang="en-US" dirty="0"/>
              <a:t>하위 메뉴가 있는 코드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099530"/>
            <a:ext cx="8128105" cy="37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57" y="3073103"/>
            <a:ext cx="2238609" cy="20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860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Section 05 </a:t>
            </a:r>
            <a:r>
              <a:rPr lang="ko-KR" altLang="en-US" dirty="0"/>
              <a:t>메뉴와 대화상자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메뉴를 선택 하면 작동할 수 있도록 코드 추가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12" y="996574"/>
            <a:ext cx="7106170" cy="391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761910" y="3021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5~6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[</a:t>
            </a:r>
            <a:r>
              <a:rPr lang="ko-KR" altLang="en-US" sz="1400" dirty="0">
                <a:solidFill>
                  <a:srgbClr val="FF0000"/>
                </a:solidFill>
              </a:rPr>
              <a:t>열기</a:t>
            </a:r>
            <a:r>
              <a:rPr lang="en-US" altLang="ko-KR" sz="1400" dirty="0">
                <a:solidFill>
                  <a:srgbClr val="FF0000"/>
                </a:solidFill>
              </a:rPr>
              <a:t>] </a:t>
            </a:r>
            <a:r>
              <a:rPr lang="ko-KR" altLang="en-US" sz="1400" dirty="0">
                <a:solidFill>
                  <a:srgbClr val="FF0000"/>
                </a:solidFill>
              </a:rPr>
              <a:t>메뉴 선택하면 간단한 </a:t>
            </a:r>
            <a:r>
              <a:rPr lang="ko-KR" altLang="en-US" sz="1400" dirty="0" err="1">
                <a:solidFill>
                  <a:srgbClr val="FF0000"/>
                </a:solidFill>
              </a:rPr>
              <a:t>메시지창</a:t>
            </a:r>
            <a:r>
              <a:rPr lang="ko-KR" altLang="en-US" sz="1400" dirty="0">
                <a:solidFill>
                  <a:srgbClr val="FF0000"/>
                </a:solidFill>
              </a:rPr>
              <a:t> 열림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8~10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[</a:t>
            </a:r>
            <a:r>
              <a:rPr lang="ko-KR" altLang="en-US" sz="1400" dirty="0">
                <a:solidFill>
                  <a:srgbClr val="FF0000"/>
                </a:solidFill>
              </a:rPr>
              <a:t>종료</a:t>
            </a:r>
            <a:r>
              <a:rPr lang="en-US" altLang="ko-KR" sz="1400" dirty="0">
                <a:solidFill>
                  <a:srgbClr val="FF0000"/>
                </a:solidFill>
              </a:rPr>
              <a:t>] </a:t>
            </a:r>
            <a:r>
              <a:rPr lang="ko-KR" altLang="en-US" sz="1400" dirty="0">
                <a:solidFill>
                  <a:srgbClr val="FF0000"/>
                </a:solidFill>
              </a:rPr>
              <a:t>메뉴를 선택하면 프로그램이 종료</a:t>
            </a:r>
          </a:p>
        </p:txBody>
      </p:sp>
    </p:spTree>
    <p:extLst>
      <p:ext uri="{BB962C8B-B14F-4D97-AF65-F5344CB8AC3E}">
        <p14:creationId xmlns:p14="http://schemas.microsoft.com/office/powerpoint/2010/main" val="4233333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메뉴와 대화상자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3" y="647785"/>
            <a:ext cx="8496300" cy="430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854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메뉴와 대화상자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대화상자의 생성과 사용</a:t>
            </a:r>
            <a:endParaRPr lang="en-US" altLang="ko-KR" dirty="0"/>
          </a:p>
          <a:p>
            <a:pPr lvl="1"/>
            <a:r>
              <a:rPr lang="en-US" altLang="ko-KR" dirty="0" err="1"/>
              <a:t>tkinter.simpledialog</a:t>
            </a:r>
            <a:r>
              <a:rPr lang="en-US" altLang="ko-KR" dirty="0"/>
              <a:t> </a:t>
            </a:r>
            <a:r>
              <a:rPr lang="ko-KR" altLang="en-US" dirty="0"/>
              <a:t>모듈을 </a:t>
            </a:r>
            <a:r>
              <a:rPr lang="ko-KR" altLang="en-US" dirty="0" err="1"/>
              <a:t>임포트한</a:t>
            </a:r>
            <a:r>
              <a:rPr lang="ko-KR" altLang="en-US" dirty="0"/>
              <a:t> 후 </a:t>
            </a:r>
            <a:r>
              <a:rPr lang="en-US" altLang="ko-KR" dirty="0" err="1"/>
              <a:t>askinteger</a:t>
            </a:r>
            <a:r>
              <a:rPr lang="en-US" altLang="ko-KR" dirty="0"/>
              <a:t>() </a:t>
            </a:r>
            <a:r>
              <a:rPr lang="ko-KR" altLang="en-US" dirty="0"/>
              <a:t>및 </a:t>
            </a:r>
            <a:r>
              <a:rPr lang="en-US" altLang="ko-KR" dirty="0" err="1"/>
              <a:t>askstring</a:t>
            </a:r>
            <a:r>
              <a:rPr lang="en-US" altLang="ko-KR" dirty="0"/>
              <a:t>() </a:t>
            </a:r>
            <a:r>
              <a:rPr lang="ko-KR" altLang="en-US" dirty="0"/>
              <a:t>등을 사용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5" y="1392620"/>
            <a:ext cx="6016550" cy="278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3973152"/>
            <a:ext cx="5535615" cy="10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896926" y="1828561"/>
            <a:ext cx="4856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tkinter.simpledialog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모듈 </a:t>
            </a:r>
            <a:r>
              <a:rPr lang="ko-KR" altLang="en-US" sz="1400" dirty="0" err="1">
                <a:solidFill>
                  <a:srgbClr val="FF0000"/>
                </a:solidFill>
              </a:rPr>
              <a:t>임포트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8~9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레이블을 하나 준비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askinteger</a:t>
            </a:r>
            <a:r>
              <a:rPr lang="en-US" altLang="ko-KR" sz="1400" dirty="0">
                <a:solidFill>
                  <a:srgbClr val="FF0000"/>
                </a:solidFill>
              </a:rPr>
              <a:t>(“</a:t>
            </a:r>
            <a:r>
              <a:rPr lang="ko-KR" altLang="en-US" sz="1400" dirty="0">
                <a:solidFill>
                  <a:srgbClr val="FF0000"/>
                </a:solidFill>
              </a:rPr>
              <a:t>제목”</a:t>
            </a:r>
            <a:r>
              <a:rPr lang="en-US" altLang="ko-KR" sz="1400" dirty="0">
                <a:solidFill>
                  <a:srgbClr val="FF0000"/>
                </a:solidFill>
              </a:rPr>
              <a:t>, “</a:t>
            </a:r>
            <a:r>
              <a:rPr lang="ko-KR" altLang="en-US" sz="1400" dirty="0">
                <a:solidFill>
                  <a:srgbClr val="FF0000"/>
                </a:solidFill>
              </a:rPr>
              <a:t>내용”</a:t>
            </a:r>
            <a:r>
              <a:rPr lang="en-US" altLang="ko-KR" sz="1400" dirty="0">
                <a:solidFill>
                  <a:srgbClr val="FF0000"/>
                </a:solidFill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옵션</a:t>
            </a:r>
            <a:r>
              <a:rPr lang="en-US" altLang="ko-KR" sz="1400" dirty="0">
                <a:solidFill>
                  <a:srgbClr val="FF0000"/>
                </a:solidFill>
              </a:rPr>
              <a:t>) </a:t>
            </a:r>
            <a:r>
              <a:rPr lang="ko-KR" altLang="en-US" sz="1400" dirty="0">
                <a:solidFill>
                  <a:srgbClr val="FF0000"/>
                </a:solidFill>
              </a:rPr>
              <a:t>함수로 정수 입력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13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 err="1">
                <a:solidFill>
                  <a:srgbClr val="FF0000"/>
                </a:solidFill>
              </a:rPr>
              <a:t>입력받은</a:t>
            </a:r>
            <a:r>
              <a:rPr lang="ko-KR" altLang="en-US" sz="1400" dirty="0">
                <a:solidFill>
                  <a:srgbClr val="FF0000"/>
                </a:solidFill>
              </a:rPr>
              <a:t> 숫자를 문자열로 변경해서 레이블에 씀 </a:t>
            </a:r>
          </a:p>
        </p:txBody>
      </p:sp>
    </p:spTree>
    <p:extLst>
      <p:ext uri="{BB962C8B-B14F-4D97-AF65-F5344CB8AC3E}">
        <p14:creationId xmlns:p14="http://schemas.microsoft.com/office/powerpoint/2010/main" val="2427145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메뉴와 대화상자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그림 파일인 </a:t>
            </a:r>
            <a:r>
              <a:rPr lang="en-US" altLang="ko-KR" dirty="0"/>
              <a:t>GIF </a:t>
            </a:r>
            <a:r>
              <a:rPr lang="ko-KR" altLang="en-US" dirty="0"/>
              <a:t>파일을 선택하는 코드</a:t>
            </a:r>
            <a:endParaRPr lang="en-US" altLang="ko-KR" dirty="0"/>
          </a:p>
          <a:p>
            <a:pPr lvl="1"/>
            <a:r>
              <a:rPr lang="en-US" altLang="ko-KR" dirty="0"/>
              <a:t>Code10-20.py</a:t>
            </a:r>
            <a:r>
              <a:rPr lang="ko-KR" altLang="en-US" dirty="0"/>
              <a:t>는 </a:t>
            </a:r>
            <a:r>
              <a:rPr lang="en-US" altLang="ko-KR" dirty="0"/>
              <a:t>Code10-19.py</a:t>
            </a:r>
            <a:r>
              <a:rPr lang="ko-KR" altLang="en-US" dirty="0"/>
              <a:t>의 </a:t>
            </a:r>
            <a:r>
              <a:rPr lang="en-US" altLang="ko-KR" dirty="0"/>
              <a:t>2</a:t>
            </a:r>
            <a:r>
              <a:rPr lang="ko-KR" altLang="en-US" dirty="0"/>
              <a:t>행과 </a:t>
            </a:r>
            <a:r>
              <a:rPr lang="en-US" altLang="ko-KR" dirty="0"/>
              <a:t>11</a:t>
            </a:r>
            <a:r>
              <a:rPr lang="ko-KR" altLang="en-US" dirty="0"/>
              <a:t>행만 변경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303818"/>
            <a:ext cx="7359142" cy="352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391980" y="167165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tkinter</a:t>
            </a:r>
            <a:r>
              <a:rPr lang="en-US" altLang="ko-KR" sz="1400" dirty="0">
                <a:solidFill>
                  <a:srgbClr val="FF0000"/>
                </a:solidFill>
              </a:rPr>
              <a:t>. </a:t>
            </a:r>
            <a:r>
              <a:rPr lang="en-US" altLang="ko-KR" sz="1400" dirty="0" err="1">
                <a:solidFill>
                  <a:srgbClr val="FF0000"/>
                </a:solidFill>
              </a:rPr>
              <a:t>filedialog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>
                <a:solidFill>
                  <a:srgbClr val="FF0000"/>
                </a:solidFill>
              </a:rPr>
              <a:t>모듈 </a:t>
            </a:r>
            <a:r>
              <a:rPr lang="ko-KR" altLang="en-US" sz="1400" dirty="0" err="1">
                <a:solidFill>
                  <a:srgbClr val="FF0000"/>
                </a:solidFill>
              </a:rPr>
              <a:t>임포트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11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askopenfilename</a:t>
            </a:r>
            <a:r>
              <a:rPr lang="en-US" altLang="ko-KR" sz="1400" dirty="0">
                <a:solidFill>
                  <a:srgbClr val="FF0000"/>
                </a:solidFill>
              </a:rPr>
              <a:t>() </a:t>
            </a:r>
            <a:r>
              <a:rPr lang="ko-KR" altLang="en-US" sz="1400" dirty="0">
                <a:solidFill>
                  <a:srgbClr val="FF0000"/>
                </a:solidFill>
              </a:rPr>
              <a:t>함수 사용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13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filename</a:t>
            </a:r>
            <a:r>
              <a:rPr lang="ko-KR" altLang="en-US" sz="1400" dirty="0">
                <a:solidFill>
                  <a:srgbClr val="FF0000"/>
                </a:solidFill>
              </a:rPr>
              <a:t>을 출력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63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메뉴와 대화상자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91" y="581025"/>
            <a:ext cx="7728631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877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메뉴와 대화상자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ko-KR" dirty="0"/>
              <a:t>Code10-20.py</a:t>
            </a:r>
            <a:r>
              <a:rPr lang="ko-KR" altLang="en-US" dirty="0"/>
              <a:t>의 </a:t>
            </a:r>
            <a:r>
              <a:rPr lang="en-US" altLang="ko-KR" dirty="0"/>
              <a:t>11~13</a:t>
            </a:r>
            <a:r>
              <a:rPr lang="ko-KR" altLang="en-US" dirty="0"/>
              <a:t>행 변경하고 실행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1004696"/>
            <a:ext cx="7290810" cy="413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826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메뉴와 대화상자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2]</a:t>
            </a:r>
            <a:r>
              <a:rPr lang="ko-KR" altLang="en-US" dirty="0"/>
              <a:t>의 완성</a:t>
            </a:r>
            <a:endParaRPr lang="en-US" altLang="ko-KR" dirty="0"/>
          </a:p>
          <a:p>
            <a:pPr lvl="1"/>
            <a:r>
              <a:rPr lang="ko-KR" altLang="en-US" dirty="0"/>
              <a:t>메뉴 처리와 파일 처리가 핵심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1356615"/>
            <a:ext cx="7020781" cy="373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360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메뉴와 대화상자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82" y="581025"/>
            <a:ext cx="8098049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752801" y="501520"/>
            <a:ext cx="484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20~22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선택한 </a:t>
            </a:r>
            <a:r>
              <a:rPr lang="en-US" altLang="ko-KR" sz="1400" dirty="0">
                <a:solidFill>
                  <a:srgbClr val="FF0000"/>
                </a:solidFill>
              </a:rPr>
              <a:t>GIF </a:t>
            </a:r>
            <a:r>
              <a:rPr lang="ko-KR" altLang="en-US" sz="1400" dirty="0" err="1">
                <a:solidFill>
                  <a:srgbClr val="FF0000"/>
                </a:solidFill>
              </a:rPr>
              <a:t>윈도창에</a:t>
            </a:r>
            <a:r>
              <a:rPr lang="ko-KR" altLang="en-US" sz="1400" dirty="0">
                <a:solidFill>
                  <a:srgbClr val="FF0000"/>
                </a:solidFill>
              </a:rPr>
              <a:t> 출력하려고 레이블 준비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20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PhotoImage</a:t>
            </a:r>
            <a:r>
              <a:rPr lang="en-US" altLang="ko-KR" sz="1400" dirty="0">
                <a:solidFill>
                  <a:srgbClr val="FF0000"/>
                </a:solidFill>
              </a:rPr>
              <a:t>()</a:t>
            </a:r>
            <a:r>
              <a:rPr lang="ko-KR" altLang="en-US" sz="1400" dirty="0">
                <a:solidFill>
                  <a:srgbClr val="FF0000"/>
                </a:solidFill>
              </a:rPr>
              <a:t>에 별도의 매개변수 없이 빈 그림만 준비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24~30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준비하는 메뉴는 앞에서 실습한 내용과 동일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31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기본 </a:t>
            </a:r>
            <a:r>
              <a:rPr lang="ko-KR" altLang="en-US" sz="2000" dirty="0" err="1"/>
              <a:t>위젯</a:t>
            </a:r>
            <a:r>
              <a:rPr lang="ko-KR" altLang="en-US" sz="2000" dirty="0"/>
              <a:t>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기본 윈도창의 구성</a:t>
            </a:r>
          </a:p>
          <a:p>
            <a:pPr lvl="1"/>
            <a:r>
              <a:rPr lang="ko-KR" altLang="en-US" dirty="0" err="1"/>
              <a:t>위젯</a:t>
            </a:r>
            <a:r>
              <a:rPr lang="en-US" altLang="ko-KR" dirty="0"/>
              <a:t>(Widget) : </a:t>
            </a:r>
            <a:r>
              <a:rPr lang="ko-KR" altLang="en-US" dirty="0" err="1"/>
              <a:t>윈도창에</a:t>
            </a:r>
            <a:r>
              <a:rPr lang="ko-KR" altLang="en-US" dirty="0"/>
              <a:t> 나올 수 있는 문자</a:t>
            </a:r>
            <a:r>
              <a:rPr lang="en-US" altLang="ko-KR" dirty="0"/>
              <a:t>, </a:t>
            </a:r>
            <a:r>
              <a:rPr lang="ko-KR" altLang="en-US" dirty="0"/>
              <a:t>버튼</a:t>
            </a:r>
            <a:r>
              <a:rPr lang="en-US" altLang="ko-KR" dirty="0"/>
              <a:t>, </a:t>
            </a:r>
            <a:r>
              <a:rPr lang="ko-KR" altLang="en-US" dirty="0"/>
              <a:t>체크박스</a:t>
            </a:r>
            <a:r>
              <a:rPr lang="en-US" altLang="ko-KR" dirty="0"/>
              <a:t>, </a:t>
            </a:r>
            <a:r>
              <a:rPr lang="ko-KR" altLang="en-US" dirty="0"/>
              <a:t>라디오버튼 등을 의미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357188" lvl="1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Tip </a:t>
            </a:r>
            <a:r>
              <a:rPr lang="en-US" altLang="ko-KR" dirty="0"/>
              <a:t>• </a:t>
            </a:r>
            <a:r>
              <a:rPr lang="en-US" altLang="ko-KR" dirty="0" err="1"/>
              <a:t>tkinter</a:t>
            </a:r>
            <a:r>
              <a:rPr lang="en-US" altLang="ko-KR" dirty="0"/>
              <a:t> </a:t>
            </a:r>
            <a:r>
              <a:rPr lang="ko-KR" altLang="en-US" dirty="0"/>
              <a:t>는</a:t>
            </a:r>
            <a:r>
              <a:rPr lang="en-US" altLang="ko-KR" dirty="0"/>
              <a:t> TK Interface</a:t>
            </a:r>
            <a:r>
              <a:rPr lang="ko-KR" altLang="en-US" dirty="0"/>
              <a:t>의 약어</a:t>
            </a:r>
            <a:r>
              <a:rPr lang="en-US" altLang="ko-KR" dirty="0"/>
              <a:t>. </a:t>
            </a:r>
            <a:r>
              <a:rPr lang="en-US" altLang="ko-KR" dirty="0" err="1"/>
              <a:t>Tk</a:t>
            </a:r>
            <a:r>
              <a:rPr lang="ko-KR" altLang="en-US" dirty="0"/>
              <a:t>는 </a:t>
            </a:r>
            <a:r>
              <a:rPr lang="en-US" altLang="ko-KR" dirty="0" err="1"/>
              <a:t>Tcl</a:t>
            </a:r>
            <a:r>
              <a:rPr lang="en-US" altLang="ko-KR" dirty="0"/>
              <a:t>/</a:t>
            </a:r>
            <a:r>
              <a:rPr lang="en-US" altLang="ko-KR" dirty="0" err="1"/>
              <a:t>Tk</a:t>
            </a:r>
            <a:r>
              <a:rPr lang="ko-KR" altLang="en-US" dirty="0"/>
              <a:t>라는 전통적인 </a:t>
            </a:r>
            <a:r>
              <a:rPr lang="en-US" altLang="ko-KR" dirty="0"/>
              <a:t>GUI </a:t>
            </a:r>
            <a:r>
              <a:rPr lang="ko-KR" altLang="en-US" dirty="0"/>
              <a:t>인터페이스 윈도</a:t>
            </a:r>
            <a:r>
              <a:rPr lang="en-US" altLang="ko-KR" dirty="0"/>
              <a:t>, </a:t>
            </a:r>
            <a:r>
              <a:rPr lang="ko-KR" altLang="en-US" dirty="0" err="1"/>
              <a:t>리눅스</a:t>
            </a:r>
            <a:r>
              <a:rPr lang="en-US" altLang="ko-KR" dirty="0"/>
              <a:t>,</a:t>
            </a:r>
          </a:p>
          <a:p>
            <a:pPr marL="357188" lvl="1" indent="0">
              <a:buNone/>
            </a:pPr>
            <a:r>
              <a:rPr lang="en-US" altLang="ko-KR" dirty="0"/>
              <a:t>       </a:t>
            </a:r>
            <a:r>
              <a:rPr lang="ko-KR" altLang="en-US" dirty="0"/>
              <a:t>맥 등에서 모두 동일한 코드로 사용 가능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446625"/>
            <a:ext cx="8370930" cy="225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002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05 </a:t>
            </a:r>
            <a:r>
              <a:rPr lang="ko-KR" altLang="en-US" sz="2000" dirty="0"/>
              <a:t>메뉴와 대화상자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2" y="771550"/>
            <a:ext cx="7455675" cy="322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052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497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기본 </a:t>
            </a:r>
            <a:r>
              <a:rPr lang="ko-KR" altLang="en-US" sz="2000" dirty="0" err="1"/>
              <a:t>위젯</a:t>
            </a:r>
            <a:r>
              <a:rPr lang="ko-KR" altLang="en-US" sz="2000" dirty="0"/>
              <a:t>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 err="1"/>
              <a:t>윈도창</a:t>
            </a:r>
            <a:r>
              <a:rPr lang="ko-KR" altLang="en-US" dirty="0"/>
              <a:t> 조절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2623"/>
            <a:ext cx="8076750" cy="392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716905" y="149163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 err="1">
                <a:solidFill>
                  <a:srgbClr val="FF0000"/>
                </a:solidFill>
              </a:rPr>
              <a:t>윈도창에</a:t>
            </a:r>
            <a:r>
              <a:rPr lang="ko-KR" altLang="en-US" sz="1400" dirty="0">
                <a:solidFill>
                  <a:srgbClr val="FF0000"/>
                </a:solidFill>
              </a:rPr>
              <a:t> 제목 표시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5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윈도창의 초기 크기를 </a:t>
            </a:r>
            <a:r>
              <a:rPr lang="en-US" altLang="ko-KR" sz="1400" dirty="0">
                <a:solidFill>
                  <a:srgbClr val="FF0000"/>
                </a:solidFill>
              </a:rPr>
              <a:t>400×100</a:t>
            </a:r>
            <a:r>
              <a:rPr lang="ko-KR" altLang="en-US" sz="1400" dirty="0">
                <a:solidFill>
                  <a:srgbClr val="FF0000"/>
                </a:solidFill>
              </a:rPr>
              <a:t>으로 지정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6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</a:rPr>
              <a:t>가로와 세로의 크기가 변경되지 않도록 지정</a:t>
            </a:r>
          </a:p>
        </p:txBody>
      </p:sp>
    </p:spTree>
    <p:extLst>
      <p:ext uri="{BB962C8B-B14F-4D97-AF65-F5344CB8AC3E}">
        <p14:creationId xmlns:p14="http://schemas.microsoft.com/office/powerpoint/2010/main" val="267307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기본 </a:t>
            </a:r>
            <a:r>
              <a:rPr lang="ko-KR" altLang="en-US" sz="2000" dirty="0" err="1"/>
              <a:t>위젯</a:t>
            </a:r>
            <a:r>
              <a:rPr lang="ko-KR" altLang="en-US" sz="2000" dirty="0"/>
              <a:t>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레이블</a:t>
            </a:r>
          </a:p>
          <a:p>
            <a:pPr lvl="1"/>
            <a:r>
              <a:rPr lang="ko-KR" altLang="en-US" dirty="0"/>
              <a:t>레이블</a:t>
            </a:r>
            <a:r>
              <a:rPr lang="en-US" altLang="ko-KR" dirty="0"/>
              <a:t>(Label) : </a:t>
            </a:r>
            <a:r>
              <a:rPr lang="ko-KR" altLang="en-US" dirty="0"/>
              <a:t>문자를 표현할 수 있는 </a:t>
            </a:r>
            <a:r>
              <a:rPr lang="ko-KR" altLang="en-US" dirty="0" err="1"/>
              <a:t>위젯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491630"/>
            <a:ext cx="8070555" cy="33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266855" y="169415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Label() </a:t>
            </a:r>
            <a:r>
              <a:rPr lang="ko-KR" altLang="en-US" sz="1400" dirty="0">
                <a:solidFill>
                  <a:srgbClr val="FF0000"/>
                </a:solidFill>
              </a:rPr>
              <a:t>함수가 레이블을 만들어 줌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8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pack() </a:t>
            </a:r>
            <a:r>
              <a:rPr lang="ko-KR" altLang="en-US" sz="1400" dirty="0">
                <a:solidFill>
                  <a:srgbClr val="FF0000"/>
                </a:solidFill>
              </a:rPr>
              <a:t>함수로 해당 레이블을 화면에 표시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996825" y="351685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Font  :</a:t>
            </a:r>
            <a:r>
              <a:rPr lang="ko-KR" altLang="en-US" sz="1400" dirty="0">
                <a:solidFill>
                  <a:srgbClr val="FF0000"/>
                </a:solidFill>
              </a:rPr>
              <a:t> 글꼴 과 크기 지정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 err="1">
                <a:solidFill>
                  <a:srgbClr val="FF0000"/>
                </a:solidFill>
              </a:rPr>
              <a:t>Fg</a:t>
            </a:r>
            <a:r>
              <a:rPr lang="en-US" altLang="ko-KR" sz="1400" dirty="0">
                <a:solidFill>
                  <a:srgbClr val="FF0000"/>
                </a:solidFill>
              </a:rPr>
              <a:t> : foreground</a:t>
            </a:r>
            <a:r>
              <a:rPr lang="ko-KR" altLang="en-US" sz="1400" dirty="0">
                <a:solidFill>
                  <a:srgbClr val="FF0000"/>
                </a:solidFill>
              </a:rPr>
              <a:t>의 약어로 </a:t>
            </a:r>
            <a:r>
              <a:rPr lang="ko-KR" altLang="en-US" sz="1400" dirty="0" err="1">
                <a:solidFill>
                  <a:srgbClr val="FF0000"/>
                </a:solidFill>
              </a:rPr>
              <a:t>글자색을</a:t>
            </a:r>
            <a:r>
              <a:rPr lang="ko-KR" altLang="en-US" sz="1400" dirty="0">
                <a:solidFill>
                  <a:srgbClr val="FF0000"/>
                </a:solidFill>
              </a:rPr>
              <a:t> 지정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 err="1">
                <a:solidFill>
                  <a:srgbClr val="FF0000"/>
                </a:solidFill>
              </a:rPr>
              <a:t>Bg</a:t>
            </a:r>
            <a:r>
              <a:rPr lang="en-US" altLang="ko-KR" sz="1400" dirty="0">
                <a:solidFill>
                  <a:srgbClr val="FF0000"/>
                </a:solidFill>
              </a:rPr>
              <a:t> : background</a:t>
            </a:r>
            <a:r>
              <a:rPr lang="ko-KR" altLang="en-US" sz="1400" dirty="0">
                <a:solidFill>
                  <a:srgbClr val="FF0000"/>
                </a:solidFill>
              </a:rPr>
              <a:t>의 약어로 배경색을 지정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width</a:t>
            </a:r>
            <a:r>
              <a:rPr lang="ko-KR" altLang="en-US" sz="1400" dirty="0">
                <a:solidFill>
                  <a:srgbClr val="FF0000"/>
                </a:solidFill>
              </a:rPr>
              <a:t>와 </a:t>
            </a:r>
            <a:r>
              <a:rPr lang="en-US" altLang="ko-KR" sz="1400" dirty="0">
                <a:solidFill>
                  <a:srgbClr val="FF0000"/>
                </a:solidFill>
              </a:rPr>
              <a:t>height : </a:t>
            </a:r>
            <a:r>
              <a:rPr lang="ko-KR" altLang="en-US" sz="1400" dirty="0" err="1">
                <a:solidFill>
                  <a:srgbClr val="FF0000"/>
                </a:solidFill>
              </a:rPr>
              <a:t>위젯의</a:t>
            </a:r>
            <a:r>
              <a:rPr lang="ko-KR" altLang="en-US" sz="1400" dirty="0">
                <a:solidFill>
                  <a:srgbClr val="FF0000"/>
                </a:solidFill>
              </a:rPr>
              <a:t> 폭과 높이를 지정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Anchor : </a:t>
            </a:r>
            <a:r>
              <a:rPr lang="ko-KR" altLang="en-US" sz="1400" dirty="0" err="1">
                <a:solidFill>
                  <a:srgbClr val="FF0000"/>
                </a:solidFill>
              </a:rPr>
              <a:t>위젯이</a:t>
            </a:r>
            <a:r>
              <a:rPr lang="ko-KR" altLang="en-US" sz="1400" dirty="0">
                <a:solidFill>
                  <a:srgbClr val="FF0000"/>
                </a:solidFill>
              </a:rPr>
              <a:t> 어느 위치에 자리 잡을지 결정 </a:t>
            </a:r>
            <a:endParaRPr lang="en-US" altLang="ko-K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기본 </a:t>
            </a:r>
            <a:r>
              <a:rPr lang="ko-KR" altLang="en-US" sz="2000" dirty="0" err="1"/>
              <a:t>위젯</a:t>
            </a:r>
            <a:r>
              <a:rPr lang="ko-KR" altLang="en-US" sz="2000" dirty="0"/>
              <a:t>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ko-KR" altLang="en-US" dirty="0"/>
              <a:t>레이블에 글자 대신 이미지 넣기</a:t>
            </a:r>
            <a:endParaRPr lang="en-US" altLang="ko-KR" dirty="0"/>
          </a:p>
          <a:p>
            <a:pPr lvl="2"/>
            <a:r>
              <a:rPr lang="en-US" altLang="ko-KR" dirty="0" err="1"/>
              <a:t>PhotoImage</a:t>
            </a:r>
            <a:r>
              <a:rPr lang="en-US" altLang="ko-KR" dirty="0"/>
              <a:t>()</a:t>
            </a:r>
            <a:r>
              <a:rPr lang="ko-KR" altLang="en-US" dirty="0"/>
              <a:t>는 </a:t>
            </a:r>
            <a:r>
              <a:rPr lang="en-US" altLang="ko-KR" dirty="0"/>
              <a:t>GIF </a:t>
            </a:r>
            <a:r>
              <a:rPr lang="ko-KR" altLang="en-US" dirty="0"/>
              <a:t>파일만 지원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JPEG</a:t>
            </a:r>
            <a:r>
              <a:rPr lang="ko-KR" altLang="en-US" dirty="0"/>
              <a:t>나 </a:t>
            </a:r>
            <a:r>
              <a:rPr lang="en-US" altLang="ko-KR" dirty="0"/>
              <a:t>BMP </a:t>
            </a:r>
            <a:r>
              <a:rPr lang="ko-KR" altLang="en-US" dirty="0"/>
              <a:t>등은 지원하지 않음</a:t>
            </a:r>
            <a:endParaRPr lang="en-US" altLang="ko-KR" dirty="0"/>
          </a:p>
          <a:p>
            <a:pPr lvl="2"/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64"/>
          <a:stretch/>
        </p:blipFill>
        <p:spPr bwMode="auto">
          <a:xfrm>
            <a:off x="623800" y="1401620"/>
            <a:ext cx="7224800" cy="26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986935" y="1999824"/>
            <a:ext cx="3690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n-US" altLang="ko-KR" sz="1400" dirty="0" err="1">
                <a:solidFill>
                  <a:srgbClr val="FF0000"/>
                </a:solidFill>
              </a:rPr>
              <a:t>PhotoImage</a:t>
            </a:r>
            <a:r>
              <a:rPr lang="en-US" altLang="ko-KR" sz="1400" dirty="0">
                <a:solidFill>
                  <a:srgbClr val="FF0000"/>
                </a:solidFill>
              </a:rPr>
              <a:t>()</a:t>
            </a:r>
            <a:r>
              <a:rPr lang="ko-KR" altLang="en-US" sz="1400" dirty="0">
                <a:solidFill>
                  <a:srgbClr val="FF0000"/>
                </a:solidFill>
              </a:rPr>
              <a:t>에서 이미지 파일을 준비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5</a:t>
            </a:r>
            <a:r>
              <a:rPr lang="ko-KR" altLang="en-US" sz="1400" dirty="0">
                <a:solidFill>
                  <a:srgbClr val="FF0000"/>
                </a:solidFill>
              </a:rPr>
              <a:t>행 </a:t>
            </a:r>
            <a:r>
              <a:rPr lang="en-US" altLang="ko-KR" sz="1400" dirty="0">
                <a:solidFill>
                  <a:srgbClr val="FF0000"/>
                </a:solidFill>
              </a:rPr>
              <a:t>: Label()</a:t>
            </a:r>
            <a:r>
              <a:rPr lang="ko-KR" altLang="en-US" sz="1400" dirty="0">
                <a:solidFill>
                  <a:srgbClr val="FF0000"/>
                </a:solidFill>
              </a:rPr>
              <a:t>의 옵션 </a:t>
            </a:r>
            <a:r>
              <a:rPr lang="en-US" altLang="ko-KR" sz="1400" dirty="0">
                <a:solidFill>
                  <a:srgbClr val="FF0000"/>
                </a:solidFill>
              </a:rPr>
              <a:t>image</a:t>
            </a:r>
            <a:r>
              <a:rPr lang="ko-KR" altLang="en-US" sz="1400" dirty="0">
                <a:solidFill>
                  <a:srgbClr val="FF0000"/>
                </a:solidFill>
              </a:rPr>
              <a:t>에서 속성을 지정 </a:t>
            </a:r>
          </a:p>
        </p:txBody>
      </p:sp>
      <p:pic>
        <p:nvPicPr>
          <p:cNvPr id="4098" name="Picture 2" descr="C:\Users\KDY\Desktop\파이썬 3판\강의교안_파이썬\개정사항\그림(3판)\10장\p29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05" y="2618213"/>
            <a:ext cx="2160240" cy="240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2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Section 02 </a:t>
            </a:r>
            <a:r>
              <a:rPr lang="ko-KR" altLang="en-US" sz="2000" dirty="0"/>
              <a:t>기본 </a:t>
            </a:r>
            <a:r>
              <a:rPr lang="ko-KR" altLang="en-US" sz="2000" dirty="0" err="1"/>
              <a:t>위젯</a:t>
            </a:r>
            <a:r>
              <a:rPr lang="ko-KR" altLang="en-US" sz="2000" dirty="0"/>
              <a:t> 활용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501520"/>
            <a:ext cx="8550950" cy="36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854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LBiWEQYdFTOe9rzf4UG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JcpDEHKI9Cmj7M6klC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958E5hvUyXmqsZauhVzj8"/>
</p:tagLst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응용전산및실습20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oqaHanSans">
      <a:majorFont>
        <a:latin typeface="Spoqa Han Sans Neo Bold"/>
        <a:ea typeface="Spoqa Han Sans Neo Bold"/>
        <a:cs typeface=""/>
      </a:majorFont>
      <a:minorFont>
        <a:latin typeface="Spoqa Han Sans Neo Regular"/>
        <a:ea typeface="Spoqa Han Sans Ne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응용전산및실습2022" id="{16B569D9-F1FC-4661-8741-1C51FED9B5E2}" vid="{C85207DC-B3E5-46EA-87E5-31AD9B5065F4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1576</Words>
  <Application>Microsoft Office PowerPoint</Application>
  <PresentationFormat>화면 슬라이드 쇼(16:9)</PresentationFormat>
  <Paragraphs>215</Paragraphs>
  <Slides>51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51</vt:i4>
      </vt:variant>
    </vt:vector>
  </HeadingPairs>
  <TitlesOfParts>
    <vt:vector size="61" baseType="lpstr">
      <vt:lpstr>HY견고딕</vt:lpstr>
      <vt:lpstr>Spoqa Han Sans Neo Medium</vt:lpstr>
      <vt:lpstr>맑은 고딕</vt:lpstr>
      <vt:lpstr>Arial</vt:lpstr>
      <vt:lpstr>Spoqa Han Sans Neo Bold</vt:lpstr>
      <vt:lpstr>Spoqa Han Sans Neo Regular</vt:lpstr>
      <vt:lpstr>Verdana</vt:lpstr>
      <vt:lpstr>Wingdings</vt:lpstr>
      <vt:lpstr>1_Office 테마</vt:lpstr>
      <vt:lpstr>응용전산및실습2022</vt:lpstr>
      <vt:lpstr>PowerPoint 프레젠테이션</vt:lpstr>
      <vt:lpstr>PowerPoint 프레젠테이션</vt:lpstr>
      <vt:lpstr>Section 01 이 장에서 만들 프로그램</vt:lpstr>
      <vt:lpstr>Section 01 이 장에서 만들 프로그램</vt:lpstr>
      <vt:lpstr>Section 02 기본 위젯 활용 </vt:lpstr>
      <vt:lpstr>Section 02 기본 위젯 활용 </vt:lpstr>
      <vt:lpstr>Section 02 기본 위젯 활용 </vt:lpstr>
      <vt:lpstr>Section 02 기본 위젯 활용 </vt:lpstr>
      <vt:lpstr>Section 02 기본 위젯 활용 </vt:lpstr>
      <vt:lpstr>Section 02 기본 위젯 활용 </vt:lpstr>
      <vt:lpstr>Section 02 기본 위젯 활용 </vt:lpstr>
      <vt:lpstr>Section 02 기본 위젯 활용 </vt:lpstr>
      <vt:lpstr>Section 02 기본 위젯 활용 </vt:lpstr>
      <vt:lpstr>Section 02 기본 위젯 활용 </vt:lpstr>
      <vt:lpstr>Section 03 위젯의 배치와 크기 조절 </vt:lpstr>
      <vt:lpstr>Section 03 위젯의 배치와 크기 조절 </vt:lpstr>
      <vt:lpstr>Section 03 위젯의 배치와 크기 조절 </vt:lpstr>
      <vt:lpstr>Section 03 위젯의 배치와 크기 조절 </vt:lpstr>
      <vt:lpstr>Section 03 위젯의 배치와 크기 조절 </vt:lpstr>
      <vt:lpstr>Section 03 위젯의 배치와 크기 조절 </vt:lpstr>
      <vt:lpstr>Section 03 위젯의 배치와 크기 조절 </vt:lpstr>
      <vt:lpstr>Section 03 위젯의 배치와 크기 조절 </vt:lpstr>
      <vt:lpstr>Section 03 위젯의 배치와 크기 조절 </vt:lpstr>
      <vt:lpstr>Section 03 위젯의 배치와 크기 조절 </vt:lpstr>
      <vt:lpstr>Section 03 위젯의 배치와 크기 조절 </vt:lpstr>
      <vt:lpstr>Section 03 위젯의 배치와 크기 조절 </vt:lpstr>
      <vt:lpstr>Section 03 위젯의 배치와 크기 조절 </vt:lpstr>
      <vt:lpstr>Section 03 위젯의 배치와 크기 조절 </vt:lpstr>
      <vt:lpstr>Section 04 키보드와 마우스 이벤트 처리 </vt:lpstr>
      <vt:lpstr>Section 04 키보드와 마우스 이벤트 처리 </vt:lpstr>
      <vt:lpstr>Section 04 키보드와 마우스 이벤트 처리 </vt:lpstr>
      <vt:lpstr>Section 04 키보드와 마우스 이벤트 처리 </vt:lpstr>
      <vt:lpstr>Section 04 키보드와 마우스 이벤트 처리 </vt:lpstr>
      <vt:lpstr>Section 04 키보드와 마우스 이벤트 처리 </vt:lpstr>
      <vt:lpstr>Section 04 키보드와 마우스 이벤트 처리 </vt:lpstr>
      <vt:lpstr>Section 04 키보드와 마우스 이벤트 처리 </vt:lpstr>
      <vt:lpstr>Section 04 키보드와 마우스 이벤트 처리 </vt:lpstr>
      <vt:lpstr>Section 04 키보드와 마우스 이벤트 처리 </vt:lpstr>
      <vt:lpstr>Section 04 키보드와 마우스 이벤트 처리 </vt:lpstr>
      <vt:lpstr>Section 05 메뉴와 대화상자 </vt:lpstr>
      <vt:lpstr>Section 05 메뉴와 대화상자 </vt:lpstr>
      <vt:lpstr>Section 05 메뉴와 대화상자 </vt:lpstr>
      <vt:lpstr>Section 05 메뉴와 대화상자 </vt:lpstr>
      <vt:lpstr>Section 05 메뉴와 대화상자 </vt:lpstr>
      <vt:lpstr>Section 05 메뉴와 대화상자 </vt:lpstr>
      <vt:lpstr>Section 05 메뉴와 대화상자 </vt:lpstr>
      <vt:lpstr>Section 05 메뉴와 대화상자 </vt:lpstr>
      <vt:lpstr>Section 05 메뉴와 대화상자 </vt:lpstr>
      <vt:lpstr>Section 05 메뉴와 대화상자 </vt:lpstr>
      <vt:lpstr>Section 05 메뉴와 대화상자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ch00_교재소개&amp;강의계획표</dc:title>
  <dc:creator>한빛아카데미(주)</dc:creator>
  <cp:lastModifiedBy>이수형</cp:lastModifiedBy>
  <cp:revision>292</cp:revision>
  <dcterms:created xsi:type="dcterms:W3CDTF">2012-07-23T02:34:37Z</dcterms:created>
  <dcterms:modified xsi:type="dcterms:W3CDTF">2022-10-13T04:51:43Z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1NCUCeAsLTdgs0g0NVq39g0UxrcrxPknXzBwH4Bd9mpo</vt:lpwstr>
  </property>
  <property fmtid="{D5CDD505-2E9C-101B-9397-08002B2CF9AE}" pid="4" name="Google.Documents.RevisionId">
    <vt:lpwstr>16204708356322461875</vt:lpwstr>
  </property>
  <property fmtid="{D5CDD505-2E9C-101B-9397-08002B2CF9AE}" pid="5" name="Google.Documents.PreviousRevisionId">
    <vt:lpwstr>06215226093729447614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