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8"/>
  </p:notesMasterIdLst>
  <p:handoutMasterIdLst>
    <p:handoutMasterId r:id="rId39"/>
  </p:handoutMasterIdLst>
  <p:sldIdLst>
    <p:sldId id="363" r:id="rId2"/>
    <p:sldId id="328" r:id="rId3"/>
    <p:sldId id="396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44" r:id="rId17"/>
    <p:sldId id="376" r:id="rId18"/>
    <p:sldId id="377" r:id="rId19"/>
    <p:sldId id="378" r:id="rId20"/>
    <p:sldId id="379" r:id="rId21"/>
    <p:sldId id="380" r:id="rId22"/>
    <p:sldId id="381" r:id="rId23"/>
    <p:sldId id="345" r:id="rId24"/>
    <p:sldId id="384" r:id="rId25"/>
    <p:sldId id="383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46" r:id="rId36"/>
    <p:sldId id="362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E2"/>
    <a:srgbClr val="FDF0AE"/>
    <a:srgbClr val="344F8C"/>
    <a:srgbClr val="105D91"/>
    <a:srgbClr val="192B53"/>
    <a:srgbClr val="99ADD9"/>
    <a:srgbClr val="993366"/>
    <a:srgbClr val="415783"/>
    <a:srgbClr val="4F784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6429" autoAdjust="0"/>
  </p:normalViewPr>
  <p:slideViewPr>
    <p:cSldViewPr>
      <p:cViewPr varScale="1">
        <p:scale>
          <a:sx n="169" d="100"/>
          <a:sy n="169" d="100"/>
        </p:scale>
        <p:origin x="162" y="45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4415009" y="3904270"/>
            <a:ext cx="4457808" cy="9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5033564" y="429334"/>
            <a:ext cx="3220697" cy="3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A3461CA2-3C3A-448A-934A-BBFC10534A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7E155669-A0FF-4712-9A7A-BA402276246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4415009" y="3904270"/>
            <a:ext cx="4457808" cy="9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AE70D9B9-332E-4133-9ABB-6BE17BFEF3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5033565" y="429335"/>
            <a:ext cx="3220697" cy="3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8410575" y="4867006"/>
            <a:ext cx="733425" cy="2776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8279259" y="4867005"/>
            <a:ext cx="842962" cy="2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0" y="38839"/>
            <a:ext cx="7785100" cy="355997"/>
          </a:xfrm>
        </p:spPr>
        <p:txBody>
          <a:bodyPr>
            <a:noAutofit/>
          </a:bodyPr>
          <a:lstStyle>
            <a:lvl1pPr algn="l">
              <a:defRPr sz="2400" b="0" spc="-100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963994" cy="4252469"/>
          </a:xfrm>
        </p:spPr>
        <p:txBody>
          <a:bodyPr>
            <a:normAutofit/>
          </a:bodyPr>
          <a:lstStyle>
            <a:lvl1pPr marL="355600" indent="-261938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000" b="0">
                <a:latin typeface="Spoqa Han Sans Neo Medium" pitchFamily="2" charset="-127"/>
                <a:ea typeface="Spoqa Han Sans Neo Medium" pitchFamily="2" charset="-127"/>
              </a:defRPr>
            </a:lvl1pPr>
            <a:lvl2pPr marL="534988" indent="-17780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latin typeface="+mn-ea"/>
                <a:ea typeface="+mn-ea"/>
              </a:defRPr>
            </a:lvl2pPr>
            <a:lvl3pPr marL="720725" indent="-1857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latin typeface="+mn-ea"/>
                <a:ea typeface="+mn-ea"/>
              </a:defRPr>
            </a:lvl3pPr>
            <a:lvl4pPr marL="898525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>
                <a:latin typeface="+mn-ea"/>
                <a:ea typeface="+mn-ea"/>
              </a:defRPr>
            </a:lvl4pPr>
            <a:lvl5pPr marL="1077913" indent="-17938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3BC9D4AC-4FEA-4AF4-88BE-B6F76E705528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69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8410575" y="4912010"/>
            <a:ext cx="733425" cy="2250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8279259" y="4889434"/>
            <a:ext cx="842962" cy="22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/31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0" y="21796"/>
            <a:ext cx="7785100" cy="355997"/>
          </a:xfrm>
        </p:spPr>
        <p:txBody>
          <a:bodyPr>
            <a:noAutofit/>
          </a:bodyPr>
          <a:lstStyle>
            <a:lvl1pPr algn="l">
              <a:defRPr sz="2400" b="0" spc="-100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963994" cy="4252469"/>
          </a:xfrm>
        </p:spPr>
        <p:txBody>
          <a:bodyPr>
            <a:normAutofit/>
          </a:bodyPr>
          <a:lstStyle>
            <a:lvl1pPr marL="355600" indent="-2619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000" b="0">
                <a:latin typeface="Spoqa Han Sans Neo Medium" pitchFamily="2" charset="-127"/>
                <a:ea typeface="Spoqa Han Sans Neo Medium" pitchFamily="2" charset="-127"/>
              </a:defRPr>
            </a:lvl1pPr>
            <a:lvl2pPr marL="534988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+mn-ea"/>
                <a:ea typeface="+mn-ea"/>
              </a:defRPr>
            </a:lvl2pPr>
            <a:lvl3pPr marL="720725" indent="-1857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latin typeface="+mn-ea"/>
                <a:ea typeface="+mn-ea"/>
              </a:defRPr>
            </a:lvl3pPr>
            <a:lvl4pPr marL="898525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>
                <a:latin typeface="+mn-ea"/>
                <a:ea typeface="+mn-ea"/>
              </a:defRPr>
            </a:lvl4pPr>
            <a:lvl5pPr marL="1077913" indent="-17938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80234426-B605-45D0-8FD2-0C9D62126F9E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15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39700" y="4894009"/>
            <a:ext cx="8756650" cy="210035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6" y="382421"/>
            <a:ext cx="4280446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9818" y="2171842"/>
            <a:ext cx="282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4C120300-8DCC-4509-8CC4-F476F6FD0040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endParaRPr lang="ko-KR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769873A-1D35-4FFD-8B91-CE0A7BF7A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6" y="382421"/>
            <a:ext cx="4280446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FE90DD-B284-491A-966E-41DD8B3A87A7}"/>
              </a:ext>
            </a:extLst>
          </p:cNvPr>
          <p:cNvSpPr txBox="1"/>
          <p:nvPr userDrawn="1"/>
        </p:nvSpPr>
        <p:spPr>
          <a:xfrm>
            <a:off x="3169818" y="2171842"/>
            <a:ext cx="2824998" cy="7078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974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8410575" y="4982766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8279259" y="4954191"/>
            <a:ext cx="842962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/22</a:t>
            </a: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196B425A-95FA-4204-B46E-39B12B385DE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410575" y="4982766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988CC69-E12D-4387-9FA8-D4F43C6229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79259" y="4954191"/>
            <a:ext cx="842962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15822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2022-03-09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01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DY\Desktop\파이썬 3판\강의교안_파이썬\리소스\2페이지\4장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9807"/>
          <a:stretch/>
        </p:blipFill>
        <p:spPr bwMode="auto">
          <a:xfrm>
            <a:off x="296525" y="861560"/>
            <a:ext cx="3596412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DY\Desktop\파이썬 3판\강의교안_파이썬\리소스\2페이지\4장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8" t="32431" b="39616"/>
          <a:stretch/>
        </p:blipFill>
        <p:spPr bwMode="auto">
          <a:xfrm>
            <a:off x="282509" y="2410343"/>
            <a:ext cx="4018641" cy="184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1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/>
              <a:t>숫자를 문자열로 변환하려면 </a:t>
            </a:r>
            <a:r>
              <a:rPr lang="en-US" altLang="ko-KR" dirty="0" err="1"/>
              <a:t>str</a:t>
            </a:r>
            <a:r>
              <a:rPr lang="en-US" altLang="ko-KR" dirty="0"/>
              <a:t>() </a:t>
            </a:r>
            <a:r>
              <a:rPr lang="ko-KR" altLang="en-US" dirty="0"/>
              <a:t>함수 사용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가 문자열로 변경되어 </a:t>
            </a:r>
            <a:r>
              <a:rPr lang="en-US" altLang="ko-KR" dirty="0"/>
              <a:t>100+1</a:t>
            </a:r>
            <a:r>
              <a:rPr lang="ko-KR" altLang="en-US" dirty="0"/>
              <a:t>이 아닌 문자열의 연결인 ‘</a:t>
            </a:r>
            <a:r>
              <a:rPr lang="en-US" altLang="ko-KR" dirty="0"/>
              <a:t>1001’</a:t>
            </a:r>
            <a:r>
              <a:rPr lang="ko-KR" altLang="en-US" dirty="0"/>
              <a:t>과 ‘</a:t>
            </a:r>
            <a:r>
              <a:rPr lang="en-US" altLang="ko-KR" dirty="0"/>
              <a:t>100.1231’</a:t>
            </a:r>
            <a:r>
              <a:rPr lang="ko-KR" altLang="en-US" dirty="0"/>
              <a:t> 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</a:t>
            </a:r>
            <a:r>
              <a:rPr lang="en-US" altLang="ko-KR" dirty="0"/>
              <a:t> •</a:t>
            </a:r>
            <a:r>
              <a:rPr lang="ko-KR" altLang="en-US" dirty="0"/>
              <a:t> </a:t>
            </a:r>
            <a:r>
              <a:rPr lang="en-US" altLang="ko-KR" dirty="0"/>
              <a:t>print() </a:t>
            </a:r>
            <a:r>
              <a:rPr lang="ko-KR" altLang="en-US" dirty="0"/>
              <a:t>함수는 출력 결과에 작은따옴표가 없어 문자열인지 구분하기가 어려워 사용하지    않음</a:t>
            </a:r>
          </a:p>
          <a:p>
            <a:pPr lvl="1"/>
            <a:endParaRPr lang="en-US" altLang="ko-KR" dirty="0"/>
          </a:p>
          <a:p>
            <a:pPr marL="357188" lvl="1" indent="0">
              <a:buNone/>
            </a:pP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91630"/>
            <a:ext cx="8286825" cy="209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32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산술 연산자와 대입 연산자 </a:t>
            </a:r>
          </a:p>
          <a:p>
            <a:pPr lvl="1"/>
            <a:r>
              <a:rPr lang="ko-KR" altLang="en-US" dirty="0"/>
              <a:t>대입 연산자 </a:t>
            </a:r>
            <a:r>
              <a:rPr lang="en-US" altLang="ko-KR" dirty="0"/>
              <a:t>= </a:t>
            </a:r>
            <a:r>
              <a:rPr lang="ko-KR" altLang="en-US" dirty="0"/>
              <a:t>외에도 </a:t>
            </a:r>
            <a:r>
              <a:rPr lang="en-US" altLang="ko-KR" dirty="0"/>
              <a:t>+=, -=, *=, /=, %=, //=, **=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첫 번째 대입 연산자 </a:t>
            </a:r>
            <a:r>
              <a:rPr lang="en-US" altLang="ko-KR" dirty="0"/>
              <a:t>a+=3</a:t>
            </a:r>
            <a:r>
              <a:rPr lang="ko-KR" altLang="en-US" dirty="0"/>
              <a:t>은 </a:t>
            </a:r>
            <a:r>
              <a:rPr lang="en-US" altLang="ko-KR" dirty="0"/>
              <a:t>a</a:t>
            </a:r>
            <a:r>
              <a:rPr lang="ko-KR" altLang="en-US" dirty="0"/>
              <a:t>에 </a:t>
            </a:r>
            <a:r>
              <a:rPr lang="en-US" altLang="ko-KR" dirty="0"/>
              <a:t>3</a:t>
            </a:r>
            <a:r>
              <a:rPr lang="ko-KR" altLang="en-US" dirty="0"/>
              <a:t>을 더해서</a:t>
            </a:r>
            <a:endParaRPr lang="en-US" altLang="ko-KR" dirty="0"/>
          </a:p>
          <a:p>
            <a:pPr marL="357188" lvl="1" indent="0">
              <a:buNone/>
            </a:pPr>
            <a:r>
              <a:rPr lang="en-US" altLang="ko-KR" dirty="0"/>
              <a:t>       </a:t>
            </a:r>
            <a:r>
              <a:rPr lang="ko-KR" altLang="en-US" dirty="0"/>
              <a:t>다시 </a:t>
            </a:r>
            <a:r>
              <a:rPr lang="en-US" altLang="ko-KR" dirty="0"/>
              <a:t>a</a:t>
            </a:r>
            <a:r>
              <a:rPr lang="ko-KR" altLang="en-US" dirty="0"/>
              <a:t>에 넣으라는 의미로 </a:t>
            </a:r>
            <a:r>
              <a:rPr lang="en-US" altLang="ko-KR" dirty="0"/>
              <a:t>a=a+3</a:t>
            </a:r>
            <a:r>
              <a:rPr lang="ko-KR" altLang="en-US" dirty="0"/>
              <a:t>과 같음</a:t>
            </a:r>
            <a:endParaRPr lang="en-US" altLang="ko-KR" dirty="0"/>
          </a:p>
          <a:p>
            <a:pPr marL="357188" lvl="1" indent="0">
              <a:buNone/>
            </a:pPr>
            <a:endParaRPr lang="en-US" altLang="ko-KR" dirty="0"/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</a:t>
            </a:r>
            <a:r>
              <a:rPr lang="en-US" altLang="ko-KR" dirty="0"/>
              <a:t> • </a:t>
            </a:r>
            <a:r>
              <a:rPr lang="ko-KR" altLang="en-US" dirty="0" err="1"/>
              <a:t>파이썬에는</a:t>
            </a:r>
            <a:r>
              <a:rPr lang="ko-KR" altLang="en-US" dirty="0"/>
              <a:t> </a:t>
            </a:r>
            <a:r>
              <a:rPr lang="en-US" altLang="ko-KR" dirty="0"/>
              <a:t>C/C++, </a:t>
            </a:r>
            <a:r>
              <a:rPr lang="ko-KR" altLang="en-US" dirty="0"/>
              <a:t>자바 등의 언어에 있는</a:t>
            </a:r>
            <a:endParaRPr lang="en-US" altLang="ko-KR" dirty="0"/>
          </a:p>
          <a:p>
            <a:pPr marL="357188" lvl="1" indent="0">
              <a:buNone/>
            </a:pPr>
            <a:r>
              <a:rPr lang="en-US" altLang="ko-KR" dirty="0"/>
              <a:t>       </a:t>
            </a:r>
            <a:r>
              <a:rPr lang="ko-KR" altLang="en-US" dirty="0"/>
              <a:t>증가 연산자 </a:t>
            </a:r>
            <a:r>
              <a:rPr lang="en-US" altLang="ko-KR" dirty="0"/>
              <a:t>++</a:t>
            </a:r>
            <a:r>
              <a:rPr lang="ko-KR" altLang="en-US" dirty="0"/>
              <a:t>나 감소 연산자 </a:t>
            </a:r>
            <a:r>
              <a:rPr lang="en-US" altLang="ko-KR" dirty="0"/>
              <a:t>--</a:t>
            </a:r>
            <a:r>
              <a:rPr lang="ko-KR" altLang="en-US" dirty="0"/>
              <a:t>가 없음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1851670"/>
            <a:ext cx="3125761" cy="278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/>
              <a:t>a</a:t>
            </a:r>
            <a:r>
              <a:rPr lang="ko-KR" altLang="en-US" dirty="0"/>
              <a:t>가 </a:t>
            </a:r>
            <a:r>
              <a:rPr lang="en-US" altLang="ko-KR" dirty="0"/>
              <a:t>10</a:t>
            </a:r>
            <a:r>
              <a:rPr lang="ko-KR" altLang="en-US" dirty="0"/>
              <a:t>에서 시작해 프로그램이 진행될수록 값이 누적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131590"/>
            <a:ext cx="8047991" cy="249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6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/>
          <a:stretch/>
        </p:blipFill>
        <p:spPr bwMode="auto">
          <a:xfrm>
            <a:off x="5517105" y="1311610"/>
            <a:ext cx="3241987" cy="35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</a:t>
            </a:r>
            <a:r>
              <a:rPr lang="ko-KR" altLang="en-US" dirty="0"/>
              <a:t>의 완성 </a:t>
            </a:r>
          </a:p>
          <a:p>
            <a:pPr lvl="1"/>
            <a:r>
              <a:rPr lang="ko-KR" altLang="en-US" dirty="0"/>
              <a:t>학습한 연산자를 활용해서 동전 교환 프로그램 구현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"/>
          <a:stretch/>
        </p:blipFill>
        <p:spPr bwMode="auto">
          <a:xfrm>
            <a:off x="547765" y="1311610"/>
            <a:ext cx="6590333" cy="35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630349" y="1807706"/>
            <a:ext cx="5147763" cy="201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동전으로 교환할 돈</a:t>
            </a:r>
            <a:r>
              <a:rPr lang="en-US" altLang="ko-KR" sz="1400" dirty="0">
                <a:solidFill>
                  <a:srgbClr val="FF0000"/>
                </a:solidFill>
              </a:rPr>
              <a:t>(money)</a:t>
            </a:r>
            <a:r>
              <a:rPr lang="ko-KR" altLang="en-US" sz="1400" dirty="0">
                <a:solidFill>
                  <a:srgbClr val="FF0000"/>
                </a:solidFill>
              </a:rPr>
              <a:t>과 </a:t>
            </a:r>
            <a:r>
              <a:rPr lang="en-US" altLang="ko-KR" sz="1400" dirty="0">
                <a:solidFill>
                  <a:srgbClr val="FF0000"/>
                </a:solidFill>
              </a:rPr>
              <a:t>500</a:t>
            </a:r>
            <a:r>
              <a:rPr lang="ko-KR" altLang="en-US" sz="1400" dirty="0">
                <a:solidFill>
                  <a:srgbClr val="FF0000"/>
                </a:solidFill>
              </a:rPr>
              <a:t>원</a:t>
            </a:r>
            <a:r>
              <a:rPr lang="en-US" altLang="ko-KR" sz="1400" dirty="0">
                <a:solidFill>
                  <a:srgbClr val="FF0000"/>
                </a:solidFill>
              </a:rPr>
              <a:t>, 100</a:t>
            </a:r>
            <a:r>
              <a:rPr lang="ko-KR" altLang="en-US" sz="1400" dirty="0">
                <a:solidFill>
                  <a:srgbClr val="FF0000"/>
                </a:solidFill>
              </a:rPr>
              <a:t>원</a:t>
            </a:r>
            <a:r>
              <a:rPr lang="en-US" altLang="ko-KR" sz="1400" dirty="0">
                <a:solidFill>
                  <a:srgbClr val="FF0000"/>
                </a:solidFill>
              </a:rPr>
              <a:t>, 50</a:t>
            </a:r>
            <a:r>
              <a:rPr lang="ko-KR" altLang="en-US" sz="1400" dirty="0">
                <a:solidFill>
                  <a:srgbClr val="FF0000"/>
                </a:solidFill>
              </a:rPr>
              <a:t>원</a:t>
            </a:r>
            <a:r>
              <a:rPr lang="en-US" altLang="ko-KR" sz="1400" dirty="0">
                <a:solidFill>
                  <a:srgbClr val="FF0000"/>
                </a:solidFill>
              </a:rPr>
              <a:t>, 10</a:t>
            </a:r>
            <a:r>
              <a:rPr lang="ko-KR" altLang="en-US" sz="1400" dirty="0">
                <a:solidFill>
                  <a:srgbClr val="FF0000"/>
                </a:solidFill>
              </a:rPr>
              <a:t>원짜리 동전의 개수를 저장 할 변수 초기화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altLang="ko-KR" sz="1400" dirty="0">
                <a:solidFill>
                  <a:srgbClr val="FF0000"/>
                </a:solidFill>
              </a:rPr>
              <a:t>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500</a:t>
            </a:r>
            <a:r>
              <a:rPr lang="ko-KR" altLang="en-US" sz="1400" dirty="0">
                <a:solidFill>
                  <a:srgbClr val="FF0000"/>
                </a:solidFill>
              </a:rPr>
              <a:t>원짜리 동전의 개수를 구함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다시 </a:t>
            </a:r>
            <a:r>
              <a:rPr lang="en-US" altLang="ko-KR" sz="1400" dirty="0">
                <a:solidFill>
                  <a:srgbClr val="FF0000"/>
                </a:solidFill>
              </a:rPr>
              <a:t>money</a:t>
            </a:r>
            <a:r>
              <a:rPr lang="ko-KR" altLang="en-US" sz="1400" dirty="0">
                <a:solidFill>
                  <a:srgbClr val="FF0000"/>
                </a:solidFill>
              </a:rPr>
              <a:t>를 </a:t>
            </a:r>
            <a:r>
              <a:rPr lang="en-US" altLang="ko-KR" sz="1400" dirty="0">
                <a:solidFill>
                  <a:srgbClr val="FF0000"/>
                </a:solidFill>
              </a:rPr>
              <a:t>500</a:t>
            </a:r>
            <a:r>
              <a:rPr lang="ko-KR" altLang="en-US" sz="1400" dirty="0">
                <a:solidFill>
                  <a:srgbClr val="FF0000"/>
                </a:solidFill>
              </a:rPr>
              <a:t>으로 나눈 후 나머지 값 저장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lang="ko-KR" altLang="en-US" sz="1400" dirty="0">
                <a:solidFill>
                  <a:srgbClr val="FF0000"/>
                </a:solidFill>
              </a:rPr>
              <a:t>행의 </a:t>
            </a:r>
            <a:r>
              <a:rPr lang="en-US" altLang="ko-KR" sz="1400" dirty="0">
                <a:solidFill>
                  <a:srgbClr val="FF0000"/>
                </a:solidFill>
              </a:rPr>
              <a:t>money%=500</a:t>
            </a:r>
            <a:r>
              <a:rPr lang="ko-KR" altLang="en-US" sz="1400" dirty="0">
                <a:solidFill>
                  <a:srgbClr val="FF0000"/>
                </a:solidFill>
              </a:rPr>
              <a:t>은 </a:t>
            </a:r>
            <a:r>
              <a:rPr lang="en-US" altLang="ko-KR" sz="1400" dirty="0">
                <a:solidFill>
                  <a:srgbClr val="FF0000"/>
                </a:solidFill>
              </a:rPr>
              <a:t>money=money%500</a:t>
            </a:r>
            <a:r>
              <a:rPr lang="ko-KR" altLang="en-US" sz="1400" dirty="0">
                <a:solidFill>
                  <a:srgbClr val="FF0000"/>
                </a:solidFill>
              </a:rPr>
              <a:t>과 동일</a:t>
            </a:r>
            <a:r>
              <a:rPr lang="en-US" altLang="ko-KR" sz="1400" dirty="0">
                <a:solidFill>
                  <a:srgbClr val="FF0000"/>
                </a:solidFill>
              </a:rPr>
              <a:t>. 10~11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100</a:t>
            </a:r>
            <a:r>
              <a:rPr lang="ko-KR" altLang="en-US" sz="1400" dirty="0">
                <a:solidFill>
                  <a:srgbClr val="FF0000"/>
                </a:solidFill>
              </a:rPr>
              <a:t>원짜리 동전을</a:t>
            </a:r>
            <a:r>
              <a:rPr lang="en-US" altLang="ko-KR" sz="1400" dirty="0">
                <a:solidFill>
                  <a:srgbClr val="FF0000"/>
                </a:solidFill>
              </a:rPr>
              <a:t>, 13~14</a:t>
            </a:r>
            <a:r>
              <a:rPr lang="ko-KR" altLang="en-US" sz="1400" dirty="0">
                <a:solidFill>
                  <a:srgbClr val="FF0000"/>
                </a:solidFill>
              </a:rPr>
              <a:t>행에서 </a:t>
            </a:r>
            <a:r>
              <a:rPr lang="en-US" altLang="ko-KR" sz="1400" dirty="0">
                <a:solidFill>
                  <a:srgbClr val="FF0000"/>
                </a:solidFill>
              </a:rPr>
              <a:t>50</a:t>
            </a:r>
            <a:r>
              <a:rPr lang="ko-KR" altLang="en-US" sz="1400" dirty="0">
                <a:solidFill>
                  <a:srgbClr val="FF0000"/>
                </a:solidFill>
              </a:rPr>
              <a:t>원짜리 동전을</a:t>
            </a:r>
            <a:r>
              <a:rPr lang="en-US" altLang="ko-KR" sz="1400" dirty="0">
                <a:solidFill>
                  <a:srgbClr val="FF0000"/>
                </a:solidFill>
              </a:rPr>
              <a:t>, 16~17</a:t>
            </a:r>
            <a:r>
              <a:rPr lang="ko-KR" altLang="en-US" sz="1400" dirty="0">
                <a:solidFill>
                  <a:srgbClr val="FF0000"/>
                </a:solidFill>
              </a:rPr>
              <a:t>행에서 </a:t>
            </a:r>
            <a:r>
              <a:rPr lang="en-US" altLang="ko-KR" sz="1400" dirty="0">
                <a:solidFill>
                  <a:srgbClr val="FF0000"/>
                </a:solidFill>
              </a:rPr>
              <a:t>10</a:t>
            </a:r>
            <a:r>
              <a:rPr lang="ko-KR" altLang="en-US" sz="1400" dirty="0">
                <a:solidFill>
                  <a:srgbClr val="FF0000"/>
                </a:solidFill>
              </a:rPr>
              <a:t>원짜리 동전을 구함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1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5" y="591530"/>
            <a:ext cx="7267285" cy="441049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636785" y="906565"/>
            <a:ext cx="4770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o-KR" altLang="en-US" sz="1400" dirty="0">
                <a:solidFill>
                  <a:srgbClr val="FF0000"/>
                </a:solidFill>
              </a:rPr>
              <a:t>마지막 </a:t>
            </a:r>
            <a:r>
              <a:rPr lang="en-US" altLang="ko-KR" sz="1400" dirty="0">
                <a:solidFill>
                  <a:srgbClr val="FF0000"/>
                </a:solidFill>
              </a:rPr>
              <a:t>money</a:t>
            </a:r>
            <a:r>
              <a:rPr lang="ko-KR" altLang="en-US" sz="1400" dirty="0">
                <a:solidFill>
                  <a:srgbClr val="FF0000"/>
                </a:solidFill>
              </a:rPr>
              <a:t>에 저장된 값은 </a:t>
            </a:r>
            <a:r>
              <a:rPr lang="en-US" altLang="ko-KR" sz="1400" dirty="0">
                <a:solidFill>
                  <a:srgbClr val="FF0000"/>
                </a:solidFill>
              </a:rPr>
              <a:t>10 </a:t>
            </a:r>
            <a:r>
              <a:rPr lang="ko-KR" altLang="en-US" sz="1400" dirty="0">
                <a:solidFill>
                  <a:srgbClr val="FF0000"/>
                </a:solidFill>
              </a:rPr>
              <a:t>미만으로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바꿀 수 없는 나머지 돈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1" y="3043590"/>
            <a:ext cx="6120680" cy="23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1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582360"/>
            <a:ext cx="8730970" cy="34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관계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관계연산자의 개념</a:t>
            </a:r>
            <a:endParaRPr lang="en-US" altLang="ko-KR" dirty="0"/>
          </a:p>
          <a:p>
            <a:pPr lvl="1"/>
            <a:r>
              <a:rPr lang="ko-KR" altLang="en-US" dirty="0"/>
              <a:t>어떤 것이 크거나 작거나 같은지 비교하는 것</a:t>
            </a:r>
            <a:r>
              <a:rPr lang="en-US" altLang="ko-KR" dirty="0"/>
              <a:t>(</a:t>
            </a:r>
            <a:r>
              <a:rPr lang="ko-KR" altLang="en-US" dirty="0"/>
              <a:t>참은 </a:t>
            </a:r>
            <a:r>
              <a:rPr lang="en-US" altLang="ko-KR" dirty="0"/>
              <a:t>True</a:t>
            </a:r>
            <a:r>
              <a:rPr lang="ko-KR" altLang="en-US" dirty="0"/>
              <a:t>로</a:t>
            </a:r>
            <a:r>
              <a:rPr lang="en-US" altLang="ko-KR" dirty="0"/>
              <a:t>, </a:t>
            </a:r>
            <a:r>
              <a:rPr lang="ko-KR" altLang="en-US" dirty="0"/>
              <a:t>거짓은 </a:t>
            </a:r>
            <a:r>
              <a:rPr lang="en-US" altLang="ko-KR" dirty="0"/>
              <a:t>False</a:t>
            </a:r>
            <a:r>
              <a:rPr lang="ko-KR" altLang="en-US" dirty="0"/>
              <a:t>로 표시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주로 </a:t>
            </a:r>
            <a:r>
              <a:rPr lang="ko-KR" altLang="en-US" dirty="0" err="1"/>
              <a:t>조건문</a:t>
            </a:r>
            <a:r>
              <a:rPr lang="en-US" altLang="ko-KR" dirty="0"/>
              <a:t>(if)</a:t>
            </a:r>
            <a:r>
              <a:rPr lang="ko-KR" altLang="en-US" dirty="0"/>
              <a:t>이나 </a:t>
            </a:r>
            <a:r>
              <a:rPr lang="ko-KR" altLang="en-US" dirty="0" err="1"/>
              <a:t>반복문</a:t>
            </a:r>
            <a:r>
              <a:rPr lang="en-US" altLang="ko-KR" dirty="0"/>
              <a:t>(while)</a:t>
            </a:r>
            <a:r>
              <a:rPr lang="ko-KR" altLang="en-US" dirty="0"/>
              <a:t>에서 사용</a:t>
            </a:r>
            <a:r>
              <a:rPr lang="en-US" altLang="ko-KR" dirty="0"/>
              <a:t>, </a:t>
            </a:r>
            <a:r>
              <a:rPr lang="ko-KR" altLang="en-US" dirty="0"/>
              <a:t>단독으로는 거의 사용하지 않음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671650"/>
            <a:ext cx="7546521" cy="317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8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03 </a:t>
            </a:r>
            <a:r>
              <a:rPr lang="ko-KR" altLang="en-US" dirty="0"/>
              <a:t>관계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a==b</a:t>
            </a:r>
            <a:r>
              <a:rPr lang="ko-KR" altLang="en-US" dirty="0"/>
              <a:t>를 보면 </a:t>
            </a:r>
            <a:r>
              <a:rPr lang="en-US" altLang="ko-KR" dirty="0"/>
              <a:t>100</a:t>
            </a:r>
            <a:r>
              <a:rPr lang="ko-KR" altLang="en-US" dirty="0"/>
              <a:t>이 </a:t>
            </a:r>
            <a:r>
              <a:rPr lang="en-US" altLang="ko-KR" dirty="0"/>
              <a:t>200</a:t>
            </a:r>
            <a:r>
              <a:rPr lang="ko-KR" altLang="en-US" dirty="0"/>
              <a:t>과 같다는 의미이므로 결과는 거짓</a:t>
            </a:r>
            <a:r>
              <a:rPr lang="en-US" altLang="ko-KR" dirty="0"/>
              <a:t>(False)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를 비교하는 관계 연산자 </a:t>
            </a:r>
            <a:r>
              <a:rPr lang="en-US" altLang="ko-KR" dirty="0"/>
              <a:t>==</a:t>
            </a:r>
            <a:r>
              <a:rPr lang="ko-KR" altLang="en-US" dirty="0"/>
              <a:t>를 사용하려다 착오로 </a:t>
            </a:r>
            <a:r>
              <a:rPr lang="en-US" altLang="ko-KR" dirty="0"/>
              <a:t>=</a:t>
            </a:r>
            <a:r>
              <a:rPr lang="ko-KR" altLang="en-US" dirty="0"/>
              <a:t>을 하나만 쓴 코드</a:t>
            </a:r>
            <a:endParaRPr lang="en-US" altLang="ko-KR" dirty="0"/>
          </a:p>
          <a:p>
            <a:pPr lvl="2"/>
            <a:r>
              <a:rPr lang="ko-KR" altLang="en-US" dirty="0"/>
              <a:t>빨간색 오류로 나타남</a:t>
            </a:r>
            <a:r>
              <a:rPr lang="en-US" altLang="ko-KR" dirty="0"/>
              <a:t>. a=b</a:t>
            </a:r>
            <a:r>
              <a:rPr lang="ko-KR" altLang="en-US" dirty="0"/>
              <a:t>는 </a:t>
            </a:r>
            <a:r>
              <a:rPr lang="en-US" altLang="ko-KR" dirty="0"/>
              <a:t>b </a:t>
            </a:r>
            <a:r>
              <a:rPr lang="ko-KR" altLang="en-US" dirty="0"/>
              <a:t>값을 </a:t>
            </a:r>
            <a:r>
              <a:rPr lang="en-US" altLang="ko-KR" dirty="0"/>
              <a:t>a</a:t>
            </a:r>
            <a:r>
              <a:rPr lang="ko-KR" altLang="en-US" dirty="0"/>
              <a:t>에 대입하라는 의미이지 관계 연산자가 아님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085223"/>
            <a:ext cx="7851709" cy="17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0" y="3246825"/>
            <a:ext cx="7873519" cy="59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9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논리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논리 연산자의 종류와 사용</a:t>
            </a:r>
          </a:p>
          <a:p>
            <a:pPr lvl="1"/>
            <a:r>
              <a:rPr lang="en-US" altLang="ko-KR" dirty="0"/>
              <a:t>and(</a:t>
            </a:r>
            <a:r>
              <a:rPr lang="ko-KR" altLang="en-US" dirty="0"/>
              <a:t>그리고</a:t>
            </a:r>
            <a:r>
              <a:rPr lang="en-US" altLang="ko-KR" dirty="0"/>
              <a:t>), or(</a:t>
            </a:r>
            <a:r>
              <a:rPr lang="ko-KR" altLang="en-US" dirty="0"/>
              <a:t>또는</a:t>
            </a:r>
            <a:r>
              <a:rPr lang="en-US" altLang="ko-KR" dirty="0"/>
              <a:t>), not(</a:t>
            </a:r>
            <a:r>
              <a:rPr lang="ko-KR" altLang="en-US" dirty="0"/>
              <a:t>부정</a:t>
            </a:r>
            <a:r>
              <a:rPr lang="en-US" altLang="ko-KR" dirty="0"/>
              <a:t>) </a:t>
            </a:r>
            <a:r>
              <a:rPr lang="ko-KR" altLang="en-US" dirty="0"/>
              <a:t>세 가지 종류</a:t>
            </a:r>
            <a:endParaRPr lang="en-US" altLang="ko-KR" dirty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) a</a:t>
            </a:r>
            <a:r>
              <a:rPr lang="ko-KR" altLang="en-US" dirty="0"/>
              <a:t>라는 값이 </a:t>
            </a:r>
            <a:r>
              <a:rPr lang="en-US" altLang="ko-KR" dirty="0"/>
              <a:t>100</a:t>
            </a:r>
            <a:r>
              <a:rPr lang="ko-KR" altLang="en-US" dirty="0"/>
              <a:t>과 </a:t>
            </a:r>
            <a:r>
              <a:rPr lang="en-US" altLang="ko-KR" dirty="0"/>
              <a:t>200 </a:t>
            </a:r>
            <a:r>
              <a:rPr lang="ko-KR" altLang="en-US" dirty="0"/>
              <a:t>사이에 들어 있어야 한다는 조건 표현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852150"/>
            <a:ext cx="8100900" cy="68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2751770"/>
            <a:ext cx="7886216" cy="19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49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논리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ko-KR" dirty="0" err="1"/>
          </a:p>
          <a:p>
            <a:endParaRPr lang="en-US" altLang="ko-KR" dirty="0" err="1"/>
          </a:p>
          <a:p>
            <a:endParaRPr lang="en-US" altLang="ko-KR" dirty="0" err="1"/>
          </a:p>
          <a:p>
            <a:endParaRPr lang="en-US" altLang="ko-KR" dirty="0" err="1"/>
          </a:p>
          <a:p>
            <a:endParaRPr lang="en-US" altLang="ko-KR" dirty="0" err="1"/>
          </a:p>
          <a:p>
            <a:endParaRPr lang="en-US" altLang="ko-KR" dirty="0" err="1"/>
          </a:p>
          <a:p>
            <a:endParaRPr lang="en-US" altLang="ko-KR" dirty="0" err="1"/>
          </a:p>
          <a:p>
            <a:pPr lvl="1"/>
            <a:r>
              <a:rPr lang="ko-KR" altLang="en-US" dirty="0"/>
              <a:t>각 행의 끝에서 </a:t>
            </a:r>
            <a:r>
              <a:rPr lang="en-US" altLang="ko-KR" dirty="0"/>
              <a:t>Enter </a:t>
            </a:r>
            <a:r>
              <a:rPr lang="ko-KR" altLang="en-US" dirty="0"/>
              <a:t>를 </a:t>
            </a:r>
            <a:r>
              <a:rPr lang="en-US" altLang="ko-KR" dirty="0"/>
              <a:t>2</a:t>
            </a:r>
            <a:r>
              <a:rPr lang="ko-KR" altLang="en-US" dirty="0"/>
              <a:t>번 눌러야 한다</a:t>
            </a:r>
            <a:r>
              <a:rPr lang="en-US" altLang="ko-KR" dirty="0"/>
              <a:t>. </a:t>
            </a:r>
            <a:r>
              <a:rPr lang="ko-KR" altLang="en-US" dirty="0"/>
              <a:t>첫 번째 </a:t>
            </a:r>
            <a:r>
              <a:rPr lang="en-US" altLang="ko-KR" dirty="0"/>
              <a:t>1234</a:t>
            </a:r>
            <a:r>
              <a:rPr lang="ko-KR" altLang="en-US" dirty="0"/>
              <a:t>는 참으로 취급하므로 결과 출력</a:t>
            </a:r>
            <a:endParaRPr lang="en-US" altLang="ko-KR" dirty="0"/>
          </a:p>
          <a:p>
            <a:pPr lvl="1"/>
            <a:r>
              <a:rPr lang="ko-KR" altLang="en-US" dirty="0"/>
              <a:t>두 번째 </a:t>
            </a:r>
            <a:r>
              <a:rPr lang="en-US" altLang="ko-KR" dirty="0"/>
              <a:t>0</a:t>
            </a:r>
            <a:r>
              <a:rPr lang="ko-KR" altLang="en-US" dirty="0"/>
              <a:t>은 거짓이므로 결과가 출력되지 않음</a:t>
            </a:r>
            <a:r>
              <a:rPr lang="en-US" altLang="ko-KR" dirty="0"/>
              <a:t>. </a:t>
            </a:r>
            <a:r>
              <a:rPr lang="ko-KR" altLang="en-US" dirty="0"/>
              <a:t>결론적으로 </a:t>
            </a:r>
            <a:r>
              <a:rPr lang="en-US" altLang="ko-KR" dirty="0"/>
              <a:t>0</a:t>
            </a:r>
            <a:r>
              <a:rPr lang="ko-KR" altLang="en-US" dirty="0"/>
              <a:t>은 </a:t>
            </a:r>
            <a:r>
              <a:rPr lang="en-US" altLang="ko-KR" dirty="0"/>
              <a:t>False, </a:t>
            </a:r>
            <a:r>
              <a:rPr lang="ko-KR" altLang="en-US" dirty="0"/>
              <a:t>그 외의 숫자는 모 두 </a:t>
            </a:r>
            <a:r>
              <a:rPr lang="en-US" altLang="ko-KR" dirty="0"/>
              <a:t>True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501520"/>
            <a:ext cx="6978388" cy="198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3" y="2661760"/>
            <a:ext cx="6988067" cy="7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6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DY\Desktop\파이썬 3판\강의교안_파이썬\리소스\2페이지\4장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6" b="-11721"/>
          <a:stretch/>
        </p:blipFill>
        <p:spPr bwMode="auto">
          <a:xfrm>
            <a:off x="-2133745" y="823020"/>
            <a:ext cx="81240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0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1"/>
          <a:stretch/>
        </p:blipFill>
        <p:spPr bwMode="auto">
          <a:xfrm>
            <a:off x="5999848" y="2886785"/>
            <a:ext cx="2180881" cy="213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논리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</a:t>
            </a:r>
            <a:r>
              <a:rPr lang="ko-KR" altLang="en-US" dirty="0"/>
              <a:t>의 완성</a:t>
            </a:r>
          </a:p>
          <a:p>
            <a:pPr lvl="1"/>
            <a:r>
              <a:rPr lang="ko-KR" altLang="en-US" dirty="0"/>
              <a:t>마음대로 이동하는 거북이 프로그램 구현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9" y="1429812"/>
            <a:ext cx="7426154" cy="13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2"/>
          <a:stretch/>
        </p:blipFill>
        <p:spPr bwMode="auto">
          <a:xfrm>
            <a:off x="566555" y="2886785"/>
            <a:ext cx="7190605" cy="213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01770" y="3137520"/>
            <a:ext cx="56937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5~6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변수 준비</a:t>
            </a:r>
            <a:r>
              <a:rPr lang="en-US" altLang="ko-KR" sz="1400" dirty="0">
                <a:solidFill>
                  <a:srgbClr val="FF0000"/>
                </a:solidFill>
              </a:rPr>
              <a:t>. </a:t>
            </a:r>
            <a:r>
              <a:rPr lang="en-US" altLang="ko-KR" sz="1400" dirty="0" err="1">
                <a:solidFill>
                  <a:srgbClr val="FF0000"/>
                </a:solidFill>
              </a:rPr>
              <a:t>swidth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en-US" altLang="ko-KR" sz="1400" dirty="0" err="1">
                <a:solidFill>
                  <a:srgbClr val="FF0000"/>
                </a:solidFill>
              </a:rPr>
              <a:t>sheight</a:t>
            </a:r>
            <a:r>
              <a:rPr lang="ko-KR" altLang="en-US" sz="1400" dirty="0">
                <a:solidFill>
                  <a:srgbClr val="FF0000"/>
                </a:solidFill>
              </a:rPr>
              <a:t>는 윈도창의 폭과 높이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en-US" altLang="ko-KR" sz="1400" dirty="0" err="1">
                <a:solidFill>
                  <a:srgbClr val="FF0000"/>
                </a:solidFill>
              </a:rPr>
              <a:t>pSize</a:t>
            </a:r>
            <a:r>
              <a:rPr lang="ko-KR" altLang="en-US" sz="1400" dirty="0">
                <a:solidFill>
                  <a:srgbClr val="FF0000"/>
                </a:solidFill>
              </a:rPr>
              <a:t>는 펜의 두께 준비</a:t>
            </a:r>
            <a:r>
              <a:rPr lang="en-US" altLang="ko-KR" sz="1400" dirty="0">
                <a:solidFill>
                  <a:srgbClr val="FF0000"/>
                </a:solidFill>
              </a:rPr>
              <a:t>  </a:t>
            </a:r>
            <a:r>
              <a:rPr lang="ko-KR" altLang="en-US" sz="1400" dirty="0">
                <a:solidFill>
                  <a:srgbClr val="FF0000"/>
                </a:solidFill>
              </a:rPr>
              <a:t>또 </a:t>
            </a:r>
            <a:r>
              <a:rPr lang="en-US" altLang="ko-KR" sz="1400" dirty="0" err="1">
                <a:solidFill>
                  <a:srgbClr val="FF0000"/>
                </a:solidFill>
              </a:rPr>
              <a:t>exitCount</a:t>
            </a:r>
            <a:r>
              <a:rPr lang="ko-KR" altLang="en-US" sz="1400" dirty="0">
                <a:solidFill>
                  <a:srgbClr val="FF0000"/>
                </a:solidFill>
              </a:rPr>
              <a:t>는 </a:t>
            </a:r>
            <a:r>
              <a:rPr lang="ko-KR" altLang="en-US" sz="1400" dirty="0" err="1">
                <a:solidFill>
                  <a:srgbClr val="FF0000"/>
                </a:solidFill>
              </a:rPr>
              <a:t>윈도창</a:t>
            </a:r>
            <a:r>
              <a:rPr lang="ko-KR" altLang="en-US" sz="1400" dirty="0">
                <a:solidFill>
                  <a:srgbClr val="FF0000"/>
                </a:solidFill>
              </a:rPr>
              <a:t> 밖으로 빠져나간 횟수를 위해서 준비</a:t>
            </a:r>
            <a:r>
              <a:rPr lang="en-US" altLang="ko-KR" sz="1400" dirty="0">
                <a:solidFill>
                  <a:srgbClr val="FF0000"/>
                </a:solidFill>
              </a:rPr>
              <a:t>. r, g, b</a:t>
            </a:r>
            <a:r>
              <a:rPr lang="ko-KR" altLang="en-US" sz="1400" dirty="0">
                <a:solidFill>
                  <a:srgbClr val="FF0000"/>
                </a:solidFill>
              </a:rPr>
              <a:t>는 색상</a:t>
            </a:r>
            <a:r>
              <a:rPr lang="en-US" altLang="ko-KR" sz="1400" dirty="0">
                <a:solidFill>
                  <a:srgbClr val="FF0000"/>
                </a:solidFill>
              </a:rPr>
              <a:t>, angle</a:t>
            </a:r>
            <a:r>
              <a:rPr lang="ko-KR" altLang="en-US" sz="1400" dirty="0">
                <a:solidFill>
                  <a:srgbClr val="FF0000"/>
                </a:solidFill>
              </a:rPr>
              <a:t>과 </a:t>
            </a:r>
            <a:r>
              <a:rPr lang="en-US" altLang="ko-KR" sz="1400" dirty="0" err="1">
                <a:solidFill>
                  <a:srgbClr val="FF0000"/>
                </a:solidFill>
              </a:rPr>
              <a:t>dist</a:t>
            </a:r>
            <a:r>
              <a:rPr lang="ko-KR" altLang="en-US" sz="1400" dirty="0">
                <a:solidFill>
                  <a:srgbClr val="FF0000"/>
                </a:solidFill>
              </a:rPr>
              <a:t>는 임의로 이동할 거리와 각도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en-US" altLang="ko-KR" sz="1400" dirty="0" err="1">
                <a:solidFill>
                  <a:srgbClr val="FF0000"/>
                </a:solidFill>
              </a:rPr>
              <a:t>curX</a:t>
            </a:r>
            <a:r>
              <a:rPr lang="ko-KR" altLang="en-US" sz="1400" dirty="0">
                <a:solidFill>
                  <a:srgbClr val="FF0000"/>
                </a:solidFill>
              </a:rPr>
              <a:t>와 </a:t>
            </a:r>
            <a:r>
              <a:rPr lang="en-US" altLang="ko-KR" sz="1400" dirty="0" err="1">
                <a:solidFill>
                  <a:srgbClr val="FF0000"/>
                </a:solidFill>
              </a:rPr>
              <a:t>curY</a:t>
            </a:r>
            <a:r>
              <a:rPr lang="ko-KR" altLang="en-US" sz="1400" dirty="0">
                <a:solidFill>
                  <a:srgbClr val="FF0000"/>
                </a:solidFill>
              </a:rPr>
              <a:t>는 현재 거북이의 위치를 지정하는 변수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7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4"/>
          <a:stretch/>
        </p:blipFill>
        <p:spPr bwMode="auto">
          <a:xfrm>
            <a:off x="6161171" y="462496"/>
            <a:ext cx="2624100" cy="42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논리 연산자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6609"/>
            <a:ext cx="7020780" cy="42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311860" y="6840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9~13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창의 제목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거북이 모양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펜 두께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</a:rPr>
              <a:t>윈도창</a:t>
            </a:r>
            <a:r>
              <a:rPr lang="ko-KR" altLang="en-US" sz="1400" dirty="0">
                <a:solidFill>
                  <a:srgbClr val="FF0000"/>
                </a:solidFill>
              </a:rPr>
              <a:t> 크기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안쪽 화면 크기 지정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808550" y="20658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15~37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while True : </a:t>
            </a:r>
            <a:r>
              <a:rPr lang="ko-KR" altLang="en-US" sz="1400" dirty="0">
                <a:solidFill>
                  <a:srgbClr val="FF0000"/>
                </a:solidFill>
              </a:rPr>
              <a:t>문장으로 무한 반복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356865" y="2774273"/>
            <a:ext cx="5490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16~19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임의의 색상 설정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21</a:t>
            </a:r>
            <a:r>
              <a:rPr lang="ko-KR" altLang="en-US" sz="1400" dirty="0">
                <a:solidFill>
                  <a:srgbClr val="FF0000"/>
                </a:solidFill>
              </a:rPr>
              <a:t>행과 </a:t>
            </a:r>
            <a:r>
              <a:rPr lang="en-US" altLang="ko-KR" sz="1400" dirty="0">
                <a:solidFill>
                  <a:srgbClr val="FF0000"/>
                </a:solidFill>
              </a:rPr>
              <a:t>22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각도</a:t>
            </a:r>
            <a:r>
              <a:rPr lang="en-US" altLang="ko-KR" sz="1400" dirty="0">
                <a:solidFill>
                  <a:srgbClr val="FF0000"/>
                </a:solidFill>
              </a:rPr>
              <a:t>(angle)</a:t>
            </a:r>
            <a:r>
              <a:rPr lang="ko-KR" altLang="en-US" sz="1400" dirty="0">
                <a:solidFill>
                  <a:srgbClr val="FF0000"/>
                </a:solidFill>
              </a:rPr>
              <a:t>는 </a:t>
            </a:r>
            <a:r>
              <a:rPr lang="en-US" altLang="ko-KR" sz="1400" dirty="0">
                <a:solidFill>
                  <a:srgbClr val="FF0000"/>
                </a:solidFill>
              </a:rPr>
              <a:t>0~360 </a:t>
            </a:r>
            <a:r>
              <a:rPr lang="ko-KR" altLang="en-US" sz="1400" dirty="0">
                <a:solidFill>
                  <a:srgbClr val="FF0000"/>
                </a:solidFill>
              </a:rPr>
              <a:t>범위에서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거리 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en-US" altLang="ko-KR" sz="1400" dirty="0" err="1">
                <a:solidFill>
                  <a:srgbClr val="FF0000"/>
                </a:solidFill>
              </a:rPr>
              <a:t>dist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  <a:r>
              <a:rPr lang="ko-KR" altLang="en-US" sz="1400" dirty="0">
                <a:solidFill>
                  <a:srgbClr val="FF0000"/>
                </a:solidFill>
              </a:rPr>
              <a:t>는 </a:t>
            </a:r>
            <a:r>
              <a:rPr lang="en-US" altLang="ko-KR" sz="1400" dirty="0">
                <a:solidFill>
                  <a:srgbClr val="FF0000"/>
                </a:solidFill>
              </a:rPr>
              <a:t>1~100 </a:t>
            </a:r>
            <a:r>
              <a:rPr lang="ko-KR" altLang="en-US" sz="1400" dirty="0">
                <a:solidFill>
                  <a:srgbClr val="FF0000"/>
                </a:solidFill>
              </a:rPr>
              <a:t>범위에서 임의 추출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342340" y="3966905"/>
            <a:ext cx="4481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23~24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거북이의 각도 설정 후 거리만큼 이동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25~26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거북이의 현재 위치 구함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3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04 </a:t>
            </a:r>
            <a:r>
              <a:rPr lang="ko-KR" altLang="en-US" dirty="0"/>
              <a:t>논리 연산자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6" y="681540"/>
            <a:ext cx="6283071" cy="40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871700" y="61302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28</a:t>
            </a:r>
            <a:r>
              <a:rPr lang="ko-KR" altLang="en-US" sz="1400" dirty="0">
                <a:solidFill>
                  <a:srgbClr val="FF0000"/>
                </a:solidFill>
              </a:rPr>
              <a:t>행은 거북이의 현재 위치가 화면 안인지 체크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</a:rPr>
              <a:t>터틀</a:t>
            </a:r>
            <a:r>
              <a:rPr lang="ko-KR" altLang="en-US" sz="1400" dirty="0">
                <a:solidFill>
                  <a:srgbClr val="FF0000"/>
                </a:solidFill>
              </a:rPr>
              <a:t> 그래픽의 좌표는 중앙이 </a:t>
            </a:r>
            <a:r>
              <a:rPr lang="en-US" altLang="ko-KR" sz="1400" dirty="0">
                <a:solidFill>
                  <a:srgbClr val="FF0000"/>
                </a:solidFill>
              </a:rPr>
              <a:t>(0, 0)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71700" y="1356615"/>
            <a:ext cx="56828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29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pass</a:t>
            </a:r>
            <a:r>
              <a:rPr lang="ko-KR" altLang="en-US" sz="1400" dirty="0">
                <a:solidFill>
                  <a:srgbClr val="FF0000"/>
                </a:solidFill>
              </a:rPr>
              <a:t> 실행해서 </a:t>
            </a:r>
            <a:r>
              <a:rPr lang="en-US" altLang="ko-KR" sz="1400" dirty="0">
                <a:solidFill>
                  <a:srgbClr val="FF0000"/>
                </a:solidFill>
              </a:rPr>
              <a:t>if </a:t>
            </a:r>
            <a:r>
              <a:rPr lang="ko-KR" altLang="en-US" sz="1400" dirty="0">
                <a:solidFill>
                  <a:srgbClr val="FF0000"/>
                </a:solidFill>
              </a:rPr>
              <a:t>문을 그냥 종료하고 다시 </a:t>
            </a:r>
            <a:r>
              <a:rPr lang="en-US" altLang="ko-KR" sz="1400" dirty="0">
                <a:solidFill>
                  <a:srgbClr val="FF0000"/>
                </a:solidFill>
              </a:rPr>
              <a:t>while </a:t>
            </a:r>
            <a:r>
              <a:rPr lang="ko-KR" altLang="en-US" sz="1400" dirty="0">
                <a:solidFill>
                  <a:srgbClr val="FF0000"/>
                </a:solidFill>
              </a:rPr>
              <a:t>문 수행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이 범위를 벗어난다면 </a:t>
            </a:r>
            <a:r>
              <a:rPr lang="en-US" altLang="ko-KR" sz="1400" dirty="0">
                <a:solidFill>
                  <a:srgbClr val="FF0000"/>
                </a:solidFill>
              </a:rPr>
              <a:t>30~37</a:t>
            </a:r>
            <a:r>
              <a:rPr lang="ko-KR" altLang="en-US" sz="1400" dirty="0">
                <a:solidFill>
                  <a:srgbClr val="FF0000"/>
                </a:solidFill>
              </a:rPr>
              <a:t>행을 수행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31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펜 사용하지 않음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32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화면의 중앙으로 이동 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33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다시 펜 사용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4666" y="3978238"/>
            <a:ext cx="3792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tabLst>
                <a:tab pos="88900" algn="l"/>
              </a:tabLst>
            </a:pPr>
            <a:r>
              <a:rPr lang="en-US" altLang="ko-KR" sz="1400" dirty="0">
                <a:solidFill>
                  <a:srgbClr val="FF0000"/>
                </a:solidFill>
              </a:rPr>
              <a:t>35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거북이가 바깥으로 나간 횟수를 하나 증가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marL="0" lvl="1">
              <a:tabLst>
                <a:tab pos="88900" algn="l"/>
              </a:tabLst>
            </a:pPr>
            <a:r>
              <a:rPr lang="en-US" altLang="ko-KR" sz="1400" dirty="0">
                <a:solidFill>
                  <a:srgbClr val="FF0000"/>
                </a:solidFill>
              </a:rPr>
              <a:t>36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5</a:t>
            </a:r>
            <a:r>
              <a:rPr lang="ko-KR" altLang="en-US" sz="1400" dirty="0">
                <a:solidFill>
                  <a:srgbClr val="FF0000"/>
                </a:solidFill>
              </a:rPr>
              <a:t>회 이상 밖으로 나갔다면 </a:t>
            </a:r>
            <a:r>
              <a:rPr lang="en-US" altLang="ko-KR" sz="1400" dirty="0">
                <a:solidFill>
                  <a:srgbClr val="FF0000"/>
                </a:solidFill>
              </a:rPr>
              <a:t>break </a:t>
            </a:r>
            <a:r>
              <a:rPr lang="ko-KR" altLang="en-US" sz="1400" dirty="0">
                <a:solidFill>
                  <a:srgbClr val="FF0000"/>
                </a:solidFill>
              </a:rPr>
              <a:t>문으로 </a:t>
            </a:r>
            <a:r>
              <a:rPr lang="en-US" altLang="ko-KR" sz="1400" dirty="0">
                <a:solidFill>
                  <a:srgbClr val="FF0000"/>
                </a:solidFill>
              </a:rPr>
              <a:t>while </a:t>
            </a:r>
            <a:r>
              <a:rPr lang="ko-KR" altLang="en-US" sz="1400" dirty="0">
                <a:solidFill>
                  <a:srgbClr val="FF0000"/>
                </a:solidFill>
              </a:rPr>
              <a:t>문을 빠져나간 후 프로그램 종료</a:t>
            </a:r>
          </a:p>
        </p:txBody>
      </p:sp>
    </p:spTree>
    <p:extLst>
      <p:ext uri="{BB962C8B-B14F-4D97-AF65-F5344CB8AC3E}">
        <p14:creationId xmlns:p14="http://schemas.microsoft.com/office/powerpoint/2010/main" val="645455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비트 연산자의 개념</a:t>
            </a:r>
            <a:endParaRPr lang="en-US" altLang="ko-KR" dirty="0"/>
          </a:p>
          <a:p>
            <a:pPr lvl="1"/>
            <a:r>
              <a:rPr lang="ko-KR" altLang="en-US" dirty="0"/>
              <a:t>정수를 </a:t>
            </a:r>
            <a:r>
              <a:rPr lang="en-US" altLang="ko-KR" dirty="0"/>
              <a:t>2</a:t>
            </a:r>
            <a:r>
              <a:rPr lang="ko-KR" altLang="en-US" dirty="0"/>
              <a:t>진수로 변환한 후 각 자리의 비트끼리 연산 수행</a:t>
            </a:r>
            <a:endParaRPr lang="en-US" altLang="ko-KR" dirty="0"/>
          </a:p>
          <a:p>
            <a:pPr lvl="1"/>
            <a:r>
              <a:rPr lang="ko-KR" altLang="en-US" dirty="0"/>
              <a:t>비트 연산자의 종류 </a:t>
            </a:r>
            <a:r>
              <a:rPr lang="en-US" altLang="ko-KR" dirty="0"/>
              <a:t>: </a:t>
            </a:r>
            <a:r>
              <a:rPr lang="ko-KR" altLang="en-US" dirty="0"/>
              <a:t> </a:t>
            </a:r>
            <a:r>
              <a:rPr lang="en-US" altLang="ko-KR" dirty="0"/>
              <a:t>&amp;, |, ^, ~, &lt;&lt;, &gt;&gt;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851670"/>
            <a:ext cx="5166677" cy="27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59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123&amp;456</a:t>
            </a:r>
            <a:r>
              <a:rPr lang="ko-KR" altLang="en-US" dirty="0"/>
              <a:t>은 </a:t>
            </a:r>
            <a:r>
              <a:rPr lang="en-US" altLang="ko-KR" dirty="0"/>
              <a:t>123</a:t>
            </a:r>
            <a:r>
              <a:rPr lang="ko-KR" altLang="en-US" dirty="0"/>
              <a:t>의 </a:t>
            </a:r>
            <a:r>
              <a:rPr lang="en-US" altLang="ko-KR" dirty="0"/>
              <a:t>2</a:t>
            </a:r>
            <a:r>
              <a:rPr lang="ko-KR" altLang="en-US" dirty="0"/>
              <a:t>진수인 </a:t>
            </a:r>
            <a:r>
              <a:rPr lang="en-US" altLang="ko-KR" dirty="0"/>
              <a:t>11110112</a:t>
            </a:r>
            <a:r>
              <a:rPr lang="ko-KR" altLang="en-US" dirty="0"/>
              <a:t>와 </a:t>
            </a:r>
            <a:r>
              <a:rPr lang="en-US" altLang="ko-KR" dirty="0"/>
              <a:t>456</a:t>
            </a:r>
            <a:r>
              <a:rPr lang="ko-KR" altLang="en-US" dirty="0"/>
              <a:t>의 </a:t>
            </a:r>
            <a:r>
              <a:rPr lang="en-US" altLang="ko-KR" dirty="0"/>
              <a:t>2</a:t>
            </a:r>
            <a:r>
              <a:rPr lang="ko-KR" altLang="en-US" dirty="0"/>
              <a:t>진수인 </a:t>
            </a:r>
            <a:r>
              <a:rPr lang="en-US" altLang="ko-KR" dirty="0"/>
              <a:t>1110010002</a:t>
            </a:r>
            <a:r>
              <a:rPr lang="ko-KR" altLang="en-US" dirty="0"/>
              <a:t>의 비트 논리곱</a:t>
            </a:r>
            <a:r>
              <a:rPr lang="en-US" altLang="ko-KR" dirty="0"/>
              <a:t>(&amp;) </a:t>
            </a:r>
            <a:r>
              <a:rPr lang="ko-KR" altLang="en-US" dirty="0"/>
              <a:t>결과인 </a:t>
            </a:r>
            <a:r>
              <a:rPr lang="en-US" altLang="ko-KR" dirty="0"/>
              <a:t>10010002</a:t>
            </a:r>
            <a:r>
              <a:rPr lang="ko-KR" altLang="en-US" dirty="0"/>
              <a:t>가 되므로 </a:t>
            </a:r>
            <a:r>
              <a:rPr lang="en-US" altLang="ko-KR" dirty="0"/>
              <a:t>10</a:t>
            </a:r>
            <a:r>
              <a:rPr lang="ko-KR" altLang="en-US" dirty="0"/>
              <a:t>진수로 </a:t>
            </a:r>
            <a:r>
              <a:rPr lang="en-US" altLang="ko-KR" dirty="0"/>
              <a:t>72</a:t>
            </a:r>
            <a:r>
              <a:rPr lang="ko-KR" altLang="en-US" dirty="0"/>
              <a:t>가 나옴</a:t>
            </a:r>
            <a:endParaRPr lang="en-US" altLang="ko-KR" dirty="0"/>
          </a:p>
          <a:p>
            <a:pPr lvl="1"/>
            <a:r>
              <a:rPr lang="ko-KR" altLang="en-US" dirty="0"/>
              <a:t>두 수의 자릿수가 다를 때는 빈 자리에 </a:t>
            </a:r>
            <a:r>
              <a:rPr lang="en-US" altLang="ko-KR" dirty="0"/>
              <a:t>0</a:t>
            </a:r>
            <a:r>
              <a:rPr lang="ko-KR" altLang="en-US" dirty="0"/>
              <a:t>을 채운 후 비트 논리곱 연산 </a:t>
            </a:r>
            <a:endParaRPr lang="en-US" altLang="ko-KR" dirty="0"/>
          </a:p>
          <a:p>
            <a:pPr lvl="1"/>
            <a:r>
              <a:rPr lang="en-US" altLang="ko-KR" dirty="0"/>
              <a:t>0</a:t>
            </a:r>
            <a:r>
              <a:rPr lang="ko-KR" altLang="en-US" dirty="0"/>
              <a:t>과 비트 논리곱을 수행하면 어떤 숫자든 무조건 </a:t>
            </a:r>
            <a:r>
              <a:rPr lang="en-US" altLang="ko-KR" dirty="0"/>
              <a:t>0</a:t>
            </a:r>
            <a:r>
              <a:rPr lang="ko-KR" altLang="en-US" dirty="0"/>
              <a:t>가 된다</a:t>
            </a:r>
            <a:endParaRPr lang="en-US" altLang="ko-K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" y="2121700"/>
            <a:ext cx="8246745" cy="20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7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비트 논리곱과 비트 논리합 연산자</a:t>
            </a:r>
            <a:endParaRPr lang="en-US" altLang="ko-KR" dirty="0"/>
          </a:p>
          <a:p>
            <a:pPr lvl="1"/>
            <a:r>
              <a:rPr lang="en-US" altLang="ko-KR" dirty="0"/>
              <a:t>and</a:t>
            </a:r>
            <a:r>
              <a:rPr lang="ko-KR" altLang="en-US" dirty="0"/>
              <a:t>는 그 결과가 참</a:t>
            </a:r>
            <a:r>
              <a:rPr lang="en-US" altLang="ko-KR" dirty="0"/>
              <a:t>(True) </a:t>
            </a:r>
            <a:r>
              <a:rPr lang="ko-KR" altLang="en-US" dirty="0"/>
              <a:t>또는 거짓</a:t>
            </a:r>
            <a:r>
              <a:rPr lang="en-US" altLang="ko-KR" dirty="0"/>
              <a:t>(False), &amp;</a:t>
            </a:r>
            <a:r>
              <a:rPr lang="ko-KR" altLang="en-US" dirty="0"/>
              <a:t>는 비트 논리곱을 수행한 결과가 나옴</a:t>
            </a:r>
            <a:endParaRPr lang="en-US" altLang="ko-KR" dirty="0"/>
          </a:p>
          <a:p>
            <a:pPr lvl="1"/>
            <a:r>
              <a:rPr lang="ko-KR" altLang="en-US" dirty="0"/>
              <a:t>비트 연산은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밖에 없으므로 </a:t>
            </a:r>
            <a:r>
              <a:rPr lang="en-US" altLang="ko-KR" dirty="0"/>
              <a:t>0</a:t>
            </a:r>
            <a:r>
              <a:rPr lang="ko-KR" altLang="en-US" dirty="0"/>
              <a:t>은 </a:t>
            </a:r>
            <a:r>
              <a:rPr lang="en-US" altLang="ko-KR" dirty="0"/>
              <a:t>False, 1</a:t>
            </a:r>
            <a:r>
              <a:rPr lang="ko-KR" altLang="en-US" dirty="0"/>
              <a:t>은 </a:t>
            </a:r>
            <a:r>
              <a:rPr lang="en-US" altLang="ko-KR" dirty="0"/>
              <a:t>True</a:t>
            </a:r>
          </a:p>
          <a:p>
            <a:pPr lvl="1"/>
            <a:r>
              <a:rPr lang="en-US" altLang="ko-KR" dirty="0"/>
              <a:t>10&amp;7</a:t>
            </a:r>
            <a:r>
              <a:rPr lang="ko-KR" altLang="en-US" dirty="0"/>
              <a:t>의 결과는 </a:t>
            </a:r>
            <a:r>
              <a:rPr lang="en-US" altLang="ko-KR" dirty="0"/>
              <a:t>2. [</a:t>
            </a:r>
            <a:r>
              <a:rPr lang="ko-KR" altLang="en-US" dirty="0"/>
              <a:t>그림 </a:t>
            </a:r>
            <a:r>
              <a:rPr lang="en-US" altLang="ko-KR" dirty="0"/>
              <a:t>4-2]</a:t>
            </a:r>
            <a:r>
              <a:rPr lang="ko-KR" altLang="en-US" dirty="0"/>
              <a:t>와 같이 </a:t>
            </a:r>
            <a:r>
              <a:rPr lang="en-US" altLang="ko-KR" dirty="0"/>
              <a:t>10</a:t>
            </a:r>
            <a:r>
              <a:rPr lang="ko-KR" altLang="en-US" dirty="0"/>
              <a:t>진수를 </a:t>
            </a:r>
            <a:r>
              <a:rPr lang="en-US" altLang="ko-KR" dirty="0"/>
              <a:t>2</a:t>
            </a:r>
            <a:r>
              <a:rPr lang="ko-KR" altLang="en-US" dirty="0"/>
              <a:t>진수로 변환한 후 각 비트마다 </a:t>
            </a:r>
            <a:r>
              <a:rPr lang="en-US" altLang="ko-KR" dirty="0"/>
              <a:t>and </a:t>
            </a:r>
            <a:r>
              <a:rPr lang="ko-KR" altLang="en-US" dirty="0"/>
              <a:t>연산을 수행하기 때문</a:t>
            </a:r>
            <a:r>
              <a:rPr lang="en-US" altLang="ko-KR" dirty="0"/>
              <a:t>. </a:t>
            </a:r>
            <a:r>
              <a:rPr lang="ko-KR" altLang="en-US" dirty="0"/>
              <a:t>그 결과 </a:t>
            </a:r>
            <a:r>
              <a:rPr lang="en-US" altLang="ko-KR" dirty="0"/>
              <a:t>2</a:t>
            </a:r>
            <a:r>
              <a:rPr lang="ko-KR" altLang="en-US" dirty="0"/>
              <a:t>진수로는 </a:t>
            </a:r>
            <a:r>
              <a:rPr lang="en-US" altLang="ko-KR" dirty="0"/>
              <a:t>00102</a:t>
            </a:r>
            <a:r>
              <a:rPr lang="ko-KR" altLang="en-US" dirty="0"/>
              <a:t>가 되고</a:t>
            </a:r>
            <a:r>
              <a:rPr lang="en-US" altLang="ko-KR" dirty="0"/>
              <a:t>, 10</a:t>
            </a:r>
            <a:r>
              <a:rPr lang="ko-KR" altLang="en-US" dirty="0"/>
              <a:t>진수로는 </a:t>
            </a:r>
            <a:r>
              <a:rPr lang="en-US" altLang="ko-KR" dirty="0"/>
              <a:t>2</a:t>
            </a:r>
            <a:r>
              <a:rPr lang="ko-KR" altLang="en-US" dirty="0"/>
              <a:t>가 된다</a:t>
            </a:r>
            <a:endParaRPr lang="en-US" altLang="ko-K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1730"/>
            <a:ext cx="7394257" cy="254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4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10|7</a:t>
            </a:r>
            <a:r>
              <a:rPr lang="ko-KR" altLang="en-US" dirty="0"/>
              <a:t>과 </a:t>
            </a:r>
            <a:r>
              <a:rPr lang="en-US" altLang="ko-KR" dirty="0"/>
              <a:t>123|456</a:t>
            </a:r>
            <a:r>
              <a:rPr lang="ko-KR" altLang="en-US" dirty="0"/>
              <a:t>은 주어진 수의 비트 논리합 연산 수행한 것</a:t>
            </a:r>
            <a:endParaRPr lang="en-US" altLang="ko-KR" dirty="0"/>
          </a:p>
          <a:p>
            <a:pPr lvl="1"/>
            <a:r>
              <a:rPr lang="en-US" altLang="ko-KR" dirty="0"/>
              <a:t>0xFFFF|0x0000</a:t>
            </a:r>
            <a:r>
              <a:rPr lang="ko-KR" altLang="en-US" dirty="0"/>
              <a:t>을 보면 </a:t>
            </a:r>
            <a:r>
              <a:rPr lang="en-US" altLang="ko-KR" dirty="0"/>
              <a:t>0xFFFF</a:t>
            </a:r>
            <a:r>
              <a:rPr lang="ko-KR" altLang="en-US" dirty="0"/>
              <a:t>와 </a:t>
            </a:r>
            <a:r>
              <a:rPr lang="en-US" altLang="ko-KR" dirty="0"/>
              <a:t>0000</a:t>
            </a:r>
            <a:r>
              <a:rPr lang="ko-KR" altLang="en-US" dirty="0"/>
              <a:t>의 비트 논리합은 </a:t>
            </a:r>
            <a:r>
              <a:rPr lang="en-US" altLang="ko-KR" dirty="0"/>
              <a:t>0xFFFF</a:t>
            </a:r>
            <a:r>
              <a:rPr lang="ko-KR" altLang="en-US" dirty="0"/>
              <a:t>가 됨</a:t>
            </a:r>
            <a:r>
              <a:rPr lang="en-US" altLang="ko-KR" dirty="0"/>
              <a:t>. </a:t>
            </a:r>
            <a:r>
              <a:rPr lang="ko-KR" altLang="en-US" dirty="0"/>
              <a:t>그러므로 </a:t>
            </a:r>
            <a:r>
              <a:rPr lang="en-US" altLang="ko-KR" dirty="0"/>
              <a:t>16</a:t>
            </a:r>
            <a:r>
              <a:rPr lang="ko-KR" altLang="en-US" dirty="0"/>
              <a:t>진수 </a:t>
            </a:r>
            <a:r>
              <a:rPr lang="en-US" altLang="ko-KR" dirty="0"/>
              <a:t>FFFF16</a:t>
            </a:r>
            <a:r>
              <a:rPr lang="ko-KR" altLang="en-US" dirty="0"/>
              <a:t>는 </a:t>
            </a:r>
            <a:r>
              <a:rPr lang="en-US" altLang="ko-KR" dirty="0"/>
              <a:t>10</a:t>
            </a:r>
            <a:r>
              <a:rPr lang="ko-KR" altLang="en-US" dirty="0"/>
              <a:t>진수 </a:t>
            </a:r>
            <a:r>
              <a:rPr lang="en-US" altLang="ko-KR" dirty="0"/>
              <a:t>65535</a:t>
            </a:r>
            <a:r>
              <a:rPr lang="ko-KR" altLang="en-US" dirty="0"/>
              <a:t>가 됨</a:t>
            </a:r>
            <a:r>
              <a:rPr lang="en-US" altLang="ko-KR" dirty="0"/>
              <a:t>. </a:t>
            </a:r>
            <a:r>
              <a:rPr lang="ko-KR" altLang="en-US" dirty="0"/>
              <a:t>여기서 </a:t>
            </a:r>
            <a:r>
              <a:rPr lang="en-US" altLang="ko-KR" dirty="0"/>
              <a:t>16</a:t>
            </a:r>
            <a:r>
              <a:rPr lang="ko-KR" altLang="en-US" dirty="0"/>
              <a:t>진수로 출력 원하면 </a:t>
            </a:r>
            <a:r>
              <a:rPr lang="en-US" altLang="ko-KR" dirty="0"/>
              <a:t>hex(0xFFFF|0x0000) </a:t>
            </a:r>
            <a:r>
              <a:rPr lang="ko-KR" altLang="en-US" dirty="0"/>
              <a:t>함수 사용</a:t>
            </a:r>
            <a:endParaRPr lang="en-US" altLang="ko-KR" dirty="0"/>
          </a:p>
        </p:txBody>
      </p:sp>
      <p:grpSp>
        <p:nvGrpSpPr>
          <p:cNvPr id="2" name="그룹 1"/>
          <p:cNvGrpSpPr/>
          <p:nvPr/>
        </p:nvGrpSpPr>
        <p:grpSpPr>
          <a:xfrm>
            <a:off x="566555" y="1716655"/>
            <a:ext cx="8088003" cy="1980220"/>
            <a:chOff x="0" y="2749550"/>
            <a:chExt cx="8088003" cy="1968996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9550"/>
              <a:ext cx="8088003" cy="12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04694"/>
              <a:ext cx="8082390" cy="81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9414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비트 배타적 논리합 </a:t>
            </a:r>
            <a:r>
              <a:rPr lang="en-US" altLang="ko-KR" dirty="0"/>
              <a:t>: </a:t>
            </a:r>
            <a:r>
              <a:rPr lang="ko-KR" altLang="en-US" dirty="0"/>
              <a:t>두 값이 다르면 </a:t>
            </a:r>
            <a:r>
              <a:rPr lang="en-US" altLang="ko-KR" dirty="0"/>
              <a:t>1, </a:t>
            </a:r>
            <a:r>
              <a:rPr lang="ko-KR" altLang="en-US" dirty="0"/>
              <a:t>같으면 </a:t>
            </a:r>
            <a:r>
              <a:rPr lang="en-US" altLang="ko-KR" dirty="0"/>
              <a:t>0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024868"/>
            <a:ext cx="5194775" cy="182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3013529"/>
            <a:ext cx="6580353" cy="16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79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비트 연산 활용 예제</a:t>
            </a:r>
            <a:endParaRPr lang="en-US" altLang="ko-K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996575"/>
            <a:ext cx="5989416" cy="387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99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altLang="ko-KR" dirty="0"/>
              <a:t>Code04-03.py</a:t>
            </a:r>
            <a:r>
              <a:rPr lang="ko-KR" altLang="en-US" dirty="0"/>
              <a:t>는 마스크</a:t>
            </a:r>
            <a:r>
              <a:rPr lang="en-US" altLang="ko-KR" dirty="0"/>
              <a:t>(Mask) </a:t>
            </a:r>
            <a:r>
              <a:rPr lang="ko-KR" altLang="en-US" dirty="0"/>
              <a:t>방식에 대한 예제</a:t>
            </a:r>
            <a:r>
              <a:rPr lang="en-US" altLang="ko-KR" dirty="0"/>
              <a:t>(</a:t>
            </a:r>
            <a:r>
              <a:rPr lang="ko-KR" altLang="en-US" dirty="0"/>
              <a:t>마스크는 무엇을 걸러 주는 역할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우선 </a:t>
            </a:r>
            <a:r>
              <a:rPr lang="ko-KR" altLang="en-US" dirty="0" err="1"/>
              <a:t>마스크값을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행에서 </a:t>
            </a:r>
            <a:r>
              <a:rPr lang="en-US" altLang="ko-KR" dirty="0"/>
              <a:t>16</a:t>
            </a:r>
            <a:r>
              <a:rPr lang="ko-KR" altLang="en-US" dirty="0"/>
              <a:t>진수 </a:t>
            </a:r>
            <a:r>
              <a:rPr lang="en-US" altLang="ko-KR" dirty="0"/>
              <a:t>0x0F</a:t>
            </a:r>
            <a:r>
              <a:rPr lang="ko-KR" altLang="en-US" dirty="0"/>
              <a:t>로 선언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en-US" altLang="ko-KR" dirty="0"/>
              <a:t>2</a:t>
            </a:r>
            <a:r>
              <a:rPr lang="ko-KR" altLang="en-US" dirty="0"/>
              <a:t>진수로 </a:t>
            </a:r>
            <a:r>
              <a:rPr lang="en-US" altLang="ko-KR" dirty="0"/>
              <a:t>0000 1111</a:t>
            </a:r>
            <a:r>
              <a:rPr lang="ko-KR" altLang="en-US" dirty="0"/>
              <a:t> 의미</a:t>
            </a:r>
            <a:endParaRPr lang="en-US" altLang="ko-KR" dirty="0"/>
          </a:p>
          <a:p>
            <a:pPr lvl="1"/>
            <a:r>
              <a:rPr lang="ko-KR" altLang="en-US" dirty="0"/>
              <a:t>이것과 비트 논리곱</a:t>
            </a:r>
            <a:r>
              <a:rPr lang="en-US" altLang="ko-KR" dirty="0"/>
              <a:t>(&amp;) </a:t>
            </a:r>
            <a:r>
              <a:rPr lang="ko-KR" altLang="en-US" dirty="0"/>
              <a:t>연산을 하면 </a:t>
            </a:r>
            <a:r>
              <a:rPr lang="en-US" altLang="ko-KR" dirty="0"/>
              <a:t>[</a:t>
            </a:r>
            <a:r>
              <a:rPr lang="ko-KR" altLang="en-US" dirty="0"/>
              <a:t>그림 </a:t>
            </a:r>
            <a:r>
              <a:rPr lang="en-US" altLang="ko-KR" dirty="0"/>
              <a:t>4-5]</a:t>
            </a:r>
            <a:r>
              <a:rPr lang="ko-KR" altLang="en-US" dirty="0"/>
              <a:t>와 같음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반면 </a:t>
            </a:r>
            <a:r>
              <a:rPr lang="en-US" altLang="ko-KR" dirty="0"/>
              <a:t>5</a:t>
            </a:r>
            <a:r>
              <a:rPr lang="ko-KR" altLang="en-US" dirty="0"/>
              <a:t>행처럼 </a:t>
            </a:r>
            <a:r>
              <a:rPr lang="en-US" altLang="ko-KR" dirty="0"/>
              <a:t>0x0F</a:t>
            </a:r>
            <a:r>
              <a:rPr lang="ko-KR" altLang="en-US" dirty="0"/>
              <a:t>로 비트 논리합 연산을 하면 </a:t>
            </a:r>
            <a:r>
              <a:rPr lang="en-US" altLang="ko-KR" dirty="0"/>
              <a:t>[</a:t>
            </a:r>
            <a:r>
              <a:rPr lang="ko-KR" altLang="en-US" dirty="0"/>
              <a:t>그림 </a:t>
            </a:r>
            <a:r>
              <a:rPr lang="en-US" altLang="ko-KR" dirty="0"/>
              <a:t>4-6]</a:t>
            </a:r>
            <a:r>
              <a:rPr lang="ko-KR" altLang="en-US" dirty="0"/>
              <a:t>과 같이 앞 </a:t>
            </a:r>
            <a:r>
              <a:rPr lang="en-US" altLang="ko-KR" dirty="0"/>
              <a:t>4</a:t>
            </a:r>
            <a:r>
              <a:rPr lang="ko-KR" altLang="en-US" dirty="0"/>
              <a:t>비트는 </a:t>
            </a:r>
            <a:r>
              <a:rPr lang="ko-KR" altLang="en-US" dirty="0" err="1"/>
              <a:t>원래값</a:t>
            </a:r>
            <a:r>
              <a:rPr lang="ko-KR" altLang="en-US" dirty="0"/>
              <a:t> 남고</a:t>
            </a:r>
            <a:r>
              <a:rPr lang="en-US" altLang="ko-KR" dirty="0"/>
              <a:t>, </a:t>
            </a:r>
            <a:r>
              <a:rPr lang="ko-KR" altLang="en-US" dirty="0"/>
              <a:t>뒤 </a:t>
            </a:r>
            <a:r>
              <a:rPr lang="en-US" altLang="ko-KR" dirty="0"/>
              <a:t>4</a:t>
            </a:r>
            <a:r>
              <a:rPr lang="ko-KR" altLang="en-US" dirty="0"/>
              <a:t>비트는 무조건 </a:t>
            </a:r>
            <a:r>
              <a:rPr lang="en-US" altLang="ko-KR" dirty="0"/>
              <a:t>1111</a:t>
            </a:r>
            <a:r>
              <a:rPr lang="ko-KR" altLang="en-US" dirty="0"/>
              <a:t>이 됨</a:t>
            </a:r>
            <a:endParaRPr lang="en-US" altLang="ko-KR" dirty="0"/>
          </a:p>
          <a:p>
            <a:pPr lvl="1"/>
            <a:r>
              <a:rPr lang="en-US" altLang="ko-KR" dirty="0"/>
              <a:t>7</a:t>
            </a:r>
            <a:r>
              <a:rPr lang="ko-KR" altLang="en-US" dirty="0"/>
              <a:t>행에서는 </a:t>
            </a:r>
            <a:r>
              <a:rPr lang="ko-KR" altLang="en-US" dirty="0" err="1"/>
              <a:t>마스크값을</a:t>
            </a:r>
            <a:r>
              <a:rPr lang="ko-KR" altLang="en-US" dirty="0"/>
              <a:t> 소문자</a:t>
            </a:r>
            <a:r>
              <a:rPr lang="en-US" altLang="ko-KR" dirty="0"/>
              <a:t>(a)</a:t>
            </a:r>
            <a:r>
              <a:rPr lang="ko-KR" altLang="en-US" dirty="0"/>
              <a:t>와 대문자</a:t>
            </a:r>
            <a:r>
              <a:rPr lang="en-US" altLang="ko-KR" dirty="0"/>
              <a:t>(A)</a:t>
            </a:r>
            <a:r>
              <a:rPr lang="ko-KR" altLang="en-US" dirty="0"/>
              <a:t>의 차이로 선언</a:t>
            </a:r>
            <a:r>
              <a:rPr lang="en-US" altLang="ko-KR" dirty="0"/>
              <a:t>. a</a:t>
            </a:r>
            <a:r>
              <a:rPr lang="ko-KR" altLang="en-US" dirty="0"/>
              <a:t>는 </a:t>
            </a:r>
            <a:r>
              <a:rPr lang="en-US" altLang="ko-KR" dirty="0"/>
              <a:t>0x61</a:t>
            </a:r>
            <a:r>
              <a:rPr lang="ko-KR" altLang="en-US" dirty="0"/>
              <a:t>이고</a:t>
            </a:r>
            <a:r>
              <a:rPr lang="en-US" altLang="ko-KR" dirty="0"/>
              <a:t>, A</a:t>
            </a:r>
            <a:r>
              <a:rPr lang="ko-KR" altLang="en-US" dirty="0"/>
              <a:t>는 </a:t>
            </a:r>
            <a:r>
              <a:rPr lang="en-US" altLang="ko-KR" dirty="0"/>
              <a:t>0x41</a:t>
            </a:r>
            <a:r>
              <a:rPr lang="ko-KR" altLang="en-US" dirty="0" err="1"/>
              <a:t>이므</a:t>
            </a:r>
            <a:r>
              <a:rPr lang="ko-KR" altLang="en-US" dirty="0"/>
              <a:t> 로 두 값의 차이는 </a:t>
            </a:r>
            <a:r>
              <a:rPr lang="en-US" altLang="ko-KR" dirty="0"/>
              <a:t>0x20</a:t>
            </a:r>
            <a:r>
              <a:rPr lang="ko-KR" altLang="en-US" dirty="0"/>
              <a:t>이 됨</a:t>
            </a:r>
            <a:r>
              <a:rPr lang="en-US" altLang="ko-KR" dirty="0"/>
              <a:t>. </a:t>
            </a:r>
            <a:r>
              <a:rPr lang="ko-KR" altLang="en-US" dirty="0"/>
              <a:t>이는 </a:t>
            </a:r>
            <a:r>
              <a:rPr lang="en-US" altLang="ko-KR" dirty="0"/>
              <a:t>10</a:t>
            </a:r>
            <a:r>
              <a:rPr lang="ko-KR" altLang="en-US" dirty="0"/>
              <a:t>진수로 </a:t>
            </a:r>
            <a:r>
              <a:rPr lang="en-US" altLang="ko-KR" dirty="0"/>
              <a:t>32</a:t>
            </a:r>
            <a:r>
              <a:rPr lang="ko-KR" altLang="en-US" dirty="0"/>
              <a:t>이고</a:t>
            </a:r>
            <a:r>
              <a:rPr lang="en-US" altLang="ko-KR" dirty="0"/>
              <a:t>, 2</a:t>
            </a:r>
            <a:r>
              <a:rPr lang="ko-KR" altLang="en-US" dirty="0"/>
              <a:t>진수로는 </a:t>
            </a:r>
            <a:r>
              <a:rPr lang="en-US" altLang="ko-KR" dirty="0"/>
              <a:t>0010 0000. 9</a:t>
            </a:r>
            <a:r>
              <a:rPr lang="ko-KR" altLang="en-US" dirty="0"/>
              <a:t>행에서 </a:t>
            </a:r>
            <a:r>
              <a:rPr lang="en-US" altLang="ko-KR" dirty="0"/>
              <a:t>A </a:t>
            </a:r>
            <a:r>
              <a:rPr lang="ko-KR" altLang="en-US" dirty="0"/>
              <a:t>와 </a:t>
            </a:r>
            <a:r>
              <a:rPr lang="en-US" altLang="ko-KR" dirty="0"/>
              <a:t>32(0010 00002)</a:t>
            </a:r>
            <a:r>
              <a:rPr lang="ko-KR" altLang="en-US" dirty="0"/>
              <a:t>의 비트 배타적 논리합 수행하면 </a:t>
            </a:r>
            <a:r>
              <a:rPr lang="en-US" altLang="ko-KR" dirty="0"/>
              <a:t>a</a:t>
            </a:r>
            <a:r>
              <a:rPr lang="ko-KR" altLang="en-US" dirty="0"/>
              <a:t>로 변경</a:t>
            </a:r>
            <a:r>
              <a:rPr lang="en-US" altLang="ko-KR" dirty="0"/>
              <a:t>, 11</a:t>
            </a:r>
            <a:r>
              <a:rPr lang="ko-KR" altLang="en-US" dirty="0"/>
              <a:t>행에서 다시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32(0010 00002)</a:t>
            </a:r>
            <a:r>
              <a:rPr lang="ko-KR" altLang="en-US" dirty="0"/>
              <a:t>의 비트 배타적 논리합 수행하면 </a:t>
            </a:r>
            <a:r>
              <a:rPr lang="en-US" altLang="ko-KR" dirty="0"/>
              <a:t>A</a:t>
            </a:r>
            <a:r>
              <a:rPr lang="ko-KR" altLang="en-US" dirty="0"/>
              <a:t>로 원상 복귀</a:t>
            </a:r>
            <a:endParaRPr lang="en-US" altLang="ko-K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1" y="1424124"/>
            <a:ext cx="6497753" cy="19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0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 </a:t>
            </a:r>
            <a:r>
              <a:rPr lang="ko-KR" altLang="en-US" dirty="0"/>
              <a:t>동전교환</a:t>
            </a:r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2" y="1131590"/>
            <a:ext cx="5917501" cy="19462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2" y="1131591"/>
            <a:ext cx="5917501" cy="22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474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비트 부정 연산자</a:t>
            </a:r>
            <a:r>
              <a:rPr lang="en-US" altLang="ko-KR" dirty="0"/>
              <a:t>(</a:t>
            </a:r>
            <a:r>
              <a:rPr lang="ko-KR" altLang="en-US" dirty="0"/>
              <a:t>또는 보수 연산자</a:t>
            </a:r>
            <a:r>
              <a:rPr lang="en-US" altLang="ko-KR" dirty="0"/>
              <a:t>) : </a:t>
            </a:r>
            <a:r>
              <a:rPr lang="ko-KR" altLang="en-US" dirty="0"/>
              <a:t>두 수를 연산하는 것이 아니라</a:t>
            </a:r>
            <a:r>
              <a:rPr lang="en-US" altLang="ko-KR" dirty="0"/>
              <a:t>, </a:t>
            </a:r>
            <a:r>
              <a:rPr lang="ko-KR" altLang="en-US" dirty="0"/>
              <a:t>하나만 가지고 각 </a:t>
            </a:r>
            <a:r>
              <a:rPr lang="ko-KR" altLang="en-US" dirty="0" err="1"/>
              <a:t>비트를</a:t>
            </a:r>
            <a:r>
              <a:rPr lang="ko-KR" altLang="en-US" dirty="0"/>
              <a:t> 반 대로 만드는 연산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반전된 값을 </a:t>
            </a:r>
            <a:r>
              <a:rPr lang="en-US" altLang="ko-KR" dirty="0"/>
              <a:t>1</a:t>
            </a:r>
            <a:r>
              <a:rPr lang="ko-KR" altLang="en-US" dirty="0"/>
              <a:t>의 보수라 하고</a:t>
            </a:r>
            <a:r>
              <a:rPr lang="en-US" altLang="ko-KR" dirty="0"/>
              <a:t>, </a:t>
            </a:r>
            <a:r>
              <a:rPr lang="ko-KR" altLang="en-US" dirty="0"/>
              <a:t>그 값에 </a:t>
            </a:r>
            <a:r>
              <a:rPr lang="en-US" altLang="ko-KR" dirty="0"/>
              <a:t>1</a:t>
            </a:r>
            <a:r>
              <a:rPr lang="ko-KR" altLang="en-US" dirty="0"/>
              <a:t>을 더한 값을 </a:t>
            </a:r>
            <a:r>
              <a:rPr lang="en-US" altLang="ko-KR" dirty="0"/>
              <a:t>2</a:t>
            </a:r>
            <a:r>
              <a:rPr lang="ko-KR" altLang="en-US" dirty="0"/>
              <a:t>의 보수라고 한다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해당 값의 음수</a:t>
            </a:r>
            <a:r>
              <a:rPr lang="en-US" altLang="ko-KR" dirty="0"/>
              <a:t>(-)</a:t>
            </a:r>
            <a:r>
              <a:rPr lang="ko-KR" altLang="en-US" dirty="0"/>
              <a:t>값을 찾고자 할 때 사용</a:t>
            </a:r>
            <a:endParaRPr lang="en-US" altLang="ko-KR" dirty="0"/>
          </a:p>
          <a:p>
            <a:pPr lvl="1"/>
            <a:r>
              <a:rPr lang="ko-KR" altLang="en-US" dirty="0" err="1"/>
              <a:t>정수값에</a:t>
            </a:r>
            <a:r>
              <a:rPr lang="ko-KR" altLang="en-US" dirty="0"/>
              <a:t> 비트 부정을 수행한 후 </a:t>
            </a:r>
            <a:r>
              <a:rPr lang="en-US" altLang="ko-KR" dirty="0"/>
              <a:t>1</a:t>
            </a:r>
            <a:r>
              <a:rPr lang="ko-KR" altLang="en-US" dirty="0"/>
              <a:t>을 더하면 해당 값의 </a:t>
            </a:r>
            <a:r>
              <a:rPr lang="ko-KR" altLang="en-US" dirty="0" err="1"/>
              <a:t>음수값을</a:t>
            </a:r>
            <a:r>
              <a:rPr lang="ko-KR" altLang="en-US" dirty="0"/>
              <a:t> 얻는 코드</a:t>
            </a:r>
            <a:endParaRPr lang="en-US" altLang="ko-K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2391730"/>
            <a:ext cx="8105045" cy="175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0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시프트 연산자</a:t>
            </a:r>
            <a:endParaRPr lang="en-US" altLang="ko-KR" dirty="0"/>
          </a:p>
          <a:p>
            <a:pPr lvl="1"/>
            <a:r>
              <a:rPr lang="ko-KR" altLang="en-US" dirty="0"/>
              <a:t>왼쪽 시프트 연산자 </a:t>
            </a:r>
            <a:r>
              <a:rPr lang="en-US" altLang="ko-KR" dirty="0"/>
              <a:t>: </a:t>
            </a:r>
            <a:r>
              <a:rPr lang="ko-KR" altLang="en-US" dirty="0"/>
              <a:t>왼쪽으로 </a:t>
            </a:r>
            <a:r>
              <a:rPr lang="ko-KR" altLang="en-US" dirty="0" err="1"/>
              <a:t>시프트할</a:t>
            </a:r>
            <a:r>
              <a:rPr lang="ko-KR" altLang="en-US" dirty="0"/>
              <a:t> 때마다 </a:t>
            </a:r>
            <a:r>
              <a:rPr lang="en-US" altLang="ko-KR" dirty="0"/>
              <a:t>2</a:t>
            </a:r>
            <a:r>
              <a:rPr lang="en-US" altLang="ko-KR" baseline="30000" dirty="0"/>
              <a:t>n</a:t>
            </a:r>
            <a:r>
              <a:rPr lang="ko-KR" altLang="en-US" dirty="0"/>
              <a:t>을 곱한 효과</a:t>
            </a:r>
            <a:endParaRPr lang="en-US" altLang="ko-K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/>
          <a:stretch/>
        </p:blipFill>
        <p:spPr bwMode="auto">
          <a:xfrm>
            <a:off x="475482" y="1356615"/>
            <a:ext cx="3824814" cy="211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2" y="3450285"/>
            <a:ext cx="6856371" cy="145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24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오른쪽 시프트 연산자</a:t>
            </a:r>
            <a:endParaRPr lang="en-US" altLang="ko-K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6585"/>
            <a:ext cx="36052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6815"/>
            <a:ext cx="64436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928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1" y="546525"/>
            <a:ext cx="642461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086835" y="1658388"/>
            <a:ext cx="2542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for </a:t>
            </a:r>
            <a:r>
              <a:rPr lang="ko-KR" altLang="en-US" sz="1400" dirty="0">
                <a:solidFill>
                  <a:srgbClr val="FF0000"/>
                </a:solidFill>
              </a:rPr>
              <a:t>문은 반복을 위한 것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176845" y="19586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6~7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회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en-US" altLang="ko-KR" sz="1400" dirty="0" err="1">
                <a:solidFill>
                  <a:srgbClr val="FF0000"/>
                </a:solidFill>
              </a:rPr>
              <a:t>i</a:t>
            </a:r>
            <a:r>
              <a:rPr lang="ko-KR" altLang="en-US" sz="1400" dirty="0">
                <a:solidFill>
                  <a:srgbClr val="FF0000"/>
                </a:solidFill>
              </a:rPr>
              <a:t>값이 </a:t>
            </a:r>
            <a:r>
              <a:rPr lang="en-US" altLang="ko-KR" sz="1400" dirty="0">
                <a:solidFill>
                  <a:srgbClr val="FF0000"/>
                </a:solidFill>
              </a:rPr>
              <a:t>1</a:t>
            </a:r>
            <a:r>
              <a:rPr lang="ko-KR" altLang="en-US" sz="1400" dirty="0">
                <a:solidFill>
                  <a:srgbClr val="FF0000"/>
                </a:solidFill>
              </a:rPr>
              <a:t>부터 </a:t>
            </a:r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까지 변함</a:t>
            </a:r>
            <a:r>
              <a:rPr lang="en-US" altLang="ko-KR" sz="1400" dirty="0">
                <a:solidFill>
                  <a:srgbClr val="FF0000"/>
                </a:solidFill>
              </a:rPr>
              <a:t>) </a:t>
            </a:r>
            <a:r>
              <a:rPr lang="ko-KR" altLang="en-US" sz="1400" dirty="0">
                <a:solidFill>
                  <a:srgbClr val="FF0000"/>
                </a:solidFill>
              </a:rPr>
              <a:t>반복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76845" y="263925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ko-KR" sz="1400" dirty="0">
                <a:solidFill>
                  <a:srgbClr val="FF0000"/>
                </a:solidFill>
              </a:rPr>
              <a:t>9~11</a:t>
            </a:r>
            <a:r>
              <a:rPr lang="ko-KR" altLang="en-US" sz="1400" dirty="0">
                <a:solidFill>
                  <a:srgbClr val="FF0000"/>
                </a:solidFill>
              </a:rPr>
              <a:t>행은 </a:t>
            </a:r>
            <a:r>
              <a:rPr lang="en-US" altLang="ko-KR" sz="1400" dirty="0">
                <a:solidFill>
                  <a:srgbClr val="FF0000"/>
                </a:solidFill>
              </a:rPr>
              <a:t>100//21=50, 100//22=25… </a:t>
            </a:r>
            <a:r>
              <a:rPr lang="ko-KR" altLang="en-US" sz="1400" dirty="0">
                <a:solidFill>
                  <a:srgbClr val="FF0000"/>
                </a:solidFill>
              </a:rPr>
              <a:t>등이 출력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75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비트 연산자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6555"/>
            <a:ext cx="8361993" cy="277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73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06 </a:t>
            </a:r>
            <a:r>
              <a:rPr lang="ko-KR" altLang="en-US" dirty="0"/>
              <a:t>연산자 우선순위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연산자 우선순위 </a:t>
            </a:r>
            <a:r>
              <a:rPr lang="en-US" altLang="ko-KR" dirty="0"/>
              <a:t>: </a:t>
            </a:r>
            <a:r>
              <a:rPr lang="ko-KR" altLang="en-US" dirty="0"/>
              <a:t>여러 개의 연산자가 있을 경우 정해진 순서</a:t>
            </a:r>
            <a:endParaRPr lang="en-US" altLang="ko-K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18"/>
          <a:stretch/>
        </p:blipFill>
        <p:spPr bwMode="auto">
          <a:xfrm>
            <a:off x="341529" y="1086584"/>
            <a:ext cx="4140459" cy="24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9"/>
          <a:stretch/>
        </p:blipFill>
        <p:spPr bwMode="auto">
          <a:xfrm>
            <a:off x="4462683" y="1567584"/>
            <a:ext cx="4140460" cy="20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7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01 </a:t>
            </a:r>
            <a:r>
              <a:rPr lang="ko-KR" altLang="en-US" dirty="0"/>
              <a:t>이 장에서 만들 프로그램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 </a:t>
            </a:r>
            <a:r>
              <a:rPr lang="ko-KR" altLang="en-US" dirty="0"/>
              <a:t>마음대로 이동하는 거북이</a:t>
            </a:r>
            <a:endParaRPr lang="en-US" altLang="ko-KR" dirty="0"/>
          </a:p>
          <a:p>
            <a:pPr lvl="1"/>
            <a:r>
              <a:rPr lang="ko-KR" altLang="en-US" dirty="0"/>
              <a:t>거북이가 화 면 안에서 마음대로 이동하게 하는 프로그램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단</a:t>
            </a:r>
            <a:r>
              <a:rPr lang="en-US" altLang="ko-KR" dirty="0"/>
              <a:t>,</a:t>
            </a:r>
            <a:r>
              <a:rPr lang="ko-KR" altLang="en-US" dirty="0"/>
              <a:t> 거북이가 화면을 벗어날 때는 다시 화면의 중앙으로 옮긴 후 마음대로 이동하도록 설정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54" y="1986685"/>
            <a:ext cx="2455763" cy="2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5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산술 연산자의 종류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041580"/>
            <a:ext cx="7493849" cy="394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84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a//b</a:t>
            </a:r>
            <a:r>
              <a:rPr lang="ko-KR" altLang="en-US" dirty="0"/>
              <a:t>는 </a:t>
            </a:r>
            <a:r>
              <a:rPr lang="en-US" altLang="ko-KR" dirty="0"/>
              <a:t>a</a:t>
            </a:r>
            <a:r>
              <a:rPr lang="ko-KR" altLang="en-US" dirty="0"/>
              <a:t>를 </a:t>
            </a:r>
            <a:r>
              <a:rPr lang="en-US" altLang="ko-KR" dirty="0"/>
              <a:t>b</a:t>
            </a:r>
            <a:r>
              <a:rPr lang="ko-KR" altLang="en-US" dirty="0"/>
              <a:t>로 나눈 몫이고</a:t>
            </a:r>
            <a:r>
              <a:rPr lang="en-US" altLang="ko-KR" dirty="0"/>
              <a:t>, </a:t>
            </a:r>
            <a:r>
              <a:rPr lang="en-US" altLang="ko-KR" dirty="0" err="1"/>
              <a:t>a%b</a:t>
            </a:r>
            <a:r>
              <a:rPr lang="ko-KR" altLang="en-US" dirty="0"/>
              <a:t>는 </a:t>
            </a:r>
            <a:r>
              <a:rPr lang="en-US" altLang="ko-KR" dirty="0"/>
              <a:t>a</a:t>
            </a:r>
            <a:r>
              <a:rPr lang="ko-KR" altLang="en-US" dirty="0"/>
              <a:t>를 </a:t>
            </a:r>
            <a:r>
              <a:rPr lang="en-US" altLang="ko-KR" dirty="0"/>
              <a:t>b</a:t>
            </a:r>
            <a:r>
              <a:rPr lang="ko-KR" altLang="en-US" dirty="0"/>
              <a:t>로 나눈 </a:t>
            </a:r>
            <a:r>
              <a:rPr lang="ko-KR" altLang="en-US" dirty="0" err="1"/>
              <a:t>나머지값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</a:t>
            </a:r>
            <a:r>
              <a:rPr lang="en-US" altLang="ko-KR" dirty="0"/>
              <a:t> • </a:t>
            </a:r>
            <a:r>
              <a:rPr lang="ko-KR" altLang="en-US" dirty="0"/>
              <a:t>세미콜론</a:t>
            </a:r>
            <a:r>
              <a:rPr lang="en-US" altLang="ko-KR" dirty="0"/>
              <a:t>(;)</a:t>
            </a:r>
            <a:r>
              <a:rPr lang="ko-KR" altLang="en-US" dirty="0"/>
              <a:t>은 앞뒤를 완전히 분리</a:t>
            </a:r>
            <a:r>
              <a:rPr lang="en-US" altLang="ko-KR" dirty="0"/>
              <a:t>. </a:t>
            </a:r>
            <a:r>
              <a:rPr lang="ko-KR" altLang="en-US" dirty="0"/>
              <a:t>그러므로 </a:t>
            </a:r>
            <a:r>
              <a:rPr lang="en-US" altLang="ko-KR" dirty="0"/>
              <a:t>a=5; b=3</a:t>
            </a:r>
            <a:r>
              <a:rPr lang="ko-KR" altLang="en-US" dirty="0"/>
              <a:t>은 다음과 동일하다</a:t>
            </a:r>
            <a:r>
              <a:rPr lang="en-US" altLang="ko-KR" dirty="0"/>
              <a:t>. </a:t>
            </a:r>
          </a:p>
          <a:p>
            <a:pPr marL="357188" lvl="1" indent="0">
              <a:buNone/>
            </a:pPr>
            <a:r>
              <a:rPr lang="en-US" altLang="ko-KR" dirty="0"/>
              <a:t>        </a:t>
            </a:r>
            <a:r>
              <a:rPr lang="ko-KR" altLang="en-US" dirty="0"/>
              <a:t>또 콤마</a:t>
            </a:r>
            <a:r>
              <a:rPr lang="en-US" altLang="ko-KR" dirty="0"/>
              <a:t>(,)</a:t>
            </a:r>
            <a:r>
              <a:rPr lang="ko-KR" altLang="en-US" dirty="0"/>
              <a:t>로 분리해서 값을 대입할 수도 있어 </a:t>
            </a:r>
            <a:r>
              <a:rPr lang="en-US" altLang="ko-KR" dirty="0"/>
              <a:t>a, b=5, 3 </a:t>
            </a:r>
            <a:r>
              <a:rPr lang="ko-KR" altLang="en-US" dirty="0"/>
              <a:t>도 동일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" y="951569"/>
            <a:ext cx="8595955" cy="175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5" y="3765359"/>
            <a:ext cx="8431815" cy="8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8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산술 연산자의 우선순위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뺄셈에서는 계산되는 순서</a:t>
            </a:r>
            <a:r>
              <a:rPr lang="en-US" altLang="ko-KR" dirty="0"/>
              <a:t>(</a:t>
            </a:r>
            <a:r>
              <a:rPr lang="ko-KR" altLang="en-US" dirty="0"/>
              <a:t>연산자 우선순위</a:t>
            </a:r>
            <a:r>
              <a:rPr lang="en-US" altLang="ko-KR" dirty="0"/>
              <a:t>)</a:t>
            </a:r>
            <a:r>
              <a:rPr lang="ko-KR" altLang="en-US" dirty="0"/>
              <a:t>가 동일하므로 어떤 것을 먼저 계산하든 동일</a:t>
            </a:r>
            <a:endParaRPr lang="en-US" altLang="ko-KR" dirty="0"/>
          </a:p>
          <a:p>
            <a:pPr lvl="1"/>
            <a:r>
              <a:rPr lang="ko-KR" altLang="en-US" dirty="0"/>
              <a:t>특별히 괄호가 없을 때는 왼쪽에서 오른쪽 방향으로 계산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086585"/>
            <a:ext cx="7595320" cy="16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1" y="2841780"/>
            <a:ext cx="7600595" cy="85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3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산술 연산자의 우선순위</a:t>
            </a:r>
            <a:endParaRPr lang="en-US" altLang="ko-KR" dirty="0"/>
          </a:p>
          <a:p>
            <a:pPr marL="93662" indent="0">
              <a:buNone/>
            </a:pPr>
            <a:endParaRPr lang="en-US" altLang="ko-KR" sz="3200" dirty="0"/>
          </a:p>
          <a:p>
            <a:pPr lvl="1"/>
            <a:r>
              <a:rPr lang="ko-KR" altLang="en-US" dirty="0"/>
              <a:t>덧셈</a:t>
            </a:r>
            <a:r>
              <a:rPr lang="en-US" altLang="ko-KR" dirty="0"/>
              <a:t>(</a:t>
            </a:r>
            <a:r>
              <a:rPr lang="ko-KR" altLang="en-US" dirty="0"/>
              <a:t>또는 뺄셈</a:t>
            </a:r>
            <a:r>
              <a:rPr lang="en-US" altLang="ko-KR" dirty="0"/>
              <a:t>)</a:t>
            </a:r>
            <a:r>
              <a:rPr lang="ko-KR" altLang="en-US" dirty="0"/>
              <a:t>과 곱셈</a:t>
            </a: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ko-KR" altLang="en-US" dirty="0" err="1"/>
              <a:t>나눗</a:t>
            </a:r>
            <a:r>
              <a:rPr lang="ko-KR" altLang="en-US" dirty="0"/>
              <a:t> 셈</a:t>
            </a:r>
            <a:r>
              <a:rPr lang="en-US" altLang="ko-KR" dirty="0"/>
              <a:t>)</a:t>
            </a:r>
            <a:r>
              <a:rPr lang="ko-KR" altLang="en-US" dirty="0"/>
              <a:t>이 같이 있으면 곱셈</a:t>
            </a:r>
            <a:r>
              <a:rPr lang="en-US" altLang="ko-KR" dirty="0"/>
              <a:t>(</a:t>
            </a:r>
            <a:r>
              <a:rPr lang="ko-KR" altLang="en-US" dirty="0"/>
              <a:t>또는 나눗셈</a:t>
            </a:r>
            <a:r>
              <a:rPr lang="en-US" altLang="ko-KR" dirty="0"/>
              <a:t>)</a:t>
            </a:r>
            <a:r>
              <a:rPr lang="ko-KR" altLang="en-US" dirty="0"/>
              <a:t>이 먼저 계산된 후 덧셈</a:t>
            </a:r>
            <a:r>
              <a:rPr lang="en-US" altLang="ko-KR" dirty="0"/>
              <a:t>(</a:t>
            </a:r>
            <a:r>
              <a:rPr lang="ko-KR" altLang="en-US" dirty="0"/>
              <a:t>또는 뺄셈</a:t>
            </a:r>
            <a:r>
              <a:rPr lang="en-US" altLang="ko-KR" dirty="0"/>
              <a:t>)</a:t>
            </a:r>
            <a:r>
              <a:rPr lang="ko-KR" altLang="en-US" dirty="0"/>
              <a:t>이 계산</a:t>
            </a:r>
            <a:endParaRPr lang="en-US" altLang="ko-KR" dirty="0"/>
          </a:p>
          <a:p>
            <a:pPr lvl="1"/>
            <a:r>
              <a:rPr lang="ko-KR" altLang="en-US" dirty="0"/>
              <a:t>괄호가 없어도 ➋</a:t>
            </a:r>
            <a:r>
              <a:rPr lang="ko-KR" altLang="en-US" dirty="0" err="1"/>
              <a:t>처럼</a:t>
            </a:r>
            <a:r>
              <a:rPr lang="ko-KR" altLang="en-US" dirty="0"/>
              <a:t> 계산</a:t>
            </a:r>
            <a:endParaRPr lang="en-US" altLang="ko-KR" dirty="0"/>
          </a:p>
          <a:p>
            <a:pPr lvl="1"/>
            <a:r>
              <a:rPr lang="ko-KR" altLang="en-US" dirty="0"/>
              <a:t>산술 연산자는 괄호가 가장 우선</a:t>
            </a:r>
            <a:r>
              <a:rPr lang="en-US" altLang="ko-KR" dirty="0"/>
              <a:t>, </a:t>
            </a:r>
            <a:r>
              <a:rPr lang="ko-KR" altLang="en-US" dirty="0"/>
              <a:t>곱셈</a:t>
            </a:r>
            <a:r>
              <a:rPr lang="en-US" altLang="ko-KR" dirty="0"/>
              <a:t>(</a:t>
            </a:r>
            <a:r>
              <a:rPr lang="ko-KR" altLang="en-US" dirty="0"/>
              <a:t>또는 나눗셈</a:t>
            </a:r>
            <a:r>
              <a:rPr lang="en-US" altLang="ko-KR" dirty="0"/>
              <a:t>)</a:t>
            </a:r>
            <a:r>
              <a:rPr lang="ko-KR" altLang="en-US" dirty="0"/>
              <a:t>이 그 다음</a:t>
            </a:r>
            <a:r>
              <a:rPr lang="en-US" altLang="ko-KR" dirty="0"/>
              <a:t>, </a:t>
            </a:r>
            <a:r>
              <a:rPr lang="ko-KR" altLang="en-US" dirty="0"/>
              <a:t>덧셈</a:t>
            </a:r>
            <a:r>
              <a:rPr lang="en-US" altLang="ko-KR" dirty="0"/>
              <a:t>(</a:t>
            </a:r>
            <a:r>
              <a:rPr lang="ko-KR" altLang="en-US" dirty="0"/>
              <a:t>또는 뺄셈</a:t>
            </a:r>
            <a:r>
              <a:rPr lang="en-US" altLang="ko-KR" dirty="0"/>
              <a:t>)</a:t>
            </a:r>
            <a:r>
              <a:rPr lang="ko-KR" altLang="en-US" dirty="0"/>
              <a:t>이 마지막 </a:t>
            </a:r>
            <a:endParaRPr lang="en-US" altLang="ko-KR" dirty="0"/>
          </a:p>
          <a:p>
            <a:pPr lvl="1"/>
            <a:r>
              <a:rPr lang="ko-KR" altLang="en-US" dirty="0"/>
              <a:t>덧셈</a:t>
            </a:r>
            <a:r>
              <a:rPr lang="en-US" altLang="ko-KR" dirty="0"/>
              <a:t>(</a:t>
            </a:r>
            <a:r>
              <a:rPr lang="ko-KR" altLang="en-US" dirty="0"/>
              <a:t>또는 뺄셈</a:t>
            </a:r>
            <a:r>
              <a:rPr lang="en-US" altLang="ko-KR" dirty="0"/>
              <a:t>)</a:t>
            </a:r>
            <a:r>
              <a:rPr lang="ko-KR" altLang="en-US" dirty="0"/>
              <a:t>끼리 있거나 곱셈</a:t>
            </a:r>
            <a:r>
              <a:rPr lang="en-US" altLang="ko-KR" dirty="0"/>
              <a:t>(</a:t>
            </a:r>
            <a:r>
              <a:rPr lang="ko-KR" altLang="en-US" dirty="0"/>
              <a:t>또는 나눗셈</a:t>
            </a:r>
            <a:r>
              <a:rPr lang="en-US" altLang="ko-KR" dirty="0"/>
              <a:t>)</a:t>
            </a:r>
            <a:r>
              <a:rPr lang="ko-KR" altLang="en-US" dirty="0"/>
              <a:t>끼리 있으면 왼쪽에서 오른쪽으로</a:t>
            </a:r>
            <a:endParaRPr lang="en-US" altLang="ko-KR" dirty="0"/>
          </a:p>
          <a:p>
            <a:pPr marL="357188" lvl="1" indent="0">
              <a:buNone/>
            </a:pPr>
            <a:endParaRPr lang="en-US" altLang="ko-KR" sz="3200" dirty="0">
              <a:solidFill>
                <a:srgbClr val="FF0000"/>
              </a:solidFill>
            </a:endParaRPr>
          </a:p>
          <a:p>
            <a:pPr marL="357188" lvl="1" indent="0">
              <a:buNone/>
            </a:pPr>
            <a:r>
              <a:rPr lang="en-US" altLang="ko-KR" sz="1400" dirty="0">
                <a:solidFill>
                  <a:srgbClr val="FF0000"/>
                </a:solidFill>
              </a:rPr>
              <a:t>Tip</a:t>
            </a:r>
            <a:r>
              <a:rPr lang="en-US" altLang="ko-KR" sz="1400" dirty="0"/>
              <a:t> •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/>
              <a:t>덧셈</a:t>
            </a:r>
            <a:r>
              <a:rPr lang="en-US" altLang="ko-KR" sz="1400" dirty="0"/>
              <a:t>, </a:t>
            </a:r>
            <a:r>
              <a:rPr lang="ko-KR" altLang="en-US" sz="1400" dirty="0"/>
              <a:t>뺄셈</a:t>
            </a:r>
            <a:r>
              <a:rPr lang="en-US" altLang="ko-KR" sz="1400" dirty="0"/>
              <a:t>, </a:t>
            </a:r>
            <a:r>
              <a:rPr lang="ko-KR" altLang="en-US" sz="1400" dirty="0"/>
              <a:t>곱셈</a:t>
            </a:r>
            <a:r>
              <a:rPr lang="en-US" altLang="ko-KR" sz="1400" dirty="0"/>
              <a:t>, </a:t>
            </a:r>
            <a:r>
              <a:rPr lang="ko-KR" altLang="en-US" sz="1400" dirty="0"/>
              <a:t>나눗셈이 함께 나오면 연산자 우선순위 때문에 종종 혼란스럽게 느껴진다</a:t>
            </a:r>
            <a:r>
              <a:rPr lang="en-US" altLang="ko-KR" sz="1400" dirty="0"/>
              <a:t>. </a:t>
            </a:r>
            <a:r>
              <a:rPr lang="ko-KR" altLang="en-US" sz="1400" dirty="0"/>
              <a:t>이때는 괄호를 사용하면 된다</a:t>
            </a:r>
            <a:r>
              <a:rPr lang="en-US" altLang="ko-KR" sz="1400" dirty="0"/>
              <a:t>. </a:t>
            </a:r>
            <a:r>
              <a:rPr lang="ko-KR" altLang="en-US" sz="1400" dirty="0"/>
              <a:t>괄호를 사용하면 무조건 괄호가 우선 계산</a:t>
            </a:r>
            <a:r>
              <a:rPr lang="en-US" altLang="ko-KR" sz="1400" dirty="0"/>
              <a:t>,</a:t>
            </a:r>
            <a:r>
              <a:rPr lang="ko-KR" altLang="en-US" sz="1400" dirty="0"/>
              <a:t> 두 번째 것이 더 나은 코딩</a:t>
            </a:r>
            <a:endParaRPr lang="en-US" altLang="ko-KR" sz="1400" dirty="0"/>
          </a:p>
          <a:p>
            <a:pPr lvl="1"/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002212"/>
            <a:ext cx="6166552" cy="66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4" y="3336834"/>
            <a:ext cx="6291627" cy="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93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02 </a:t>
            </a:r>
            <a:r>
              <a:rPr lang="ko-KR" altLang="en-US" dirty="0"/>
              <a:t>산술 연산자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산술 연산을 하는 문자열과 숫자의 상호 변환</a:t>
            </a:r>
          </a:p>
          <a:p>
            <a:pPr lvl="1"/>
            <a:r>
              <a:rPr lang="ko-KR" altLang="en-US" dirty="0"/>
              <a:t>문자열이 숫자로 구성되어 있을 때</a:t>
            </a:r>
            <a:r>
              <a:rPr lang="en-US" altLang="ko-KR" dirty="0"/>
              <a:t>, </a:t>
            </a:r>
            <a:r>
              <a:rPr lang="en-US" altLang="ko-KR" dirty="0" err="1"/>
              <a:t>int</a:t>
            </a:r>
            <a:r>
              <a:rPr lang="en-US" altLang="ko-KR" dirty="0"/>
              <a:t>() </a:t>
            </a:r>
            <a:r>
              <a:rPr lang="ko-KR" altLang="en-US" dirty="0"/>
              <a:t>또는 </a:t>
            </a:r>
            <a:r>
              <a:rPr lang="en-US" altLang="ko-KR" dirty="0"/>
              <a:t>float() </a:t>
            </a:r>
            <a:r>
              <a:rPr lang="ko-KR" altLang="en-US" dirty="0"/>
              <a:t>함수 사용해서 정수나 실수로 변환</a:t>
            </a:r>
            <a:endParaRPr lang="en-US" altLang="ko-KR" dirty="0"/>
          </a:p>
          <a:p>
            <a:pPr lvl="1"/>
            <a:r>
              <a:rPr lang="ko-KR" altLang="en-US" dirty="0"/>
              <a:t>문자열을 </a:t>
            </a:r>
            <a:r>
              <a:rPr lang="en-US" altLang="ko-KR" dirty="0" err="1"/>
              <a:t>int</a:t>
            </a:r>
            <a:r>
              <a:rPr lang="en-US" altLang="ko-KR" dirty="0"/>
              <a:t>() </a:t>
            </a:r>
            <a:r>
              <a:rPr lang="ko-KR" altLang="en-US" dirty="0"/>
              <a:t>함수가 정수로</a:t>
            </a:r>
            <a:r>
              <a:rPr lang="en-US" altLang="ko-KR" dirty="0"/>
              <a:t>, float() </a:t>
            </a:r>
            <a:r>
              <a:rPr lang="ko-KR" altLang="en-US" dirty="0"/>
              <a:t>함수가 실수로 변경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2031690"/>
            <a:ext cx="8263488" cy="186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5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202201파이썬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1파이썬" id="{CC43A8A9-8806-4CCE-8F5A-B8AE5243750D}" vid="{09E8B9F0-1060-4D53-BD15-F23F6FAB1113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1493</Words>
  <Application>Microsoft Office PowerPoint</Application>
  <PresentationFormat>화면 슬라이드 쇼(16:9)</PresentationFormat>
  <Paragraphs>192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Spoqa Han Sans Neo Bold</vt:lpstr>
      <vt:lpstr>Spoqa Han Sans Neo Medium</vt:lpstr>
      <vt:lpstr>Spoqa Han Sans Neo Regular</vt:lpstr>
      <vt:lpstr>맑은 고딕</vt:lpstr>
      <vt:lpstr>Arial</vt:lpstr>
      <vt:lpstr>Verdana</vt:lpstr>
      <vt:lpstr>Wingdings</vt:lpstr>
      <vt:lpstr>202201파이썬</vt:lpstr>
      <vt:lpstr>PowerPoint 프레젠테이션</vt:lpstr>
      <vt:lpstr>PowerPoint 프레젠테이션</vt:lpstr>
      <vt:lpstr>Section 01 이 장에서 만들 프로그램</vt:lpstr>
      <vt:lpstr>Section 01 이 장에서 만들 프로그램</vt:lpstr>
      <vt:lpstr>Section 02 산술 연산자</vt:lpstr>
      <vt:lpstr>Section 02 산술 연산자</vt:lpstr>
      <vt:lpstr>Section 02 산술 연산자</vt:lpstr>
      <vt:lpstr>Section 02 산술 연산자</vt:lpstr>
      <vt:lpstr>Section 02 산술 연산자</vt:lpstr>
      <vt:lpstr>Section 02 산술 연산자</vt:lpstr>
      <vt:lpstr>Section 02 산술 연산자</vt:lpstr>
      <vt:lpstr>Section 02 산술 연산자</vt:lpstr>
      <vt:lpstr>Section 02 산술 연산자</vt:lpstr>
      <vt:lpstr>Section 02 산술 연산자</vt:lpstr>
      <vt:lpstr>Section 02 산술 연산자</vt:lpstr>
      <vt:lpstr>Section 03 관계 연산자</vt:lpstr>
      <vt:lpstr>Section 03 관계 연산자</vt:lpstr>
      <vt:lpstr>Section 04 논리 연산자</vt:lpstr>
      <vt:lpstr>Section 04 논리 연산자</vt:lpstr>
      <vt:lpstr>Section 04 논리 연산자</vt:lpstr>
      <vt:lpstr>Section 04 논리 연산자</vt:lpstr>
      <vt:lpstr>Section 04 논리 연산자</vt:lpstr>
      <vt:lpstr>Section 05 비트 연산자</vt:lpstr>
      <vt:lpstr>Section 05 비트 연산자</vt:lpstr>
      <vt:lpstr>Section 05 비트 연산자</vt:lpstr>
      <vt:lpstr>Section 05 비트 연산자</vt:lpstr>
      <vt:lpstr>Section 05 비트 연산자</vt:lpstr>
      <vt:lpstr>Section 05 비트 연산자</vt:lpstr>
      <vt:lpstr>Section 05 비트 연산자</vt:lpstr>
      <vt:lpstr>Section 05 비트 연산자</vt:lpstr>
      <vt:lpstr>Section 05 비트 연산자</vt:lpstr>
      <vt:lpstr>Section 05 비트 연산자</vt:lpstr>
      <vt:lpstr>Section 05 비트 연산자</vt:lpstr>
      <vt:lpstr>Section 05 비트 연산자</vt:lpstr>
      <vt:lpstr>Section 06 연산자 우선순위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274</cp:revision>
  <dcterms:created xsi:type="dcterms:W3CDTF">2012-07-23T02:34:37Z</dcterms:created>
  <dcterms:modified xsi:type="dcterms:W3CDTF">2022-03-09T08:23:00Z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