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7" r:id="rId4"/>
    <p:sldId id="268" r:id="rId5"/>
    <p:sldId id="269" r:id="rId6"/>
    <p:sldId id="271" r:id="rId7"/>
    <p:sldId id="272" r:id="rId8"/>
    <p:sldId id="273" r:id="rId9"/>
    <p:sldId id="278" r:id="rId10"/>
    <p:sldId id="274" r:id="rId11"/>
    <p:sldId id="275" r:id="rId12"/>
    <p:sldId id="276" r:id="rId13"/>
    <p:sldId id="277" r:id="rId14"/>
  </p:sldIdLst>
  <p:sldSz cx="9144000" cy="6858000" type="screen4x3"/>
  <p:notesSz cx="6797675" cy="9926638"/>
  <p:embeddedFontLst>
    <p:embeddedFont>
      <p:font typeface="SpoqaHanSans-Bold" panose="020B0800000000000000" pitchFamily="50" charset="-127"/>
      <p:bold r:id="rId16"/>
    </p:embeddedFont>
    <p:embeddedFont>
      <p:font typeface="Consolas" panose="020B0609020204030204" pitchFamily="49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맑은 고딕" panose="020B0503020000020004" pitchFamily="50" charset="-127"/>
      <p:regular r:id="rId25"/>
      <p:bold r:id="rId26"/>
    </p:embeddedFont>
    <p:embeddedFont>
      <p:font typeface="SpoqaHanSans-Regular" panose="020B0500000000000000" pitchFamily="50" charset="-127"/>
      <p:regular r:id="rId27"/>
    </p:embeddedFont>
    <p:embeddedFont>
      <p:font typeface="Cambria Math" panose="02040503050406030204" pitchFamily="18" charset="0"/>
      <p:regular r:id="rId2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ECC"/>
    <a:srgbClr val="FFF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366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4DB78-1A47-401F-859F-D0B30B01B3F3}" type="datetimeFigureOut">
              <a:rPr lang="ko-KR" altLang="en-US" smtClean="0"/>
              <a:t>2019-11-21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8D345-976F-4BFF-A78A-A5AACAEFFD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435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SpoqaHanSans-Bold" panose="020B0800000000000000" pitchFamily="50" charset="-127"/>
                <a:ea typeface="SpoqaHanSans-Bold" panose="020B0800000000000000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SpoqaHanSans-Bold" panose="020B0800000000000000" pitchFamily="50" charset="-127"/>
                <a:ea typeface="SpoqaHanSans-Bold" panose="020B0800000000000000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5266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8114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4990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 smtClean="0"/>
              <a:t>- </a:t>
            </a:r>
            <a:fld id="{EADD8807-8A41-4590-9E52-81E5A3EC1070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5326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651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6986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1448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148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7275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4158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851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1"/>
            <a:ext cx="9144000" cy="78787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7805" y="110220"/>
            <a:ext cx="8505644" cy="643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805" y="898098"/>
            <a:ext cx="8505645" cy="5548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</a:t>
            </a:r>
            <a:r>
              <a:rPr lang="en-US" altLang="ko-KR" dirty="0" err="1" smtClean="0"/>
              <a:t>abcdefghisj</a:t>
            </a:r>
            <a:r>
              <a:rPr lang="ko-KR" altLang="en-US" dirty="0" smtClean="0"/>
              <a:t> 텍스트 스타일 편집</a:t>
            </a:r>
          </a:p>
          <a:p>
            <a:pPr lvl="1"/>
            <a:r>
              <a:rPr lang="ko-KR" altLang="en-US" dirty="0" smtClean="0"/>
              <a:t>둘째 수준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abcdefghisj</a:t>
            </a:r>
            <a:endParaRPr lang="ko-KR" altLang="en-US" dirty="0" smtClean="0"/>
          </a:p>
          <a:p>
            <a:pPr lvl="2"/>
            <a:r>
              <a:rPr lang="ko-KR" altLang="en-US" dirty="0" smtClean="0"/>
              <a:t>셋째 수준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abcdefghisj</a:t>
            </a:r>
            <a:endParaRPr lang="ko-KR" altLang="en-US" dirty="0" smtClean="0"/>
          </a:p>
          <a:p>
            <a:pPr lvl="3"/>
            <a:r>
              <a:rPr lang="ko-KR" altLang="en-US" dirty="0" smtClean="0"/>
              <a:t>넷째 수준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abcdefghisj</a:t>
            </a:r>
            <a:endParaRPr lang="ko-KR" altLang="en-US" dirty="0" smtClean="0"/>
          </a:p>
          <a:p>
            <a:pPr lvl="4"/>
            <a:r>
              <a:rPr lang="ko-KR" altLang="en-US" dirty="0" smtClean="0"/>
              <a:t>다섯째 수준</a:t>
            </a:r>
            <a:r>
              <a:rPr lang="en-US" altLang="ko-KR" dirty="0" err="1" smtClean="0"/>
              <a:t>abcdefghisj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7585" y="6538823"/>
            <a:ext cx="914858" cy="2694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‹#›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099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800" kern="1200">
          <a:solidFill>
            <a:srgbClr val="F3FE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poqaHanSans-Bold" panose="020B0800000000000000" pitchFamily="50" charset="-127"/>
          <a:ea typeface="SpoqaHanSans-Bold" panose="020B0800000000000000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SpoqaHanSans-Regular" panose="020B0500000000000000" pitchFamily="50" charset="-127"/>
          <a:cs typeface="+mn-cs"/>
        </a:defRPr>
      </a:lvl1pPr>
      <a:lvl2pPr marL="449263" indent="-179388" algn="l" defTabSz="914400" rtl="0" eaLnBrk="1" latinLnBrk="1" hangingPunct="1">
        <a:lnSpc>
          <a:spcPct val="110000"/>
        </a:lnSpc>
        <a:spcBef>
          <a:spcPts val="500"/>
        </a:spcBef>
        <a:buFont typeface="SpoqaHanSans-Regular" panose="020B0500000000000000" pitchFamily="50" charset="-127"/>
        <a:buChar char="-"/>
        <a:defRPr sz="2000" kern="1200" baseline="0">
          <a:solidFill>
            <a:schemeClr val="tx1"/>
          </a:solidFill>
          <a:latin typeface="+mn-lt"/>
          <a:ea typeface="SpoqaHanSans-Regular" panose="020B0500000000000000" pitchFamily="50" charset="-127"/>
          <a:cs typeface="+mn-cs"/>
        </a:defRPr>
      </a:lvl2pPr>
      <a:lvl3pPr marL="719138" indent="-269875" algn="l" defTabSz="914400" rtl="0" eaLnBrk="1" latinLnBrk="1" hangingPunct="1">
        <a:lnSpc>
          <a:spcPct val="110000"/>
        </a:lnSpc>
        <a:spcBef>
          <a:spcPts val="500"/>
        </a:spcBef>
        <a:buFont typeface="Wingdings" panose="05000000000000000000" pitchFamily="2" charset="2"/>
        <a:buChar char="Ø"/>
        <a:defRPr sz="1800" kern="1200" baseline="0">
          <a:solidFill>
            <a:schemeClr val="tx1"/>
          </a:solidFill>
          <a:latin typeface="+mn-lt"/>
          <a:ea typeface="SpoqaHanSans-Regular" panose="020B0500000000000000" pitchFamily="50" charset="-127"/>
          <a:cs typeface="+mn-cs"/>
        </a:defRPr>
      </a:lvl3pPr>
      <a:lvl4pPr marL="982663" indent="-263525" algn="l" defTabSz="914400" rtl="0" eaLnBrk="1" latinLnBrk="1" hangingPunct="1">
        <a:lnSpc>
          <a:spcPct val="110000"/>
        </a:lnSpc>
        <a:spcBef>
          <a:spcPts val="500"/>
        </a:spcBef>
        <a:buFont typeface="Wingdings" panose="05000000000000000000" pitchFamily="2" charset="2"/>
        <a:buChar char="ü"/>
        <a:defRPr sz="1600" kern="1200" baseline="0">
          <a:solidFill>
            <a:schemeClr val="tx1"/>
          </a:solidFill>
          <a:latin typeface="+mn-lt"/>
          <a:ea typeface="SpoqaHanSans-Regular" panose="020B0500000000000000" pitchFamily="50" charset="-127"/>
          <a:cs typeface="+mn-cs"/>
        </a:defRPr>
      </a:lvl4pPr>
      <a:lvl5pPr marL="1166813" indent="-184150" algn="l" defTabSz="914400" rtl="0" eaLnBrk="1" latinLnBrk="1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SpoqaHanSans-Regular" panose="020B0500000000000000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oqaHanSans-Bold" panose="020B0800000000000000" pitchFamily="50" charset="-127"/>
                <a:ea typeface="SpoqaHanSans-Bold" panose="020B0800000000000000" pitchFamily="50" charset="-127"/>
              </a:rPr>
              <a:t>응용전산및실습</a:t>
            </a:r>
            <a:r>
              <a:rPr lang="en-US" altLang="ko-KR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oqaHanSans-Bold" panose="020B0800000000000000" pitchFamily="50" charset="-127"/>
                <a:ea typeface="SpoqaHanSans-Bold" panose="020B0800000000000000" pitchFamily="50" charset="-127"/>
              </a:rPr>
              <a:t> II</a:t>
            </a:r>
            <a:br>
              <a:rPr lang="en-US" altLang="ko-KR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oqaHanSans-Bold" panose="020B0800000000000000" pitchFamily="50" charset="-127"/>
                <a:ea typeface="SpoqaHanSans-Bold" panose="020B0800000000000000" pitchFamily="50" charset="-127"/>
              </a:rPr>
            </a:br>
            <a:r>
              <a:rPr lang="en-US" altLang="ko-KR" sz="2800" dirty="0" err="1" smtClean="0">
                <a:solidFill>
                  <a:srgbClr val="002060"/>
                </a:solidFill>
              </a:rPr>
              <a:t>Matlab</a:t>
            </a:r>
            <a:r>
              <a:rPr lang="en-US" altLang="ko-KR" sz="2800" dirty="0" smtClean="0">
                <a:solidFill>
                  <a:srgbClr val="002060"/>
                </a:solidFill>
              </a:rPr>
              <a:t> </a:t>
            </a:r>
            <a:r>
              <a:rPr lang="ko-KR" altLang="en-US" sz="2800" dirty="0" smtClean="0">
                <a:solidFill>
                  <a:srgbClr val="002060"/>
                </a:solidFill>
              </a:rPr>
              <a:t>응용 </a:t>
            </a:r>
            <a:r>
              <a:rPr lang="en-US" altLang="ko-KR" sz="2800" smtClean="0">
                <a:solidFill>
                  <a:srgbClr val="002060"/>
                </a:solidFill>
              </a:rPr>
              <a:t>#1</a:t>
            </a:r>
            <a:r>
              <a:rPr lang="en-US" altLang="ko-KR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oqaHanSans-Bold" panose="020B0800000000000000" pitchFamily="50" charset="-127"/>
                <a:ea typeface="SpoqaHanSans-Bold" panose="020B0800000000000000" pitchFamily="50" charset="-127"/>
              </a:rPr>
              <a:t/>
            </a:r>
            <a:br>
              <a:rPr lang="en-US" altLang="ko-KR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oqaHanSans-Bold" panose="020B0800000000000000" pitchFamily="50" charset="-127"/>
                <a:ea typeface="SpoqaHanSans-Bold" panose="020B0800000000000000" pitchFamily="50" charset="-127"/>
              </a:rPr>
            </a:br>
            <a:endParaRPr lang="ko-KR" altLang="en-US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oqaHanSans-Bold" panose="020B0800000000000000" pitchFamily="50" charset="-127"/>
              <a:ea typeface="SpoqaHanSans-Bold" panose="020B0800000000000000" pitchFamily="50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>
                <a:latin typeface="SpoqaHanSans-Bold" panose="020B0800000000000000" pitchFamily="50" charset="-127"/>
                <a:ea typeface="SpoqaHanSans-Bold" panose="020B0800000000000000" pitchFamily="50" charset="-127"/>
              </a:rPr>
              <a:t>위덕대학교 에너지전기공학부</a:t>
            </a:r>
            <a:endParaRPr lang="en-US" altLang="ko-KR" dirty="0" smtClean="0">
              <a:latin typeface="SpoqaHanSans-Bold" panose="020B0800000000000000" pitchFamily="50" charset="-127"/>
              <a:ea typeface="SpoqaHanSans-Bold" panose="020B0800000000000000" pitchFamily="50" charset="-127"/>
            </a:endParaRPr>
          </a:p>
          <a:p>
            <a:endParaRPr lang="en-US" altLang="ko-KR" dirty="0"/>
          </a:p>
          <a:p>
            <a:r>
              <a:rPr lang="ko-KR" altLang="en-US" dirty="0" smtClean="0"/>
              <a:t>이  수  형</a:t>
            </a:r>
            <a:endParaRPr lang="ko-KR" altLang="en-US" dirty="0">
              <a:latin typeface="SpoqaHanSans-Bold" panose="020B0800000000000000" pitchFamily="50" charset="-127"/>
              <a:ea typeface="SpoqaHanSans-Bold" panose="020B08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631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다항식의 미분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미분</a:t>
            </a:r>
            <a:r>
              <a:rPr lang="en-US" altLang="ko-KR" dirty="0" smtClean="0"/>
              <a:t> : </a:t>
            </a:r>
            <a:r>
              <a:rPr lang="en-US" altLang="ko-KR" dirty="0" err="1" smtClean="0"/>
              <a:t>polyder</a:t>
            </a:r>
            <a:r>
              <a:rPr lang="en-US" altLang="ko-KR" dirty="0" smtClean="0"/>
              <a:t>() </a:t>
            </a:r>
            <a:r>
              <a:rPr lang="ko-KR" altLang="en-US" dirty="0" smtClean="0"/>
              <a:t>함수 사용 </a:t>
            </a:r>
            <a:r>
              <a:rPr lang="en-US" altLang="ko-KR" dirty="0" smtClean="0"/>
              <a:t>(deconvolution)</a:t>
            </a:r>
          </a:p>
          <a:p>
            <a:pPr lvl="1"/>
            <a:r>
              <a:rPr lang="en-US" altLang="ko-KR" dirty="0" smtClean="0"/>
              <a:t>k = </a:t>
            </a:r>
            <a:r>
              <a:rPr lang="en-US" altLang="ko-KR" dirty="0" err="1" smtClean="0"/>
              <a:t>polyder</a:t>
            </a:r>
            <a:r>
              <a:rPr lang="en-US" altLang="ko-KR" dirty="0" smtClean="0"/>
              <a:t>(p) : </a:t>
            </a:r>
            <a:r>
              <a:rPr lang="ko-KR" altLang="en-US" dirty="0" smtClean="0"/>
              <a:t>다항식 </a:t>
            </a:r>
            <a:r>
              <a:rPr lang="en-US" altLang="ko-KR" dirty="0" smtClean="0"/>
              <a:t>p</a:t>
            </a:r>
            <a:r>
              <a:rPr lang="ko-KR" altLang="en-US" dirty="0" smtClean="0"/>
              <a:t>를 미분하여 미분한 다항식의 계수 계산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k = </a:t>
            </a:r>
            <a:r>
              <a:rPr lang="en-US" altLang="ko-KR" dirty="0" err="1" smtClean="0"/>
              <a:t>polyder</a:t>
            </a:r>
            <a:r>
              <a:rPr lang="en-US" altLang="ko-KR" dirty="0" smtClean="0"/>
              <a:t>(a, b) : </a:t>
            </a:r>
            <a:r>
              <a:rPr lang="ko-KR" altLang="en-US" dirty="0" smtClean="0"/>
              <a:t>다항식 </a:t>
            </a:r>
            <a:r>
              <a:rPr lang="en-US" altLang="ko-KR" dirty="0" smtClean="0"/>
              <a:t>a, b</a:t>
            </a:r>
            <a:r>
              <a:rPr lang="ko-KR" altLang="en-US" dirty="0" smtClean="0"/>
              <a:t>의 곱을 미분하여 미분한 결과 계산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[n d] = </a:t>
            </a:r>
            <a:r>
              <a:rPr lang="en-US" altLang="ko-KR" dirty="0" err="1" smtClean="0"/>
              <a:t>polyder</a:t>
            </a:r>
            <a:r>
              <a:rPr lang="en-US" altLang="ko-KR" dirty="0" smtClean="0"/>
              <a:t>(u, v) : </a:t>
            </a:r>
            <a:r>
              <a:rPr lang="ko-KR" altLang="en-US" dirty="0" smtClean="0"/>
              <a:t>다항식의 나눗셈을 미분하여 결과를 </a:t>
            </a:r>
            <a:r>
              <a:rPr lang="ko-KR" altLang="en-US" dirty="0" err="1" smtClean="0"/>
              <a:t>되돌려줌</a:t>
            </a:r>
            <a:endParaRPr lang="en-US" altLang="ko-KR" b="0" dirty="0" smtClean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712292" y="2630253"/>
            <a:ext cx="7736669" cy="374639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t" anchorCtr="0">
            <a:spAutoFit/>
          </a:bodyPr>
          <a:lstStyle/>
          <a:p>
            <a:pPr latinLnBrk="0"/>
            <a:r>
              <a:rPr lang="da-DK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&gt;&gt; f1=[3 -2 4];</a:t>
            </a:r>
          </a:p>
          <a:p>
            <a:pPr latinLnBrk="0"/>
            <a:r>
              <a:rPr lang="da-DK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&gt;&gt; f2=[1 0 5];</a:t>
            </a:r>
          </a:p>
          <a:p>
            <a:pPr latinLnBrk="0"/>
            <a:r>
              <a:rPr lang="da-DK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&gt;&gt; k=polyder(f1</a:t>
            </a:r>
            <a:r>
              <a:rPr lang="da-DK" altLang="ko-KR" kern="0" dirty="0" smtClean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)</a:t>
            </a:r>
            <a:endParaRPr lang="da-DK" altLang="ko-KR" kern="0" dirty="0">
              <a:solidFill>
                <a:schemeClr val="tx1"/>
              </a:solidFill>
              <a:latin typeface="Consolas" panose="020B0609020204030204" pitchFamily="49" charset="0"/>
              <a:ea typeface="굴림" panose="020B0600000101010101" pitchFamily="50" charset="-127"/>
              <a:cs typeface="굴림" panose="020B0600000101010101" pitchFamily="50" charset="-127"/>
            </a:endParaRPr>
          </a:p>
          <a:p>
            <a:pPr latinLnBrk="0"/>
            <a:r>
              <a:rPr lang="da-DK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k </a:t>
            </a:r>
            <a:r>
              <a:rPr lang="da-DK" altLang="ko-KR" kern="0" dirty="0" smtClean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=</a:t>
            </a:r>
            <a:endParaRPr lang="da-DK" altLang="ko-KR" kern="0" dirty="0">
              <a:solidFill>
                <a:schemeClr val="tx1"/>
              </a:solidFill>
              <a:latin typeface="Consolas" panose="020B0609020204030204" pitchFamily="49" charset="0"/>
              <a:ea typeface="굴림" panose="020B0600000101010101" pitchFamily="50" charset="-127"/>
              <a:cs typeface="굴림" panose="020B0600000101010101" pitchFamily="50" charset="-127"/>
            </a:endParaRPr>
          </a:p>
          <a:p>
            <a:pPr latinLnBrk="0"/>
            <a:r>
              <a:rPr lang="da-DK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     6    -</a:t>
            </a:r>
            <a:r>
              <a:rPr lang="da-DK" altLang="ko-KR" kern="0" dirty="0" smtClean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2</a:t>
            </a:r>
            <a:endParaRPr lang="da-DK" altLang="ko-KR" kern="0" dirty="0">
              <a:solidFill>
                <a:schemeClr val="tx1"/>
              </a:solidFill>
              <a:latin typeface="Consolas" panose="020B0609020204030204" pitchFamily="49" charset="0"/>
              <a:ea typeface="굴림" panose="020B0600000101010101" pitchFamily="50" charset="-127"/>
              <a:cs typeface="굴림" panose="020B0600000101010101" pitchFamily="50" charset="-127"/>
            </a:endParaRPr>
          </a:p>
          <a:p>
            <a:pPr latinLnBrk="0"/>
            <a:r>
              <a:rPr lang="da-DK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&gt;&gt; d=polyder(f1,f2</a:t>
            </a:r>
            <a:r>
              <a:rPr lang="da-DK" altLang="ko-KR" kern="0" dirty="0" smtClean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)</a:t>
            </a:r>
            <a:endParaRPr lang="da-DK" altLang="ko-KR" kern="0" dirty="0">
              <a:solidFill>
                <a:schemeClr val="tx1"/>
              </a:solidFill>
              <a:latin typeface="Consolas" panose="020B0609020204030204" pitchFamily="49" charset="0"/>
              <a:ea typeface="굴림" panose="020B0600000101010101" pitchFamily="50" charset="-127"/>
              <a:cs typeface="굴림" panose="020B0600000101010101" pitchFamily="50" charset="-127"/>
            </a:endParaRPr>
          </a:p>
          <a:p>
            <a:pPr latinLnBrk="0"/>
            <a:r>
              <a:rPr lang="da-DK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d </a:t>
            </a:r>
            <a:r>
              <a:rPr lang="da-DK" altLang="ko-KR" kern="0" dirty="0" smtClean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=</a:t>
            </a:r>
            <a:endParaRPr lang="da-DK" altLang="ko-KR" kern="0" dirty="0">
              <a:solidFill>
                <a:schemeClr val="tx1"/>
              </a:solidFill>
              <a:latin typeface="Consolas" panose="020B0609020204030204" pitchFamily="49" charset="0"/>
              <a:ea typeface="굴림" panose="020B0600000101010101" pitchFamily="50" charset="-127"/>
              <a:cs typeface="굴림" panose="020B0600000101010101" pitchFamily="50" charset="-127"/>
            </a:endParaRPr>
          </a:p>
          <a:p>
            <a:pPr latinLnBrk="0"/>
            <a:r>
              <a:rPr lang="da-DK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    12    -6    38   -</a:t>
            </a:r>
            <a:r>
              <a:rPr lang="da-DK" altLang="ko-KR" kern="0" dirty="0" smtClean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10</a:t>
            </a:r>
            <a:endParaRPr lang="da-DK" altLang="ko-KR" kern="0" dirty="0">
              <a:solidFill>
                <a:schemeClr val="tx1"/>
              </a:solidFill>
              <a:latin typeface="Consolas" panose="020B0609020204030204" pitchFamily="49" charset="0"/>
              <a:ea typeface="굴림" panose="020B0600000101010101" pitchFamily="50" charset="-127"/>
              <a:cs typeface="굴림" panose="020B0600000101010101" pitchFamily="50" charset="-127"/>
            </a:endParaRPr>
          </a:p>
          <a:p>
            <a:pPr latinLnBrk="0"/>
            <a:r>
              <a:rPr lang="da-DK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&gt;&gt; [n,d]=polyder(f1,f2</a:t>
            </a:r>
            <a:r>
              <a:rPr lang="da-DK" altLang="ko-KR" kern="0" dirty="0" smtClean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)</a:t>
            </a:r>
            <a:endParaRPr lang="da-DK" altLang="ko-KR" kern="0" dirty="0">
              <a:solidFill>
                <a:schemeClr val="tx1"/>
              </a:solidFill>
              <a:latin typeface="Consolas" panose="020B0609020204030204" pitchFamily="49" charset="0"/>
              <a:ea typeface="굴림" panose="020B0600000101010101" pitchFamily="50" charset="-127"/>
              <a:cs typeface="굴림" panose="020B0600000101010101" pitchFamily="50" charset="-127"/>
            </a:endParaRPr>
          </a:p>
          <a:p>
            <a:pPr latinLnBrk="0"/>
            <a:r>
              <a:rPr lang="da-DK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n </a:t>
            </a:r>
            <a:r>
              <a:rPr lang="da-DK" altLang="ko-KR" kern="0" dirty="0" smtClean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=</a:t>
            </a:r>
            <a:endParaRPr lang="da-DK" altLang="ko-KR" kern="0" dirty="0">
              <a:solidFill>
                <a:schemeClr val="tx1"/>
              </a:solidFill>
              <a:latin typeface="Consolas" panose="020B0609020204030204" pitchFamily="49" charset="0"/>
              <a:ea typeface="굴림" panose="020B0600000101010101" pitchFamily="50" charset="-127"/>
              <a:cs typeface="굴림" panose="020B0600000101010101" pitchFamily="50" charset="-127"/>
            </a:endParaRPr>
          </a:p>
          <a:p>
            <a:pPr latinLnBrk="0"/>
            <a:r>
              <a:rPr lang="da-DK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     2    22   -</a:t>
            </a:r>
            <a:r>
              <a:rPr lang="da-DK" altLang="ko-KR" kern="0" dirty="0" smtClean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10</a:t>
            </a:r>
            <a:endParaRPr lang="da-DK" altLang="ko-KR" kern="0" dirty="0">
              <a:solidFill>
                <a:schemeClr val="tx1"/>
              </a:solidFill>
              <a:latin typeface="Consolas" panose="020B0609020204030204" pitchFamily="49" charset="0"/>
              <a:ea typeface="굴림" panose="020B0600000101010101" pitchFamily="50" charset="-127"/>
              <a:cs typeface="굴림" panose="020B0600000101010101" pitchFamily="50" charset="-127"/>
            </a:endParaRPr>
          </a:p>
          <a:p>
            <a:pPr latinLnBrk="0"/>
            <a:r>
              <a:rPr lang="da-DK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d </a:t>
            </a:r>
            <a:r>
              <a:rPr lang="da-DK" altLang="ko-KR" kern="0" dirty="0" smtClean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=</a:t>
            </a:r>
            <a:endParaRPr lang="da-DK" altLang="ko-KR" kern="0" dirty="0">
              <a:solidFill>
                <a:schemeClr val="tx1"/>
              </a:solidFill>
              <a:latin typeface="Consolas" panose="020B0609020204030204" pitchFamily="49" charset="0"/>
              <a:ea typeface="굴림" panose="020B0600000101010101" pitchFamily="50" charset="-127"/>
              <a:cs typeface="굴림" panose="020B0600000101010101" pitchFamily="50" charset="-127"/>
            </a:endParaRPr>
          </a:p>
          <a:p>
            <a:pPr latinLnBrk="0"/>
            <a:r>
              <a:rPr lang="da-DK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     1     0    10     0    </a:t>
            </a:r>
            <a:r>
              <a:rPr lang="da-DK" altLang="ko-KR" kern="0" dirty="0" smtClean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25</a:t>
            </a:r>
            <a:endParaRPr lang="en-US" altLang="ko-KR" kern="0" dirty="0">
              <a:solidFill>
                <a:schemeClr val="tx1"/>
              </a:solidFill>
              <a:latin typeface="Consolas" panose="020B0609020204030204" pitchFamily="49" charset="0"/>
              <a:ea typeface="굴림" panose="020B0600000101010101" pitchFamily="50" charset="-127"/>
              <a:cs typeface="굴림" panose="020B0600000101010101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모서리가 둥근 사각형 설명선 3"/>
              <p:cNvSpPr/>
              <p:nvPr/>
            </p:nvSpPr>
            <p:spPr>
              <a:xfrm>
                <a:off x="4572000" y="3066811"/>
                <a:ext cx="3788229" cy="605642"/>
              </a:xfrm>
              <a:prstGeom prst="wedgeRoundRectCallout">
                <a:avLst>
                  <a:gd name="adj1" fmla="val -93404"/>
                  <a:gd name="adj2" fmla="val 5637"/>
                  <a:gd name="adj3" fmla="val 166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poqaHanSans-Regular" panose="020B0500000000000000" pitchFamily="50" charset="-127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poqaHanSans-Regular" panose="020B0500000000000000" pitchFamily="50" charset="-127"/>
                          </a:rPr>
                          <m:t>𝑓</m:t>
                        </m:r>
                      </m:e>
                      <m:sub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poqaHanSans-Regular" panose="020B0500000000000000" pitchFamily="50" charset="-127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poqaHanSans-Regular" panose="020B0500000000000000" pitchFamily="50" charset="-127"/>
                          </a:rPr>
                        </m:ctrlPr>
                      </m:dPr>
                      <m:e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poqaHanSans-Regular" panose="020B0500000000000000" pitchFamily="50" charset="-127"/>
                          </a:rPr>
                          <m:t>𝑥</m:t>
                        </m:r>
                      </m:e>
                    </m:d>
                    <m:r>
                      <a:rPr lang="en-US" altLang="ko-K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poqaHanSans-Regular" panose="020B0500000000000000" pitchFamily="50" charset="-127"/>
                      </a:rPr>
                      <m:t>=3</m:t>
                    </m:r>
                    <m:sSup>
                      <m:sSupPr>
                        <m:ctrlP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poqaHanSans-Regular" panose="020B0500000000000000" pitchFamily="50" charset="-127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poqaHanSans-Regular" panose="020B0500000000000000" pitchFamily="50" charset="-127"/>
                          </a:rPr>
                          <m:t>𝑥</m:t>
                        </m:r>
                      </m:e>
                      <m:sup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poqaHanSans-Regular" panose="020B0500000000000000" pitchFamily="50" charset="-127"/>
                          </a:rPr>
                          <m:t>2</m:t>
                        </m:r>
                      </m:sup>
                    </m:sSup>
                    <m:r>
                      <a:rPr lang="en-US" altLang="ko-K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poqaHanSans-Regular" panose="020B0500000000000000" pitchFamily="50" charset="-127"/>
                      </a:rPr>
                      <m:t>−2</m:t>
                    </m:r>
                    <m:r>
                      <a:rPr lang="en-US" altLang="ko-K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poqaHanSans-Regular" panose="020B0500000000000000" pitchFamily="50" charset="-127"/>
                      </a:rPr>
                      <m:t>𝑥</m:t>
                    </m:r>
                    <m:r>
                      <a:rPr lang="en-US" altLang="ko-K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poqaHanSans-Regular" panose="020B0500000000000000" pitchFamily="50" charset="-127"/>
                      </a:rPr>
                      <m:t>+4</m:t>
                    </m:r>
                  </m:oMath>
                </a14:m>
                <a:r>
                  <a:rPr lang="ko-KR" altLang="en-US" sz="1400" dirty="0" smtClean="0">
                    <a:solidFill>
                      <a:schemeClr val="tx1"/>
                    </a:solidFill>
                    <a:latin typeface="SpoqaHanSans-Regular" panose="020B0500000000000000" pitchFamily="50" charset="-127"/>
                    <a:ea typeface="SpoqaHanSans-Regular" panose="020B0500000000000000" pitchFamily="50" charset="-127"/>
                  </a:rPr>
                  <a:t> 의 미분은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poqaHanSans-Regular" panose="020B0500000000000000" pitchFamily="50" charset="-127"/>
                      </a:rPr>
                      <m:t>6</m:t>
                    </m:r>
                    <m:r>
                      <a:rPr lang="en-US" altLang="ko-K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poqaHanSans-Regular" panose="020B0500000000000000" pitchFamily="50" charset="-127"/>
                      </a:rPr>
                      <m:t>𝑥</m:t>
                    </m:r>
                    <m:r>
                      <a:rPr lang="en-US" altLang="ko-K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poqaHanSans-Regular" panose="020B0500000000000000" pitchFamily="50" charset="-127"/>
                      </a:rPr>
                      <m:t>−2</m:t>
                    </m:r>
                  </m:oMath>
                </a14:m>
                <a:endParaRPr lang="ko-KR" altLang="en-US" sz="1400" dirty="0">
                  <a:solidFill>
                    <a:schemeClr val="tx1"/>
                  </a:solidFill>
                  <a:latin typeface="SpoqaHanSans-Regular" panose="020B0500000000000000" pitchFamily="50" charset="-127"/>
                  <a:ea typeface="SpoqaHanSans-Regular" panose="020B0500000000000000" pitchFamily="50" charset="-127"/>
                </a:endParaRPr>
              </a:p>
            </p:txBody>
          </p:sp>
        </mc:Choice>
        <mc:Fallback xmlns="">
          <p:sp>
            <p:nvSpPr>
              <p:cNvPr id="4" name="모서리가 둥근 사각형 설명선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066811"/>
                <a:ext cx="3788229" cy="605642"/>
              </a:xfrm>
              <a:prstGeom prst="wedgeRoundRectCallout">
                <a:avLst>
                  <a:gd name="adj1" fmla="val -93404"/>
                  <a:gd name="adj2" fmla="val 5637"/>
                  <a:gd name="adj3" fmla="val 16667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6">
                    <a:lumMod val="75000"/>
                  </a:schemeClr>
                </a:solidFill>
                <a:prstDash val="sysDot"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모서리가 둥근 사각형 설명선 6"/>
              <p:cNvSpPr/>
              <p:nvPr/>
            </p:nvSpPr>
            <p:spPr>
              <a:xfrm>
                <a:off x="4144488" y="3991961"/>
                <a:ext cx="4589813" cy="605642"/>
              </a:xfrm>
              <a:prstGeom prst="wedgeRoundRectCallout">
                <a:avLst>
                  <a:gd name="adj1" fmla="val -67483"/>
                  <a:gd name="adj2" fmla="val -7108"/>
                  <a:gd name="adj3" fmla="val 166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poqaHanSans-Regular" panose="020B0500000000000000" pitchFamily="50" charset="-127"/>
                      </a:rPr>
                      <m:t>(3</m:t>
                    </m:r>
                    <m:sSup>
                      <m:sSupPr>
                        <m:ctrlP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poqaHanSans-Regular" panose="020B0500000000000000" pitchFamily="50" charset="-127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poqaHanSans-Regular" panose="020B0500000000000000" pitchFamily="50" charset="-127"/>
                          </a:rPr>
                          <m:t>𝑥</m:t>
                        </m:r>
                      </m:e>
                      <m:sup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poqaHanSans-Regular" panose="020B0500000000000000" pitchFamily="50" charset="-127"/>
                          </a:rPr>
                          <m:t>2</m:t>
                        </m:r>
                      </m:sup>
                    </m:sSup>
                    <m:r>
                      <a:rPr lang="en-US" altLang="ko-K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poqaHanSans-Regular" panose="020B0500000000000000" pitchFamily="50" charset="-127"/>
                      </a:rPr>
                      <m:t>−2</m:t>
                    </m:r>
                    <m:r>
                      <a:rPr lang="en-US" altLang="ko-K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poqaHanSans-Regular" panose="020B0500000000000000" pitchFamily="50" charset="-127"/>
                      </a:rPr>
                      <m:t>𝑥</m:t>
                    </m:r>
                    <m:r>
                      <a:rPr lang="en-US" altLang="ko-K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poqaHanSans-Regular" panose="020B0500000000000000" pitchFamily="50" charset="-127"/>
                      </a:rPr>
                      <m:t>+4)(</m:t>
                    </m:r>
                    <m:sSup>
                      <m:sSupPr>
                        <m:ctrlP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poqaHanSans-Regular" panose="020B0500000000000000" pitchFamily="50" charset="-127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poqaHanSans-Regular" panose="020B0500000000000000" pitchFamily="50" charset="-127"/>
                          </a:rPr>
                          <m:t>𝑥</m:t>
                        </m:r>
                      </m:e>
                      <m:sup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poqaHanSans-Regular" panose="020B0500000000000000" pitchFamily="50" charset="-127"/>
                          </a:rPr>
                          <m:t>2</m:t>
                        </m:r>
                      </m:sup>
                    </m:sSup>
                    <m:r>
                      <a:rPr lang="en-US" altLang="ko-K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poqaHanSans-Regular" panose="020B0500000000000000" pitchFamily="50" charset="-127"/>
                      </a:rPr>
                      <m:t>+5)</m:t>
                    </m:r>
                  </m:oMath>
                </a14:m>
                <a:r>
                  <a:rPr lang="ko-KR" altLang="en-US" sz="1400" dirty="0" smtClean="0">
                    <a:solidFill>
                      <a:schemeClr val="tx1"/>
                    </a:solidFill>
                    <a:latin typeface="SpoqaHanSans-Regular" panose="020B0500000000000000" pitchFamily="50" charset="-127"/>
                    <a:ea typeface="SpoqaHanSans-Regular" panose="020B0500000000000000" pitchFamily="50" charset="-127"/>
                  </a:rPr>
                  <a:t>의 미분은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poqaHanSans-Regular" panose="020B0500000000000000" pitchFamily="50" charset="-127"/>
                      </a:rPr>
                      <m:t>12</m:t>
                    </m:r>
                    <m:sSup>
                      <m:sSupPr>
                        <m:ctrlP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poqaHanSans-Regular" panose="020B0500000000000000" pitchFamily="50" charset="-127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poqaHanSans-Regular" panose="020B0500000000000000" pitchFamily="50" charset="-127"/>
                          </a:rPr>
                          <m:t>𝑥</m:t>
                        </m:r>
                      </m:e>
                      <m:sup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poqaHanSans-Regular" panose="020B0500000000000000" pitchFamily="50" charset="-127"/>
                          </a:rPr>
                          <m:t>3</m:t>
                        </m:r>
                      </m:sup>
                    </m:sSup>
                    <m:r>
                      <a:rPr lang="en-US" altLang="ko-K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poqaHanSans-Regular" panose="020B0500000000000000" pitchFamily="50" charset="-127"/>
                      </a:rPr>
                      <m:t>−6</m:t>
                    </m:r>
                    <m:sSup>
                      <m:sSupPr>
                        <m:ctrlP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poqaHanSans-Regular" panose="020B0500000000000000" pitchFamily="50" charset="-127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poqaHanSans-Regular" panose="020B0500000000000000" pitchFamily="50" charset="-127"/>
                          </a:rPr>
                          <m:t>𝑥</m:t>
                        </m:r>
                      </m:e>
                      <m:sup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poqaHanSans-Regular" panose="020B0500000000000000" pitchFamily="50" charset="-127"/>
                          </a:rPr>
                          <m:t>2</m:t>
                        </m:r>
                      </m:sup>
                    </m:sSup>
                    <m:r>
                      <a:rPr lang="en-US" altLang="ko-K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poqaHanSans-Regular" panose="020B0500000000000000" pitchFamily="50" charset="-127"/>
                      </a:rPr>
                      <m:t>+38</m:t>
                    </m:r>
                    <m:r>
                      <a:rPr lang="en-US" altLang="ko-K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poqaHanSans-Regular" panose="020B0500000000000000" pitchFamily="50" charset="-127"/>
                      </a:rPr>
                      <m:t>𝑥</m:t>
                    </m:r>
                    <m:r>
                      <a:rPr lang="en-US" altLang="ko-K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poqaHanSans-Regular" panose="020B0500000000000000" pitchFamily="50" charset="-127"/>
                      </a:rPr>
                      <m:t>−10</m:t>
                    </m:r>
                  </m:oMath>
                </a14:m>
                <a:endParaRPr lang="ko-KR" altLang="en-US" sz="1400" i="1" dirty="0">
                  <a:solidFill>
                    <a:schemeClr val="tx1"/>
                  </a:solidFill>
                  <a:latin typeface="SpoqaHanSans-Regular" panose="020B0500000000000000" pitchFamily="50" charset="-127"/>
                  <a:ea typeface="SpoqaHanSans-Regular" panose="020B0500000000000000" pitchFamily="50" charset="-127"/>
                </a:endParaRPr>
              </a:p>
            </p:txBody>
          </p:sp>
        </mc:Choice>
        <mc:Fallback xmlns="">
          <p:sp>
            <p:nvSpPr>
              <p:cNvPr id="7" name="모서리가 둥근 사각형 설명선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488" y="3991961"/>
                <a:ext cx="4589813" cy="605642"/>
              </a:xfrm>
              <a:prstGeom prst="wedgeRoundRectCallout">
                <a:avLst>
                  <a:gd name="adj1" fmla="val -67483"/>
                  <a:gd name="adj2" fmla="val -7108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6">
                    <a:lumMod val="75000"/>
                  </a:schemeClr>
                </a:solidFill>
                <a:prstDash val="sysDot"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모서리가 둥근 사각형 설명선 7"/>
              <p:cNvSpPr/>
              <p:nvPr/>
            </p:nvSpPr>
            <p:spPr>
              <a:xfrm>
                <a:off x="4572000" y="4946431"/>
                <a:ext cx="3788229" cy="605642"/>
              </a:xfrm>
              <a:prstGeom prst="wedgeRoundRectCallout">
                <a:avLst>
                  <a:gd name="adj1" fmla="val -71562"/>
                  <a:gd name="adj2" fmla="val -24755"/>
                  <a:gd name="adj3" fmla="val 166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poqaHanSans-Regular" panose="020B0500000000000000" pitchFamily="50" charset="-127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poqaHanSans-Regular" panose="020B0500000000000000" pitchFamily="50" charset="-127"/>
                          </a:rPr>
                          <m:t>3</m:t>
                        </m:r>
                        <m:sSup>
                          <m:sSup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poqaHanSans-Regular" panose="020B0500000000000000" pitchFamily="50" charset="-127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poqaHanSans-Regular" panose="020B0500000000000000" pitchFamily="50" charset="-127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poqaHanSans-Regular" panose="020B0500000000000000" pitchFamily="50" charset="-127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poqaHanSans-Regular" panose="020B0500000000000000" pitchFamily="50" charset="-127"/>
                          </a:rPr>
                          <m:t>−2</m:t>
                        </m:r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poqaHanSans-Regular" panose="020B0500000000000000" pitchFamily="50" charset="-127"/>
                          </a:rPr>
                          <m:t>𝑥</m:t>
                        </m:r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poqaHanSans-Regular" panose="020B0500000000000000" pitchFamily="50" charset="-127"/>
                          </a:rPr>
                          <m:t>+4</m:t>
                        </m:r>
                      </m:num>
                      <m:den>
                        <m:sSup>
                          <m:sSup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poqaHanSans-Regular" panose="020B0500000000000000" pitchFamily="50" charset="-127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poqaHanSans-Regular" panose="020B0500000000000000" pitchFamily="50" charset="-127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poqaHanSans-Regular" panose="020B0500000000000000" pitchFamily="50" charset="-127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poqaHanSans-Regular" panose="020B0500000000000000" pitchFamily="50" charset="-127"/>
                          </a:rPr>
                          <m:t>+5</m:t>
                        </m:r>
                      </m:den>
                    </m:f>
                  </m:oMath>
                </a14:m>
                <a:r>
                  <a:rPr lang="ko-KR" altLang="en-US" sz="1400" dirty="0" smtClean="0">
                    <a:solidFill>
                      <a:schemeClr val="tx1"/>
                    </a:solidFill>
                    <a:latin typeface="SpoqaHanSans-Regular" panose="020B0500000000000000" pitchFamily="50" charset="-127"/>
                    <a:ea typeface="SpoqaHanSans-Regular" panose="020B0500000000000000" pitchFamily="50" charset="-127"/>
                  </a:rPr>
                  <a:t> 의 미분은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poqaHanSans-Regular" panose="020B0500000000000000" pitchFamily="50" charset="-127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poqaHanSans-Regular" panose="020B0500000000000000" pitchFamily="50" charset="-127"/>
                          </a:rPr>
                          <m:t>2</m:t>
                        </m:r>
                        <m:sSup>
                          <m:sSup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poqaHanSans-Regular" panose="020B0500000000000000" pitchFamily="50" charset="-127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poqaHanSans-Regular" panose="020B0500000000000000" pitchFamily="50" charset="-127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poqaHanSans-Regular" panose="020B0500000000000000" pitchFamily="50" charset="-127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poqaHanSans-Regular" panose="020B0500000000000000" pitchFamily="50" charset="-127"/>
                          </a:rPr>
                          <m:t>+22</m:t>
                        </m:r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poqaHanSans-Regular" panose="020B0500000000000000" pitchFamily="50" charset="-127"/>
                          </a:rPr>
                          <m:t>𝑥</m:t>
                        </m:r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poqaHanSans-Regular" panose="020B0500000000000000" pitchFamily="50" charset="-127"/>
                          </a:rPr>
                          <m:t>−10</m:t>
                        </m:r>
                      </m:num>
                      <m:den>
                        <m:sSup>
                          <m:sSup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poqaHanSans-Regular" panose="020B0500000000000000" pitchFamily="50" charset="-127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poqaHanSans-Regular" panose="020B0500000000000000" pitchFamily="50" charset="-127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poqaHanSans-Regular" panose="020B0500000000000000" pitchFamily="50" charset="-127"/>
                              </a:rPr>
                              <m:t>4</m:t>
                            </m:r>
                          </m:sup>
                        </m:sSup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poqaHanSans-Regular" panose="020B0500000000000000" pitchFamily="50" charset="-127"/>
                          </a:rPr>
                          <m:t>+10</m:t>
                        </m:r>
                        <m:sSup>
                          <m:sSup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poqaHanSans-Regular" panose="020B0500000000000000" pitchFamily="50" charset="-127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poqaHanSans-Regular" panose="020B0500000000000000" pitchFamily="50" charset="-127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SpoqaHanSans-Regular" panose="020B0500000000000000" pitchFamily="50" charset="-127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poqaHanSans-Regular" panose="020B0500000000000000" pitchFamily="50" charset="-127"/>
                          </a:rPr>
                          <m:t>+25</m:t>
                        </m:r>
                      </m:den>
                    </m:f>
                  </m:oMath>
                </a14:m>
                <a:endParaRPr lang="ko-KR" altLang="en-US" i="1" dirty="0">
                  <a:solidFill>
                    <a:schemeClr val="tx1"/>
                  </a:solidFill>
                  <a:latin typeface="SpoqaHanSans-Regular" panose="020B0500000000000000" pitchFamily="50" charset="-127"/>
                  <a:ea typeface="SpoqaHanSans-Regular" panose="020B0500000000000000" pitchFamily="50" charset="-127"/>
                </a:endParaRPr>
              </a:p>
            </p:txBody>
          </p:sp>
        </mc:Choice>
        <mc:Fallback xmlns="">
          <p:sp>
            <p:nvSpPr>
              <p:cNvPr id="8" name="모서리가 둥근 사각형 설명선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946431"/>
                <a:ext cx="3788229" cy="605642"/>
              </a:xfrm>
              <a:prstGeom prst="wedgeRoundRectCallout">
                <a:avLst>
                  <a:gd name="adj1" fmla="val -71562"/>
                  <a:gd name="adj2" fmla="val -24755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6">
                    <a:lumMod val="75000"/>
                  </a:schemeClr>
                </a:solidFill>
                <a:prstDash val="sysDot"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757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커브 피팅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커브 피팅 </a:t>
            </a:r>
            <a:r>
              <a:rPr lang="en-US" altLang="ko-KR" dirty="0" smtClean="0"/>
              <a:t>(curve fitting)</a:t>
            </a:r>
          </a:p>
          <a:p>
            <a:pPr lvl="1"/>
            <a:r>
              <a:rPr lang="ko-KR" altLang="en-US" dirty="0" smtClean="0"/>
              <a:t>함수를 데이터 집합에 맞추는 과정으로 회귀분석</a:t>
            </a:r>
            <a:r>
              <a:rPr lang="en-US" altLang="ko-KR" dirty="0" smtClean="0"/>
              <a:t>(regression analysis)</a:t>
            </a:r>
            <a:r>
              <a:rPr lang="ko-KR" altLang="en-US" dirty="0" smtClean="0"/>
              <a:t>이라고도 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데이터로부터 수학적 모델을 만드는데 사용함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다양한 </a:t>
            </a:r>
            <a:r>
              <a:rPr lang="ko-KR" altLang="en-US" dirty="0" err="1" smtClean="0"/>
              <a:t>함수형태</a:t>
            </a:r>
            <a:r>
              <a:rPr lang="en-US" altLang="ko-KR" dirty="0" smtClean="0"/>
              <a:t>(</a:t>
            </a:r>
            <a:r>
              <a:rPr lang="ko-KR" altLang="en-US" dirty="0" smtClean="0"/>
              <a:t>선형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다항식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멱함수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지수함수 등등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사용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en-US" altLang="ko-KR" dirty="0" err="1" smtClean="0"/>
              <a:t>Matlab</a:t>
            </a:r>
            <a:r>
              <a:rPr lang="ko-KR" altLang="en-US" dirty="0" smtClean="0"/>
              <a:t>에서 지원하는 커브 피팅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다항식 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polyfit</a:t>
            </a:r>
            <a:r>
              <a:rPr lang="en-US" altLang="ko-KR" dirty="0" smtClean="0"/>
              <a:t>()</a:t>
            </a:r>
          </a:p>
          <a:p>
            <a:pPr lvl="1"/>
            <a:r>
              <a:rPr lang="ko-KR" altLang="en-US" dirty="0" smtClean="0"/>
              <a:t>다항식이</a:t>
            </a:r>
            <a:r>
              <a:rPr lang="en-US" altLang="ko-KR" dirty="0" smtClean="0"/>
              <a:t> </a:t>
            </a:r>
            <a:r>
              <a:rPr lang="ko-KR" altLang="en-US" dirty="0" smtClean="0"/>
              <a:t>아닌 경우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멱함수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지수함수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로그함수</a:t>
            </a:r>
            <a:r>
              <a:rPr lang="ko-KR" altLang="en-US" dirty="0" smtClean="0"/>
              <a:t> </a:t>
            </a:r>
            <a:r>
              <a:rPr lang="en-US" altLang="ko-KR" dirty="0" smtClean="0"/>
              <a:t>… → </a:t>
            </a:r>
            <a:r>
              <a:rPr lang="ko-KR" altLang="en-US" dirty="0" smtClean="0"/>
              <a:t>데이터를 이 </a:t>
            </a:r>
            <a:r>
              <a:rPr lang="ko-KR" altLang="en-US" dirty="0" err="1" smtClean="0"/>
              <a:t>함수형태로</a:t>
            </a:r>
            <a:r>
              <a:rPr lang="ko-KR" altLang="en-US" dirty="0" smtClean="0"/>
              <a:t> 가공하여 </a:t>
            </a:r>
            <a:r>
              <a:rPr lang="en-US" altLang="ko-KR" dirty="0" err="1" smtClean="0"/>
              <a:t>polyfit</a:t>
            </a:r>
            <a:r>
              <a:rPr lang="en-US" altLang="ko-KR" dirty="0" smtClean="0"/>
              <a:t>() </a:t>
            </a:r>
            <a:r>
              <a:rPr lang="ko-KR" altLang="en-US" dirty="0" smtClean="0"/>
              <a:t>함수 사용함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polyfit</a:t>
            </a:r>
            <a:r>
              <a:rPr lang="en-US" altLang="ko-KR" dirty="0" smtClean="0"/>
              <a:t>() </a:t>
            </a:r>
            <a:r>
              <a:rPr lang="ko-KR" altLang="en-US" dirty="0" smtClean="0"/>
              <a:t>함수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데이터 점들에 대한 최상의 함수 계수를 구하는 과정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최소자승법을 이용하여 오차를 최소화하는 과정으로 계산함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11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6768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720" y="2110581"/>
            <a:ext cx="3316280" cy="2488598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커브 피팅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 dirty="0" smtClean="0"/>
                  <a:t>다항식</a:t>
                </a:r>
                <a:r>
                  <a:rPr lang="en-US" altLang="ko-KR" dirty="0" smtClean="0"/>
                  <a:t> </a:t>
                </a:r>
                <a:r>
                  <a:rPr lang="ko-KR" altLang="en-US" dirty="0" smtClean="0"/>
                  <a:t>커브 피팅</a:t>
                </a:r>
                <a:endParaRPr lang="en-US" altLang="ko-KR" dirty="0" smtClean="0"/>
              </a:p>
              <a:p>
                <a:pPr lvl="1"/>
                <a:r>
                  <a:rPr lang="en-US" altLang="ko-KR" dirty="0" smtClean="0"/>
                  <a:t>p = </a:t>
                </a:r>
                <a:r>
                  <a:rPr lang="en-US" altLang="ko-KR" dirty="0" err="1" smtClean="0"/>
                  <a:t>polyfit</a:t>
                </a:r>
                <a:r>
                  <a:rPr lang="en-US" altLang="ko-KR" dirty="0" smtClean="0"/>
                  <a:t>(x, y, n);</a:t>
                </a:r>
                <a:br>
                  <a:rPr lang="en-US" altLang="ko-KR" dirty="0" smtClean="0"/>
                </a:br>
                <a:r>
                  <a:rPr lang="en-US" altLang="ko-KR" dirty="0" smtClean="0"/>
                  <a:t>p : </a:t>
                </a:r>
                <a:r>
                  <a:rPr lang="ko-KR" altLang="en-US" dirty="0" smtClean="0"/>
                  <a:t>다항식 계수</a:t>
                </a:r>
                <a:r>
                  <a:rPr lang="en-US" altLang="ko-KR" dirty="0" smtClean="0"/>
                  <a:t>, x &amp; y : </a:t>
                </a:r>
                <a:r>
                  <a:rPr lang="ko-KR" altLang="en-US" dirty="0" smtClean="0"/>
                  <a:t>데이터의 좌표</a:t>
                </a:r>
                <a:r>
                  <a:rPr lang="en-US" altLang="ko-KR" dirty="0" smtClean="0"/>
                  <a:t>, n : </a:t>
                </a:r>
                <a:r>
                  <a:rPr lang="ko-KR" altLang="en-US" dirty="0" smtClean="0"/>
                  <a:t>다항식의 차수</a:t>
                </a:r>
                <a:endParaRPr lang="en-US" altLang="ko-KR" dirty="0" smtClean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 smtClean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 smtClean="0"/>
              </a:p>
              <a:p>
                <a:pPr lvl="1"/>
                <a:endParaRPr lang="en-US" altLang="ko-KR" dirty="0"/>
              </a:p>
              <a:p>
                <a:pPr lvl="2"/>
                <a:endParaRPr lang="en-US" altLang="ko-KR" dirty="0" smtClean="0"/>
              </a:p>
              <a:p>
                <a:pPr lvl="2"/>
                <a:endParaRPr lang="en-US" altLang="ko-KR" dirty="0" smtClean="0"/>
              </a:p>
              <a:p>
                <a:pPr lvl="2"/>
                <a:r>
                  <a:rPr lang="ko-KR" altLang="en-US" dirty="0" smtClean="0"/>
                  <a:t>데이터들과 가장 근접한 </a:t>
                </a:r>
                <a:r>
                  <a:rPr lang="en-US" altLang="ko-KR" dirty="0" smtClean="0"/>
                  <a:t>3</a:t>
                </a:r>
                <a:r>
                  <a:rPr lang="ko-KR" altLang="en-US" dirty="0" smtClean="0"/>
                  <a:t>차 함수의 계수를 계산함</a:t>
                </a:r>
                <a:endParaRPr lang="en-US" altLang="ko-KR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=0.022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−0.4005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+2.6138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−1.4158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4" t="-54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12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721478" y="2237781"/>
            <a:ext cx="5287436" cy="2361398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t" anchorCtr="0">
            <a:spAutoFit/>
          </a:bodyPr>
          <a:lstStyle/>
          <a:p>
            <a:pPr latinLnBrk="0"/>
            <a:r>
              <a:rPr lang="pt-BR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&gt;&gt; x=[0.9 1.5 3 4 6 8 9.5];</a:t>
            </a:r>
          </a:p>
          <a:p>
            <a:pPr latinLnBrk="0"/>
            <a:r>
              <a:rPr lang="pt-BR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&gt;&gt; y=[0.9 1.5 2.5 5.1 4.5 4.9 6.3];</a:t>
            </a:r>
          </a:p>
          <a:p>
            <a:pPr latinLnBrk="0"/>
            <a:r>
              <a:rPr lang="pt-BR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&gt;&gt; p=polyfit(x,y,3</a:t>
            </a:r>
            <a:r>
              <a:rPr lang="pt-BR" altLang="ko-KR" kern="0" dirty="0" smtClean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)</a:t>
            </a:r>
            <a:endParaRPr lang="pt-BR" altLang="ko-KR" kern="0" dirty="0">
              <a:solidFill>
                <a:schemeClr val="tx1"/>
              </a:solidFill>
              <a:latin typeface="Consolas" panose="020B0609020204030204" pitchFamily="49" charset="0"/>
              <a:ea typeface="굴림" panose="020B0600000101010101" pitchFamily="50" charset="-127"/>
              <a:cs typeface="굴림" panose="020B0600000101010101" pitchFamily="50" charset="-127"/>
            </a:endParaRPr>
          </a:p>
          <a:p>
            <a:pPr latinLnBrk="0"/>
            <a:r>
              <a:rPr lang="pt-BR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p </a:t>
            </a:r>
            <a:r>
              <a:rPr lang="pt-BR" altLang="ko-KR" kern="0" dirty="0" smtClean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=</a:t>
            </a:r>
            <a:endParaRPr lang="pt-BR" altLang="ko-KR" kern="0" dirty="0">
              <a:solidFill>
                <a:schemeClr val="tx1"/>
              </a:solidFill>
              <a:latin typeface="Consolas" panose="020B0609020204030204" pitchFamily="49" charset="0"/>
              <a:ea typeface="굴림" panose="020B0600000101010101" pitchFamily="50" charset="-127"/>
              <a:cs typeface="굴림" panose="020B0600000101010101" pitchFamily="50" charset="-127"/>
            </a:endParaRPr>
          </a:p>
          <a:p>
            <a:pPr latinLnBrk="0"/>
            <a:r>
              <a:rPr lang="pt-BR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    0.0220   -0.4005    2.6138   -</a:t>
            </a:r>
            <a:r>
              <a:rPr lang="pt-BR" altLang="ko-KR" kern="0" dirty="0" smtClean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1.4158</a:t>
            </a:r>
          </a:p>
          <a:p>
            <a:pPr latinLnBrk="0"/>
            <a:r>
              <a:rPr lang="pt-BR" altLang="ko-KR" kern="0" dirty="0" smtClean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&gt;&gt; </a:t>
            </a:r>
            <a:r>
              <a:rPr lang="pt-BR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xp=0.9:0.1:9.5;</a:t>
            </a:r>
          </a:p>
          <a:p>
            <a:pPr latinLnBrk="0"/>
            <a:r>
              <a:rPr lang="pt-BR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&gt;&gt; yp=polyval(p,xp);</a:t>
            </a:r>
          </a:p>
          <a:p>
            <a:pPr latinLnBrk="0"/>
            <a:r>
              <a:rPr lang="pt-BR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&gt;&gt; plot(x,y,'o',xp,yp);</a:t>
            </a:r>
            <a:endParaRPr lang="en-US" altLang="ko-KR" kern="0" dirty="0">
              <a:solidFill>
                <a:schemeClr val="tx1"/>
              </a:solidFill>
              <a:latin typeface="Consolas" panose="020B0609020204030204" pitchFamily="49" charset="0"/>
              <a:ea typeface="굴림" panose="020B0600000101010101" pitchFamily="50" charset="-127"/>
              <a:cs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90158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284" y="4973751"/>
            <a:ext cx="2444716" cy="183456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319" y="4973751"/>
            <a:ext cx="2444716" cy="183456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커브 피팅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차수에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따른 피팅 결과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13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685852" y="1459949"/>
            <a:ext cx="6664974" cy="3438615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t" anchorCtr="0">
            <a:spAutoFit/>
          </a:bodyPr>
          <a:lstStyle/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x=[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0.9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1.5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3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4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6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8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9.5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];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y=[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0.9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1.5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2.5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5.1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4.5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4.9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6.3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];</a:t>
            </a:r>
          </a:p>
          <a:p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for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600" dirty="0">
                <a:solidFill>
                  <a:srgbClr val="0184BC"/>
                </a:solidFill>
                <a:latin typeface="Consolas" panose="020B0609020204030204" pitchFamily="49" charset="0"/>
              </a:rPr>
              <a:t>order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1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: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6</a:t>
            </a:r>
            <a:endParaRPr lang="en-US" altLang="ko-KR" sz="1600" dirty="0">
              <a:solidFill>
                <a:srgbClr val="333333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  p=</a:t>
            </a:r>
            <a:r>
              <a:rPr lang="en-US" altLang="ko-KR" sz="1600" dirty="0" err="1">
                <a:solidFill>
                  <a:srgbClr val="A626A4"/>
                </a:solidFill>
                <a:latin typeface="Consolas" panose="020B0609020204030204" pitchFamily="49" charset="0"/>
              </a:rPr>
              <a:t>polyfit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 err="1">
                <a:solidFill>
                  <a:srgbClr val="333333"/>
                </a:solidFill>
                <a:latin typeface="Consolas" panose="020B0609020204030204" pitchFamily="49" charset="0"/>
              </a:rPr>
              <a:t>x,y,</a:t>
            </a:r>
            <a:r>
              <a:rPr lang="en-US" altLang="ko-KR" sz="1600" dirty="0" err="1">
                <a:solidFill>
                  <a:srgbClr val="0184BC"/>
                </a:solidFill>
                <a:latin typeface="Consolas" panose="020B0609020204030204" pitchFamily="49" charset="0"/>
              </a:rPr>
              <a:t>order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  </a:t>
            </a:r>
            <a:r>
              <a:rPr lang="en-US" altLang="ko-KR" sz="1600" dirty="0" err="1">
                <a:solidFill>
                  <a:srgbClr val="333333"/>
                </a:solidFill>
                <a:latin typeface="Consolas" panose="020B0609020204030204" pitchFamily="49" charset="0"/>
              </a:rPr>
              <a:t>xp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0.9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: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0.1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:</a:t>
            </a:r>
            <a:r>
              <a:rPr lang="en-US" altLang="ko-KR" sz="1600" dirty="0">
                <a:solidFill>
                  <a:srgbClr val="986801"/>
                </a:solidFill>
                <a:latin typeface="Consolas" panose="020B0609020204030204" pitchFamily="49" charset="0"/>
              </a:rPr>
              <a:t>9.5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  </a:t>
            </a:r>
            <a:r>
              <a:rPr lang="en-US" altLang="ko-KR" sz="1600" dirty="0" err="1">
                <a:solidFill>
                  <a:srgbClr val="333333"/>
                </a:solidFill>
                <a:latin typeface="Consolas" panose="020B0609020204030204" pitchFamily="49" charset="0"/>
              </a:rPr>
              <a:t>yp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1600" dirty="0" err="1">
                <a:solidFill>
                  <a:srgbClr val="A626A4"/>
                </a:solidFill>
                <a:latin typeface="Consolas" panose="020B0609020204030204" pitchFamily="49" charset="0"/>
              </a:rPr>
              <a:t>polyval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 err="1">
                <a:solidFill>
                  <a:srgbClr val="333333"/>
                </a:solidFill>
                <a:latin typeface="Consolas" panose="020B0609020204030204" pitchFamily="49" charset="0"/>
              </a:rPr>
              <a:t>p,xp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  </a:t>
            </a:r>
            <a:r>
              <a:rPr lang="en-US" altLang="ko-KR" sz="1600" dirty="0">
                <a:solidFill>
                  <a:srgbClr val="0184BC"/>
                </a:solidFill>
                <a:latin typeface="Consolas" panose="020B0609020204030204" pitchFamily="49" charset="0"/>
              </a:rPr>
              <a:t>figure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  </a:t>
            </a:r>
            <a:r>
              <a:rPr lang="en-US" altLang="ko-KR" sz="1600" dirty="0">
                <a:solidFill>
                  <a:srgbClr val="0184BC"/>
                </a:solidFill>
                <a:latin typeface="Consolas" panose="020B0609020204030204" pitchFamily="49" charset="0"/>
              </a:rPr>
              <a:t>plot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(x,y,</a:t>
            </a:r>
            <a:r>
              <a:rPr lang="en-US" altLang="ko-KR" sz="1600" dirty="0">
                <a:solidFill>
                  <a:srgbClr val="50A14F"/>
                </a:solidFill>
                <a:latin typeface="Consolas" panose="020B0609020204030204" pitchFamily="49" charset="0"/>
              </a:rPr>
              <a:t>'o'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</a:t>
            </a:r>
            <a:r>
              <a:rPr lang="en-US" altLang="ko-KR" sz="1600" dirty="0" err="1">
                <a:solidFill>
                  <a:srgbClr val="333333"/>
                </a:solidFill>
                <a:latin typeface="Consolas" panose="020B0609020204030204" pitchFamily="49" charset="0"/>
              </a:rPr>
              <a:t>xp,yp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  </a:t>
            </a:r>
            <a:r>
              <a:rPr lang="en-US" altLang="ko-KR" sz="1600" dirty="0">
                <a:solidFill>
                  <a:srgbClr val="0184BC"/>
                </a:solidFill>
                <a:latin typeface="Consolas" panose="020B0609020204030204" pitchFamily="49" charset="0"/>
              </a:rPr>
              <a:t>grid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  </a:t>
            </a:r>
            <a:r>
              <a:rPr lang="en-US" altLang="ko-KR" sz="1600" dirty="0" err="1">
                <a:solidFill>
                  <a:srgbClr val="0184BC"/>
                </a:solidFill>
                <a:latin typeface="Consolas" panose="020B0609020204030204" pitchFamily="49" charset="0"/>
              </a:rPr>
              <a:t>xlabel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50A14F"/>
                </a:solidFill>
                <a:latin typeface="Consolas" panose="020B0609020204030204" pitchFamily="49" charset="0"/>
              </a:rPr>
              <a:t>'x'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  </a:t>
            </a:r>
            <a:r>
              <a:rPr lang="en-US" altLang="ko-KR" sz="1600" dirty="0" err="1">
                <a:solidFill>
                  <a:srgbClr val="0184BC"/>
                </a:solidFill>
                <a:latin typeface="Consolas" panose="020B0609020204030204" pitchFamily="49" charset="0"/>
              </a:rPr>
              <a:t>ylabel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50A14F"/>
                </a:solidFill>
                <a:latin typeface="Consolas" panose="020B0609020204030204" pitchFamily="49" charset="0"/>
              </a:rPr>
              <a:t>'y'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    </a:t>
            </a:r>
            <a:r>
              <a:rPr lang="en-US" altLang="ko-KR" sz="1600" dirty="0">
                <a:solidFill>
                  <a:srgbClr val="0184BC"/>
                </a:solidFill>
                <a:latin typeface="Consolas" panose="020B0609020204030204" pitchFamily="49" charset="0"/>
              </a:rPr>
              <a:t>title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 err="1">
                <a:solidFill>
                  <a:srgbClr val="A626A4"/>
                </a:solidFill>
                <a:latin typeface="Consolas" panose="020B0609020204030204" pitchFamily="49" charset="0"/>
              </a:rPr>
              <a:t>sprintf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50A14F"/>
                </a:solidFill>
                <a:latin typeface="Consolas" panose="020B0609020204030204" pitchFamily="49" charset="0"/>
              </a:rPr>
              <a:t>'</a:t>
            </a:r>
            <a:r>
              <a:rPr lang="en-US" altLang="ko-KR" sz="1600" dirty="0" err="1">
                <a:solidFill>
                  <a:srgbClr val="50A14F"/>
                </a:solidFill>
                <a:latin typeface="Consolas" panose="020B0609020204030204" pitchFamily="49" charset="0"/>
              </a:rPr>
              <a:t>polyfit</a:t>
            </a:r>
            <a:r>
              <a:rPr lang="en-US" altLang="ko-KR" sz="1600" dirty="0">
                <a:solidFill>
                  <a:srgbClr val="50A14F"/>
                </a:solidFill>
                <a:latin typeface="Consolas" panose="020B0609020204030204" pitchFamily="49" charset="0"/>
              </a:rPr>
              <a:t> : order = </a:t>
            </a:r>
            <a:r>
              <a:rPr lang="en-US" altLang="ko-KR" sz="1600" dirty="0">
                <a:solidFill>
                  <a:srgbClr val="0184BC"/>
                </a:solidFill>
                <a:latin typeface="Consolas" panose="020B0609020204030204" pitchFamily="49" charset="0"/>
              </a:rPr>
              <a:t>%d</a:t>
            </a:r>
            <a:r>
              <a:rPr lang="en-US" altLang="ko-KR" sz="1600" dirty="0">
                <a:solidFill>
                  <a:srgbClr val="50A14F"/>
                </a:solidFill>
                <a:latin typeface="Consolas" panose="020B0609020204030204" pitchFamily="49" charset="0"/>
              </a:rPr>
              <a:t>'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600" dirty="0">
                <a:solidFill>
                  <a:srgbClr val="0184BC"/>
                </a:solidFill>
                <a:latin typeface="Consolas" panose="020B0609020204030204" pitchFamily="49" charset="0"/>
              </a:rPr>
              <a:t>order</a:t>
            </a:r>
            <a:r>
              <a:rPr lang="en-US" altLang="ko-KR" sz="1600" dirty="0">
                <a:solidFill>
                  <a:srgbClr val="333333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altLang="ko-KR" sz="1600" dirty="0">
                <a:solidFill>
                  <a:srgbClr val="A626A4"/>
                </a:solidFill>
                <a:latin typeface="Consolas" panose="020B0609020204030204" pitchFamily="49" charset="0"/>
              </a:rPr>
              <a:t>end</a:t>
            </a:r>
            <a:r>
              <a:rPr lang="en-US" altLang="ko-KR" sz="1600" dirty="0" smtClean="0">
                <a:solidFill>
                  <a:srgbClr val="333333"/>
                </a:solidFill>
                <a:latin typeface="Consolas" panose="020B0609020204030204" pitchFamily="49" charset="0"/>
              </a:rPr>
              <a:t>;</a:t>
            </a:r>
            <a:endParaRPr lang="en-US" altLang="ko-KR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13" y="4973751"/>
            <a:ext cx="2444716" cy="183456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1353" y="4973751"/>
            <a:ext cx="2444716" cy="183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Matlab</a:t>
            </a:r>
            <a:r>
              <a:rPr lang="en-US" altLang="ko-KR" dirty="0" smtClean="0"/>
              <a:t> </a:t>
            </a:r>
            <a:r>
              <a:rPr lang="ko-KR" altLang="en-US" dirty="0" smtClean="0"/>
              <a:t>다항식 다루기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ko-KR" altLang="en-US" dirty="0" smtClean="0">
                    <a:latin typeface="+mn-lt"/>
                  </a:rPr>
                  <a:t>다항식 </a:t>
                </a:r>
                <a:r>
                  <a:rPr lang="en-US" altLang="ko-KR" dirty="0" smtClean="0">
                    <a:latin typeface="+mn-lt"/>
                  </a:rPr>
                  <a:t>: </a:t>
                </a:r>
                <a:r>
                  <a:rPr lang="ko-KR" altLang="en-US" dirty="0" err="1" smtClean="0">
                    <a:latin typeface="+mn-lt"/>
                  </a:rPr>
                  <a:t>이공학에서</a:t>
                </a:r>
                <a:r>
                  <a:rPr lang="ko-KR" altLang="en-US" dirty="0" smtClean="0">
                    <a:latin typeface="+mn-lt"/>
                  </a:rPr>
                  <a:t> 문제를 풀고 모델링하기 위해서 자주 사용되는 수학적인 표현</a:t>
                </a:r>
                <a:endParaRPr lang="en-US" altLang="ko-KR" dirty="0" smtClean="0">
                  <a:latin typeface="+mn-lt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ko-KR" dirty="0" smtClean="0">
                  <a:latin typeface="+mn-lt"/>
                </a:endParaRPr>
              </a:p>
              <a:p>
                <a:pPr lvl="1"/>
                <a:endParaRPr lang="en-US" altLang="ko-KR" dirty="0" smtClean="0">
                  <a:latin typeface="+mn-lt"/>
                </a:endParaRPr>
              </a:p>
              <a:p>
                <a:r>
                  <a:rPr lang="en-US" altLang="ko-KR" dirty="0" err="1" smtClean="0">
                    <a:latin typeface="+mn-lt"/>
                  </a:rPr>
                  <a:t>Matlab</a:t>
                </a:r>
                <a:r>
                  <a:rPr lang="ko-KR" altLang="en-US" dirty="0" smtClean="0">
                    <a:latin typeface="+mn-lt"/>
                  </a:rPr>
                  <a:t>에서의 다항식의 표현</a:t>
                </a:r>
                <a:endParaRPr lang="en-US" altLang="ko-KR" dirty="0" smtClean="0">
                  <a:latin typeface="+mn-lt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altLang="ko-KR" dirty="0" smtClean="0">
                    <a:latin typeface="+mn-lt"/>
                  </a:rPr>
                  <a:t>				p=[8 5]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r>
                  <a:rPr lang="en-US" altLang="ko-KR" dirty="0" smtClean="0">
                    <a:latin typeface="+mn-lt"/>
                  </a:rPr>
                  <a:t>			d=[2 -4 10]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−150=6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−0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−150</m:t>
                    </m:r>
                  </m:oMath>
                </a14:m>
                <a:r>
                  <a:rPr lang="en-US" altLang="ko-KR" dirty="0" smtClean="0">
                    <a:latin typeface="+mn-lt"/>
                  </a:rPr>
                  <a:t>		h=[6 0 -150]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+6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−7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=5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0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+0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</a:rPr>
                      <m:t>−7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+0</m:t>
                    </m:r>
                  </m:oMath>
                </a14:m>
                <a:r>
                  <a:rPr lang="en-US" altLang="ko-KR" dirty="0" smtClean="0">
                    <a:latin typeface="+mn-lt"/>
                  </a:rPr>
                  <a:t/>
                </a:r>
                <a:br>
                  <a:rPr lang="en-US" altLang="ko-KR" dirty="0" smtClean="0">
                    <a:latin typeface="+mn-lt"/>
                  </a:rPr>
                </a:br>
                <a:r>
                  <a:rPr lang="en-US" altLang="ko-KR" dirty="0" smtClean="0">
                    <a:latin typeface="+mn-lt"/>
                  </a:rPr>
                  <a:t>					c=[5 0 0 6 -7 0]</a:t>
                </a:r>
              </a:p>
              <a:p>
                <a:pPr marL="269875" lvl="1" indent="0">
                  <a:buNone/>
                </a:pPr>
                <a:r>
                  <a:rPr lang="en-US" altLang="ko-KR" dirty="0" smtClean="0">
                    <a:latin typeface="+mn-lt"/>
                  </a:rPr>
                  <a:t>⇒ </a:t>
                </a:r>
                <a:r>
                  <a:rPr lang="ko-KR" altLang="en-US" dirty="0" smtClean="0">
                    <a:latin typeface="+mn-lt"/>
                  </a:rPr>
                  <a:t>각</a:t>
                </a:r>
                <a:r>
                  <a:rPr lang="en-US" altLang="ko-KR" dirty="0" smtClean="0">
                    <a:latin typeface="+mn-lt"/>
                  </a:rPr>
                  <a:t> </a:t>
                </a:r>
                <a:r>
                  <a:rPr lang="ko-KR" altLang="en-US" dirty="0" smtClean="0">
                    <a:latin typeface="+mn-lt"/>
                  </a:rPr>
                  <a:t>계수들로 이루어진 벡터를 사용하여 표현</a:t>
                </a:r>
                <a:endParaRPr lang="en-US" altLang="ko-KR" dirty="0" smtClean="0">
                  <a:latin typeface="+mn-lt"/>
                </a:endParaRPr>
              </a:p>
              <a:p>
                <a:pPr marL="269875" lvl="1" indent="0">
                  <a:buNone/>
                </a:pPr>
                <a:endParaRPr lang="en-US" altLang="ko-KR" dirty="0"/>
              </a:p>
              <a:p>
                <a:pPr marL="269875" lvl="1" indent="0">
                  <a:buNone/>
                </a:pPr>
                <a:r>
                  <a:rPr lang="en-US" altLang="ko-KR" sz="1600" dirty="0" smtClean="0"/>
                  <a:t>* </a:t>
                </a:r>
                <a:r>
                  <a:rPr lang="ko-KR" altLang="en-US" sz="1600" dirty="0" smtClean="0"/>
                  <a:t>참고</a:t>
                </a:r>
                <a:r>
                  <a:rPr lang="en-US" altLang="ko-KR" sz="1600" dirty="0" smtClean="0"/>
                  <a:t> : </a:t>
                </a:r>
                <a:r>
                  <a:rPr lang="ko-KR" altLang="en-US" sz="1600" dirty="0" err="1" smtClean="0"/>
                  <a:t>매트랩의</a:t>
                </a:r>
                <a:r>
                  <a:rPr lang="ko-KR" altLang="en-US" sz="1600" dirty="0" smtClean="0"/>
                  <a:t> 정석</a:t>
                </a:r>
                <a:r>
                  <a:rPr lang="en-US" altLang="ko-KR" sz="1600" dirty="0" smtClean="0"/>
                  <a:t>, Amos </a:t>
                </a:r>
                <a:r>
                  <a:rPr lang="en-US" altLang="ko-KR" sz="1600" dirty="0" err="1" smtClean="0"/>
                  <a:t>Gilat</a:t>
                </a:r>
                <a:r>
                  <a:rPr lang="ko-KR" altLang="en-US" sz="1600" dirty="0" smtClean="0"/>
                  <a:t>저</a:t>
                </a:r>
                <a:r>
                  <a:rPr lang="en-US" altLang="ko-KR" sz="1600" dirty="0" smtClean="0"/>
                  <a:t>, </a:t>
                </a:r>
                <a:r>
                  <a:rPr lang="ko-KR" altLang="en-US" sz="1600" dirty="0"/>
                  <a:t> </a:t>
                </a:r>
                <a:r>
                  <a:rPr lang="ko-KR" altLang="en-US" sz="1600" dirty="0" smtClean="0"/>
                  <a:t>인피니티 </a:t>
                </a:r>
                <a:r>
                  <a:rPr lang="ko-KR" altLang="en-US" sz="1600" dirty="0" err="1" smtClean="0"/>
                  <a:t>북스</a:t>
                </a:r>
                <a:endParaRPr lang="en-US" altLang="ko-KR" sz="1600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4" t="-54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706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다항식의 값 계산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ko-KR" altLang="en-US" dirty="0" smtClean="0">
                    <a:latin typeface="Consolas" panose="020B0609020204030204" pitchFamily="49" charset="0"/>
                  </a:rPr>
                  <a:t>주어진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ko-KR" altLang="en-US" dirty="0" smtClean="0">
                    <a:latin typeface="Consolas" panose="020B0609020204030204" pitchFamily="49" charset="0"/>
                  </a:rPr>
                  <a:t>에 대해서 다항식 함수의 값을 계산하는 함수</a:t>
                </a:r>
                <a:endParaRPr lang="en-US" altLang="ko-KR" dirty="0" smtClean="0">
                  <a:latin typeface="Consolas" panose="020B0609020204030204" pitchFamily="49" charset="0"/>
                </a:endParaRPr>
              </a:p>
              <a:p>
                <a:pPr lvl="1"/>
                <a:r>
                  <a:rPr lang="en-US" altLang="ko-KR" dirty="0" err="1" smtClean="0">
                    <a:latin typeface="Consolas" panose="020B0609020204030204" pitchFamily="49" charset="0"/>
                  </a:rPr>
                  <a:t>polyval</a:t>
                </a:r>
                <a:r>
                  <a:rPr lang="en-US" altLang="ko-KR" dirty="0" smtClean="0">
                    <a:latin typeface="Consolas" panose="020B0609020204030204" pitchFamily="49" charset="0"/>
                  </a:rPr>
                  <a:t>(p, x)</a:t>
                </a:r>
                <a:br>
                  <a:rPr lang="en-US" altLang="ko-KR" dirty="0" smtClean="0">
                    <a:latin typeface="Consolas" panose="020B0609020204030204" pitchFamily="49" charset="0"/>
                  </a:rPr>
                </a:br>
                <a:r>
                  <a:rPr lang="en-US" altLang="ko-KR" dirty="0" smtClean="0">
                    <a:latin typeface="Consolas" panose="020B0609020204030204" pitchFamily="49" charset="0"/>
                  </a:rPr>
                  <a:t>p : </a:t>
                </a:r>
                <a:r>
                  <a:rPr lang="ko-KR" altLang="en-US" dirty="0" smtClean="0">
                    <a:latin typeface="Consolas" panose="020B0609020204030204" pitchFamily="49" charset="0"/>
                  </a:rPr>
                  <a:t>다항식 계수 벡터</a:t>
                </a:r>
                <a:r>
                  <a:rPr lang="en-US" altLang="ko-KR" dirty="0" smtClean="0">
                    <a:latin typeface="Consolas" panose="020B0609020204030204" pitchFamily="49" charset="0"/>
                  </a:rPr>
                  <a:t>, x : </a:t>
                </a:r>
                <a:r>
                  <a:rPr lang="ko-KR" altLang="en-US" dirty="0" smtClean="0">
                    <a:latin typeface="Consolas" panose="020B0609020204030204" pitchFamily="49" charset="0"/>
                  </a:rPr>
                  <a:t>주어진 변수</a:t>
                </a:r>
                <a:endParaRPr lang="en-US" altLang="ko-KR" dirty="0" smtClean="0">
                  <a:latin typeface="Consolas" panose="020B0609020204030204" pitchFamily="49" charset="0"/>
                </a:endParaRPr>
              </a:p>
              <a:p>
                <a:pPr lvl="1"/>
                <a:endParaRPr lang="en-US" altLang="ko-KR" dirty="0">
                  <a:latin typeface="Consolas" panose="020B0609020204030204" pitchFamily="49" charset="0"/>
                </a:endParaRPr>
              </a:p>
              <a:p>
                <a:r>
                  <a:rPr lang="ko-KR" altLang="en-US" dirty="0" smtClean="0">
                    <a:latin typeface="Consolas" panose="020B0609020204030204" pitchFamily="49" charset="0"/>
                  </a:rPr>
                  <a:t>다항식의 계산</a:t>
                </a:r>
                <a:endParaRPr lang="en-US" altLang="ko-KR" dirty="0" smtClean="0">
                  <a:latin typeface="Consolas" panose="020B0609020204030204" pitchFamily="49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−12.1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+40.95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−17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−71.95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+35.88</m:t>
                    </m:r>
                  </m:oMath>
                </a14:m>
                <a:endParaRPr lang="en-US" altLang="ko-KR" dirty="0" smtClean="0">
                  <a:latin typeface="Consolas" panose="020B0609020204030204" pitchFamily="49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(9)</m:t>
                    </m:r>
                  </m:oMath>
                </a14:m>
                <a:r>
                  <a:rPr lang="ko-KR" altLang="en-US" dirty="0" smtClean="0">
                    <a:latin typeface="Consolas" panose="020B0609020204030204" pitchFamily="49" charset="0"/>
                  </a:rPr>
                  <a:t>의 값을 계산하고</a:t>
                </a:r>
                <a:r>
                  <a:rPr lang="en-US" altLang="ko-KR" dirty="0" smtClean="0">
                    <a:latin typeface="Consolas" panose="020B0609020204030204" pitchFamily="49" charset="0"/>
                  </a:rPr>
                  <a:t>, </a:t>
                </a:r>
                <a:r>
                  <a:rPr lang="ko-KR" altLang="en-US" dirty="0" smtClean="0">
                    <a:latin typeface="Consolas" panose="020B0609020204030204" pitchFamily="49" charset="0"/>
                  </a:rPr>
                  <a:t>구간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−1.5≤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≤6.7</m:t>
                    </m:r>
                  </m:oMath>
                </a14:m>
                <a:r>
                  <a:rPr lang="ko-KR" altLang="en-US" dirty="0" smtClean="0">
                    <a:latin typeface="Consolas" panose="020B0609020204030204" pitchFamily="49" charset="0"/>
                  </a:rPr>
                  <a:t>에 대한 그래프를 그려라</a:t>
                </a:r>
                <a:endParaRPr lang="en-US" altLang="ko-KR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4" t="-54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813565" y="4024576"/>
            <a:ext cx="7736669" cy="2638396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t" anchorCtr="0">
            <a:spAutoFit/>
          </a:bodyPr>
          <a:lstStyle/>
          <a:p>
            <a:pPr latinLnBrk="0"/>
            <a:r>
              <a:rPr lang="fr-FR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&gt;&gt; p=[1 -12.1 40.59 -17.015 -71.95 35.88];</a:t>
            </a:r>
          </a:p>
          <a:p>
            <a:pPr latinLnBrk="0"/>
            <a:r>
              <a:rPr lang="fr-FR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&gt;&gt; polyval(p, 9</a:t>
            </a:r>
            <a:r>
              <a:rPr lang="fr-FR" altLang="ko-KR" kern="0" dirty="0" smtClean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)</a:t>
            </a:r>
          </a:p>
          <a:p>
            <a:pPr latinLnBrk="0"/>
            <a:endParaRPr lang="fr-FR" altLang="ko-KR" kern="0" dirty="0">
              <a:solidFill>
                <a:schemeClr val="tx1"/>
              </a:solidFill>
              <a:latin typeface="Consolas" panose="020B0609020204030204" pitchFamily="49" charset="0"/>
              <a:ea typeface="굴림" panose="020B0600000101010101" pitchFamily="50" charset="-127"/>
              <a:cs typeface="굴림" panose="020B0600000101010101" pitchFamily="50" charset="-127"/>
            </a:endParaRPr>
          </a:p>
          <a:p>
            <a:pPr latinLnBrk="0"/>
            <a:r>
              <a:rPr lang="fr-FR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ans </a:t>
            </a:r>
            <a:r>
              <a:rPr lang="fr-FR" altLang="ko-KR" kern="0" dirty="0" smtClean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=</a:t>
            </a:r>
            <a:endParaRPr lang="fr-FR" altLang="ko-KR" kern="0" dirty="0">
              <a:solidFill>
                <a:schemeClr val="tx1"/>
              </a:solidFill>
              <a:latin typeface="Consolas" panose="020B0609020204030204" pitchFamily="49" charset="0"/>
              <a:ea typeface="굴림" panose="020B0600000101010101" pitchFamily="50" charset="-127"/>
              <a:cs typeface="굴림" panose="020B0600000101010101" pitchFamily="50" charset="-127"/>
            </a:endParaRPr>
          </a:p>
          <a:p>
            <a:pPr latinLnBrk="0"/>
            <a:r>
              <a:rPr lang="fr-FR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   </a:t>
            </a:r>
            <a:r>
              <a:rPr lang="fr-FR" altLang="ko-KR" kern="0" dirty="0" smtClean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7.2611e+03</a:t>
            </a:r>
          </a:p>
          <a:p>
            <a:pPr latinLnBrk="0"/>
            <a:endParaRPr lang="fr-FR" altLang="ko-KR" kern="0" dirty="0" smtClean="0">
              <a:solidFill>
                <a:schemeClr val="tx1"/>
              </a:solidFill>
              <a:latin typeface="Consolas" panose="020B0609020204030204" pitchFamily="49" charset="0"/>
              <a:ea typeface="굴림" panose="020B0600000101010101" pitchFamily="50" charset="-127"/>
              <a:cs typeface="굴림" panose="020B0600000101010101" pitchFamily="50" charset="-127"/>
            </a:endParaRPr>
          </a:p>
          <a:p>
            <a:pPr latinLnBrk="0"/>
            <a:r>
              <a:rPr lang="fr-FR" altLang="ko-KR" kern="0" dirty="0" smtClean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&gt;&gt; </a:t>
            </a:r>
            <a:r>
              <a:rPr lang="fr-FR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x=-1.5:0.5:6.7;</a:t>
            </a:r>
          </a:p>
          <a:p>
            <a:pPr latinLnBrk="0"/>
            <a:r>
              <a:rPr lang="fr-FR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&gt;&gt; y=polyval(p,x);</a:t>
            </a:r>
          </a:p>
          <a:p>
            <a:pPr latinLnBrk="0"/>
            <a:r>
              <a:rPr lang="fr-FR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&gt;&gt; plot(x,y);</a:t>
            </a:r>
            <a:endParaRPr lang="ko-KR" altLang="ko-KR" kern="100" dirty="0">
              <a:solidFill>
                <a:schemeClr val="tx1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다항식의 근 계산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ko-KR" altLang="en-US" dirty="0" smtClean="0">
                    <a:latin typeface="+mn-lt"/>
                  </a:rPr>
                  <a:t>다항식의 근을 계산하는 함수</a:t>
                </a:r>
                <a:endParaRPr lang="en-US" altLang="ko-KR" dirty="0" smtClean="0">
                  <a:latin typeface="+mn-lt"/>
                </a:endParaRPr>
              </a:p>
              <a:p>
                <a:pPr lvl="1"/>
                <a:r>
                  <a:rPr lang="en-US" altLang="ko-KR" dirty="0" smtClean="0">
                    <a:latin typeface="+mn-lt"/>
                  </a:rPr>
                  <a:t>r = roots(p)</a:t>
                </a:r>
                <a:br>
                  <a:rPr lang="en-US" altLang="ko-KR" dirty="0" smtClean="0">
                    <a:latin typeface="+mn-lt"/>
                  </a:rPr>
                </a:br>
                <a:r>
                  <a:rPr lang="en-US" altLang="ko-KR" dirty="0" smtClean="0">
                    <a:latin typeface="+mn-lt"/>
                  </a:rPr>
                  <a:t>p : </a:t>
                </a:r>
                <a:r>
                  <a:rPr lang="ko-KR" altLang="en-US" dirty="0" smtClean="0">
                    <a:latin typeface="+mn-lt"/>
                  </a:rPr>
                  <a:t>다항식 계수 벡터</a:t>
                </a:r>
                <a:r>
                  <a:rPr lang="en-US" altLang="ko-KR" dirty="0" smtClean="0">
                    <a:latin typeface="+mn-lt"/>
                  </a:rPr>
                  <a:t>, r : </a:t>
                </a:r>
                <a:r>
                  <a:rPr lang="ko-KR" altLang="en-US" dirty="0" smtClean="0">
                    <a:latin typeface="+mn-lt"/>
                  </a:rPr>
                  <a:t>계산된 근을 포함하는 벡터</a:t>
                </a:r>
                <a:endParaRPr lang="en-US" altLang="ko-KR" dirty="0" smtClean="0">
                  <a:latin typeface="+mn-lt"/>
                </a:endParaRPr>
              </a:p>
              <a:p>
                <a:pPr lvl="1"/>
                <a:endParaRPr lang="en-US" altLang="ko-KR" dirty="0">
                  <a:latin typeface="+mn-lt"/>
                </a:endParaRPr>
              </a:p>
              <a:p>
                <a:r>
                  <a:rPr lang="ko-KR" altLang="en-US" dirty="0" smtClean="0">
                    <a:latin typeface="+mn-lt"/>
                  </a:rPr>
                  <a:t>다항식의 근 구하기</a:t>
                </a:r>
                <a:endParaRPr lang="en-US" altLang="ko-KR" dirty="0" smtClean="0">
                  <a:latin typeface="+mn-lt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+10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−8</m:t>
                    </m:r>
                  </m:oMath>
                </a14:m>
                <a:r>
                  <a:rPr lang="ko-KR" altLang="en-US" b="0" dirty="0" smtClean="0">
                    <a:latin typeface="+mn-lt"/>
                  </a:rPr>
                  <a:t>의 근 구하기</a:t>
                </a:r>
                <a:endParaRPr lang="en-US" altLang="ko-KR" b="0" dirty="0" smtClean="0">
                  <a:latin typeface="+mn-lt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−12.1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+40.95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−17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−71.95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+35.88</m:t>
                    </m:r>
                  </m:oMath>
                </a14:m>
                <a:r>
                  <a:rPr lang="ko-KR" altLang="en-US" dirty="0" smtClean="0">
                    <a:latin typeface="+mn-lt"/>
                  </a:rPr>
                  <a:t>의 근 구하기</a:t>
                </a:r>
                <a:endParaRPr lang="en-US" altLang="ko-KR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4" t="-54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813565" y="4024576"/>
            <a:ext cx="7736669" cy="2361398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t" anchorCtr="0">
            <a:spAutoFit/>
          </a:bodyPr>
          <a:lstStyle/>
          <a:p>
            <a:pPr latinLnBrk="0"/>
            <a:r>
              <a:rPr lang="fr-FR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&gt;&gt; roots([4 10 -8</a:t>
            </a:r>
            <a:r>
              <a:rPr lang="fr-FR" altLang="ko-KR" kern="0" dirty="0" smtClean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])</a:t>
            </a:r>
            <a:endParaRPr lang="fr-FR" altLang="ko-KR" kern="0" dirty="0">
              <a:solidFill>
                <a:schemeClr val="tx1"/>
              </a:solidFill>
              <a:latin typeface="Consolas" panose="020B0609020204030204" pitchFamily="49" charset="0"/>
              <a:ea typeface="굴림" panose="020B0600000101010101" pitchFamily="50" charset="-127"/>
              <a:cs typeface="굴림" panose="020B0600000101010101" pitchFamily="50" charset="-127"/>
            </a:endParaRPr>
          </a:p>
          <a:p>
            <a:pPr latinLnBrk="0"/>
            <a:r>
              <a:rPr lang="fr-FR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ans </a:t>
            </a:r>
            <a:r>
              <a:rPr lang="fr-FR" altLang="ko-KR" kern="0" dirty="0" smtClean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=</a:t>
            </a:r>
            <a:endParaRPr lang="fr-FR" altLang="ko-KR" kern="0" dirty="0">
              <a:solidFill>
                <a:schemeClr val="tx1"/>
              </a:solidFill>
              <a:latin typeface="Consolas" panose="020B0609020204030204" pitchFamily="49" charset="0"/>
              <a:ea typeface="굴림" panose="020B0600000101010101" pitchFamily="50" charset="-127"/>
              <a:cs typeface="굴림" panose="020B0600000101010101" pitchFamily="50" charset="-127"/>
            </a:endParaRPr>
          </a:p>
          <a:p>
            <a:pPr latinLnBrk="0"/>
            <a:r>
              <a:rPr lang="fr-FR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   -3.1375</a:t>
            </a:r>
          </a:p>
          <a:p>
            <a:pPr latinLnBrk="0"/>
            <a:r>
              <a:rPr lang="fr-FR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    </a:t>
            </a:r>
            <a:r>
              <a:rPr lang="fr-FR" altLang="ko-KR" kern="0" dirty="0" smtClean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0.6375</a:t>
            </a:r>
            <a:endParaRPr lang="fr-FR" altLang="ko-KR" kern="0" dirty="0">
              <a:solidFill>
                <a:schemeClr val="tx1"/>
              </a:solidFill>
              <a:latin typeface="Consolas" panose="020B0609020204030204" pitchFamily="49" charset="0"/>
              <a:ea typeface="굴림" panose="020B0600000101010101" pitchFamily="50" charset="-127"/>
              <a:cs typeface="굴림" panose="020B0600000101010101" pitchFamily="50" charset="-127"/>
            </a:endParaRPr>
          </a:p>
          <a:p>
            <a:pPr latinLnBrk="0"/>
            <a:r>
              <a:rPr lang="fr-FR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&gt;&gt; p=[1 -12.1 40.59 -17.015 -71.95 35.88];</a:t>
            </a:r>
          </a:p>
          <a:p>
            <a:pPr latinLnBrk="0"/>
            <a:r>
              <a:rPr lang="fr-FR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&gt;&gt; roots(p</a:t>
            </a:r>
            <a:r>
              <a:rPr lang="fr-FR" altLang="ko-KR" kern="0" dirty="0" smtClean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)'</a:t>
            </a:r>
            <a:endParaRPr lang="fr-FR" altLang="ko-KR" kern="0" dirty="0">
              <a:solidFill>
                <a:schemeClr val="tx1"/>
              </a:solidFill>
              <a:latin typeface="Consolas" panose="020B0609020204030204" pitchFamily="49" charset="0"/>
              <a:ea typeface="굴림" panose="020B0600000101010101" pitchFamily="50" charset="-127"/>
              <a:cs typeface="굴림" panose="020B0600000101010101" pitchFamily="50" charset="-127"/>
            </a:endParaRPr>
          </a:p>
          <a:p>
            <a:pPr latinLnBrk="0"/>
            <a:r>
              <a:rPr lang="fr-FR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ans </a:t>
            </a:r>
            <a:r>
              <a:rPr lang="fr-FR" altLang="ko-KR" kern="0" dirty="0" smtClean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=</a:t>
            </a:r>
            <a:endParaRPr lang="fr-FR" altLang="ko-KR" kern="0" dirty="0">
              <a:solidFill>
                <a:schemeClr val="tx1"/>
              </a:solidFill>
              <a:latin typeface="Consolas" panose="020B0609020204030204" pitchFamily="49" charset="0"/>
              <a:ea typeface="굴림" panose="020B0600000101010101" pitchFamily="50" charset="-127"/>
              <a:cs typeface="굴림" panose="020B0600000101010101" pitchFamily="50" charset="-127"/>
            </a:endParaRPr>
          </a:p>
          <a:p>
            <a:pPr latinLnBrk="0"/>
            <a:r>
              <a:rPr lang="fr-FR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    6.5000    4.0000    2.3000   -1.2000    0.5000</a:t>
            </a:r>
            <a:endParaRPr lang="ko-KR" altLang="ko-KR" kern="100" dirty="0">
              <a:solidFill>
                <a:schemeClr val="tx1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28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다항식의 근 계산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ko-KR" altLang="en-US" dirty="0" smtClean="0"/>
                  <a:t>다항식의 </a:t>
                </a:r>
                <a:r>
                  <a:rPr lang="ko-KR" altLang="en-US" dirty="0" err="1" smtClean="0"/>
                  <a:t>근으로부터</a:t>
                </a:r>
                <a:r>
                  <a:rPr lang="ko-KR" altLang="en-US" dirty="0" smtClean="0"/>
                  <a:t> 다항식의 계수를 구하는 함수</a:t>
                </a:r>
                <a:endParaRPr lang="en-US" altLang="ko-KR" dirty="0" smtClean="0"/>
              </a:p>
              <a:p>
                <a:pPr lvl="1"/>
                <a:r>
                  <a:rPr lang="en-US" altLang="ko-KR" dirty="0" smtClean="0"/>
                  <a:t>p = poly(r)</a:t>
                </a:r>
                <a:br>
                  <a:rPr lang="en-US" altLang="ko-KR" dirty="0" smtClean="0"/>
                </a:br>
                <a:r>
                  <a:rPr lang="en-US" altLang="ko-KR" dirty="0" smtClean="0"/>
                  <a:t>p : </a:t>
                </a:r>
                <a:r>
                  <a:rPr lang="ko-KR" altLang="en-US" dirty="0" smtClean="0"/>
                  <a:t>다항식 계수 벡터</a:t>
                </a:r>
                <a:r>
                  <a:rPr lang="en-US" altLang="ko-KR" dirty="0" smtClean="0"/>
                  <a:t>, r : </a:t>
                </a:r>
                <a:r>
                  <a:rPr lang="ko-KR" altLang="en-US" dirty="0" smtClean="0"/>
                  <a:t>근을 포함하는 벡터</a:t>
                </a:r>
                <a:endParaRPr lang="en-US" altLang="ko-KR" dirty="0" smtClean="0"/>
              </a:p>
              <a:p>
                <a:pPr lvl="1"/>
                <a:endParaRPr lang="en-US" altLang="ko-KR" dirty="0"/>
              </a:p>
              <a:p>
                <a:r>
                  <a:rPr lang="ko-KR" altLang="en-US" dirty="0" smtClean="0"/>
                  <a:t>예제</a:t>
                </a:r>
                <a:r>
                  <a:rPr lang="en-US" altLang="ko-KR" dirty="0" smtClean="0"/>
                  <a:t>]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−12.1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+40.95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−17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−71.95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+35.88</m:t>
                    </m:r>
                  </m:oMath>
                </a14:m>
                <a:r>
                  <a:rPr lang="ko-KR" altLang="en-US" dirty="0" smtClean="0"/>
                  <a:t>의 근을 구하고</a:t>
                </a:r>
                <a:r>
                  <a:rPr lang="en-US" altLang="ko-KR" dirty="0" smtClean="0"/>
                  <a:t>, </a:t>
                </a:r>
                <a:r>
                  <a:rPr lang="ko-KR" altLang="en-US" dirty="0" smtClean="0"/>
                  <a:t>그 </a:t>
                </a:r>
                <a:r>
                  <a:rPr lang="ko-KR" altLang="en-US" dirty="0" err="1" smtClean="0"/>
                  <a:t>근들로부터</a:t>
                </a:r>
                <a:r>
                  <a:rPr lang="ko-KR" altLang="en-US" dirty="0" smtClean="0"/>
                  <a:t> 다항식의 계수를 구하기</a:t>
                </a:r>
                <a:endParaRPr lang="en-US" altLang="ko-KR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4" t="-54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813565" y="4024576"/>
            <a:ext cx="7736669" cy="2084399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t" anchorCtr="0">
            <a:spAutoFit/>
          </a:bodyPr>
          <a:lstStyle/>
          <a:p>
            <a:pPr latinLnBrk="0"/>
            <a:r>
              <a:rPr lang="pt-BR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&gt;&gt; p=[1 -12.1 40.59 -17.015 -71.95 35.88];</a:t>
            </a:r>
          </a:p>
          <a:p>
            <a:pPr latinLnBrk="0"/>
            <a:r>
              <a:rPr lang="pt-BR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&gt;&gt; r=roots(p);</a:t>
            </a:r>
          </a:p>
          <a:p>
            <a:pPr latinLnBrk="0"/>
            <a:r>
              <a:rPr lang="pt-BR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&gt;&gt; pp=poly(r)</a:t>
            </a:r>
          </a:p>
          <a:p>
            <a:pPr latinLnBrk="0"/>
            <a:endParaRPr lang="pt-BR" altLang="ko-KR" kern="0" dirty="0">
              <a:solidFill>
                <a:schemeClr val="tx1"/>
              </a:solidFill>
              <a:latin typeface="Consolas" panose="020B0609020204030204" pitchFamily="49" charset="0"/>
              <a:ea typeface="굴림" panose="020B0600000101010101" pitchFamily="50" charset="-127"/>
              <a:cs typeface="굴림" panose="020B0600000101010101" pitchFamily="50" charset="-127"/>
            </a:endParaRPr>
          </a:p>
          <a:p>
            <a:pPr latinLnBrk="0"/>
            <a:r>
              <a:rPr lang="pt-BR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pp =</a:t>
            </a:r>
          </a:p>
          <a:p>
            <a:pPr latinLnBrk="0"/>
            <a:endParaRPr lang="pt-BR" altLang="ko-KR" kern="0" dirty="0">
              <a:solidFill>
                <a:schemeClr val="tx1"/>
              </a:solidFill>
              <a:latin typeface="Consolas" panose="020B0609020204030204" pitchFamily="49" charset="0"/>
              <a:ea typeface="굴림" panose="020B0600000101010101" pitchFamily="50" charset="-127"/>
              <a:cs typeface="굴림" panose="020B0600000101010101" pitchFamily="50" charset="-127"/>
            </a:endParaRPr>
          </a:p>
          <a:p>
            <a:pPr latinLnBrk="0"/>
            <a:r>
              <a:rPr lang="pt-BR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    1.0000  -12.1000   40.5900  -17.0150  -71.9500   35.8800</a:t>
            </a:r>
          </a:p>
        </p:txBody>
      </p:sp>
    </p:spTree>
    <p:extLst>
      <p:ext uri="{BB962C8B-B14F-4D97-AF65-F5344CB8AC3E}">
        <p14:creationId xmlns:p14="http://schemas.microsoft.com/office/powerpoint/2010/main" val="225951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다항식의 연산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ko-KR" altLang="en-US" dirty="0" smtClean="0">
                    <a:latin typeface="Consolas" panose="020B0609020204030204" pitchFamily="49" charset="0"/>
                  </a:rPr>
                  <a:t>두 다항식의 덧셈 </a:t>
                </a:r>
                <a:r>
                  <a:rPr lang="en-US" altLang="ko-KR" dirty="0" smtClean="0">
                    <a:latin typeface="Consolas" panose="020B0609020204030204" pitchFamily="49" charset="0"/>
                  </a:rPr>
                  <a:t>: </a:t>
                </a:r>
                <a:r>
                  <a:rPr lang="ko-KR" altLang="en-US" dirty="0" smtClean="0">
                    <a:latin typeface="Consolas" panose="020B0609020204030204" pitchFamily="49" charset="0"/>
                  </a:rPr>
                  <a:t>계수 벡터를 더함 </a:t>
                </a:r>
                <a:r>
                  <a:rPr lang="en-US" altLang="ko-KR" dirty="0" smtClean="0">
                    <a:latin typeface="Consolas" panose="020B0609020204030204" pitchFamily="49" charset="0"/>
                  </a:rPr>
                  <a:t>(</a:t>
                </a:r>
                <a:r>
                  <a:rPr lang="ko-KR" altLang="en-US" dirty="0" smtClean="0">
                    <a:latin typeface="Consolas" panose="020B0609020204030204" pitchFamily="49" charset="0"/>
                  </a:rPr>
                  <a:t>길이를 맞춰줘야 함</a:t>
                </a:r>
                <a:r>
                  <a:rPr lang="en-US" altLang="ko-KR" dirty="0" smtClean="0">
                    <a:latin typeface="Consolas" panose="020B0609020204030204" pitchFamily="49" charset="0"/>
                  </a:rPr>
                  <a:t>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+15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−10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+15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−40</m:t>
                    </m:r>
                  </m:oMath>
                </a14:m>
                <a:endParaRPr lang="en-US" altLang="ko-KR" b="0" dirty="0" smtClean="0">
                  <a:latin typeface="Consolas" panose="020B0609020204030204" pitchFamily="49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−6</m:t>
                    </m:r>
                  </m:oMath>
                </a14:m>
                <a:endParaRPr lang="en-US" altLang="ko-KR" dirty="0" smtClean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4" t="-549" r="-236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712292" y="2465399"/>
            <a:ext cx="7736669" cy="2361398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t" anchorCtr="0">
            <a:spAutoFit/>
          </a:bodyPr>
          <a:lstStyle/>
          <a:p>
            <a:pPr latinLnBrk="0"/>
            <a:r>
              <a:rPr lang="en-US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&gt;&gt; p1=[3 15 0 -10 -3 15 40];</a:t>
            </a:r>
          </a:p>
          <a:p>
            <a:pPr latinLnBrk="0"/>
            <a:r>
              <a:rPr lang="en-US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&gt;&gt; p2=[3 0 -2 -6];</a:t>
            </a:r>
          </a:p>
          <a:p>
            <a:pPr latinLnBrk="0"/>
            <a:r>
              <a:rPr lang="en-US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&gt;&gt; p1 + p2</a:t>
            </a:r>
          </a:p>
          <a:p>
            <a:pPr latinLnBrk="0"/>
            <a:r>
              <a:rPr lang="ko-KR" altLang="en-US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행렬의 차원이 일치해야 합니다</a:t>
            </a:r>
            <a:r>
              <a:rPr lang="en-US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.</a:t>
            </a:r>
          </a:p>
          <a:p>
            <a:pPr latinLnBrk="0"/>
            <a:r>
              <a:rPr lang="en-US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 </a:t>
            </a:r>
          </a:p>
          <a:p>
            <a:pPr latinLnBrk="0"/>
            <a:r>
              <a:rPr lang="en-US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&gt;&gt; p1 + [0 0 0 p2]</a:t>
            </a:r>
          </a:p>
          <a:p>
            <a:pPr latinLnBrk="0"/>
            <a:r>
              <a:rPr lang="en-US" altLang="ko-KR" kern="0" dirty="0" err="1" smtClean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ans</a:t>
            </a:r>
            <a:r>
              <a:rPr lang="en-US" altLang="ko-KR" kern="0" dirty="0" smtClean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 </a:t>
            </a:r>
            <a:r>
              <a:rPr lang="en-US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=</a:t>
            </a:r>
          </a:p>
          <a:p>
            <a:pPr latinLnBrk="0"/>
            <a:r>
              <a:rPr lang="en-US" altLang="ko-KR" kern="0" dirty="0" smtClean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     </a:t>
            </a:r>
            <a:r>
              <a:rPr lang="en-US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3    15     0    -7    -3    13    </a:t>
            </a:r>
            <a:r>
              <a:rPr lang="en-US" altLang="ko-KR" kern="0" dirty="0" smtClean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34</a:t>
            </a:r>
            <a:endParaRPr lang="en-US" altLang="ko-KR" kern="0" dirty="0">
              <a:solidFill>
                <a:schemeClr val="tx1"/>
              </a:solidFill>
              <a:latin typeface="Consolas" panose="020B0609020204030204" pitchFamily="49" charset="0"/>
              <a:ea typeface="굴림" panose="020B0600000101010101" pitchFamily="50" charset="-127"/>
              <a:cs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111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다항식의 연산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ko-KR" altLang="en-US" dirty="0" smtClean="0"/>
                  <a:t>곱셈 </a:t>
                </a:r>
                <a:r>
                  <a:rPr lang="en-US" altLang="ko-KR" dirty="0" smtClean="0"/>
                  <a:t>: </a:t>
                </a:r>
                <a:r>
                  <a:rPr lang="en-US" altLang="ko-KR" dirty="0" err="1" smtClean="0"/>
                  <a:t>conv</a:t>
                </a:r>
                <a:r>
                  <a:rPr lang="en-US" altLang="ko-KR" dirty="0" smtClean="0"/>
                  <a:t>() </a:t>
                </a:r>
                <a:r>
                  <a:rPr lang="ko-KR" altLang="en-US" dirty="0" smtClean="0"/>
                  <a:t>함수 사용 </a:t>
                </a:r>
                <a:r>
                  <a:rPr lang="en-US" altLang="ko-KR" dirty="0" smtClean="0"/>
                  <a:t>(convolution)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+15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−10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+15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−40</m:t>
                    </m:r>
                  </m:oMath>
                </a14:m>
                <a:endParaRPr lang="en-US" altLang="ko-KR" b="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−6</m:t>
                    </m:r>
                  </m:oMath>
                </a14:m>
                <a:endParaRPr lang="en-US" altLang="ko-KR" b="0" dirty="0" smtClean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b="0" dirty="0" smtClean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b="0" dirty="0" smtClean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b="0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ko-KR" b="0" i="1" dirty="0" smtClean="0"/>
                  <a:t/>
                </a:r>
                <a:br>
                  <a:rPr lang="en-US" altLang="ko-KR" b="0" i="1" dirty="0" smtClean="0"/>
                </a:br>
                <a:r>
                  <a:rPr lang="en-US" altLang="ko-KR" b="0" i="1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=9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+45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−6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−78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−99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+65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+186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−12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−170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−240</m:t>
                    </m:r>
                  </m:oMath>
                </a14:m>
                <a:endParaRPr lang="en-US" altLang="ko-KR" b="0" dirty="0" smtClean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4" t="-54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703665" y="2386800"/>
            <a:ext cx="7736669" cy="2084399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t" anchorCtr="0">
            <a:spAutoFit/>
          </a:bodyPr>
          <a:lstStyle/>
          <a:p>
            <a:pPr latinLnBrk="0"/>
            <a:r>
              <a:rPr lang="en-US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&gt;&gt; p1=[3 15 0 -10 -3 15 40];</a:t>
            </a:r>
          </a:p>
          <a:p>
            <a:pPr latinLnBrk="0"/>
            <a:r>
              <a:rPr lang="en-US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&gt;&gt; p2=[3 0 -2 -6];</a:t>
            </a:r>
          </a:p>
          <a:p>
            <a:pPr latinLnBrk="0"/>
            <a:r>
              <a:rPr lang="en-US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&gt;&gt; pm=</a:t>
            </a:r>
            <a:r>
              <a:rPr lang="en-US" altLang="ko-KR" kern="0" dirty="0" err="1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conv</a:t>
            </a:r>
            <a:r>
              <a:rPr lang="en-US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(p1, p2)</a:t>
            </a:r>
          </a:p>
          <a:p>
            <a:pPr latinLnBrk="0"/>
            <a:endParaRPr lang="en-US" altLang="ko-KR" kern="0" dirty="0">
              <a:solidFill>
                <a:schemeClr val="tx1"/>
              </a:solidFill>
              <a:latin typeface="Consolas" panose="020B0609020204030204" pitchFamily="49" charset="0"/>
              <a:ea typeface="굴림" panose="020B0600000101010101" pitchFamily="50" charset="-127"/>
              <a:cs typeface="굴림" panose="020B0600000101010101" pitchFamily="50" charset="-127"/>
            </a:endParaRPr>
          </a:p>
          <a:p>
            <a:pPr latinLnBrk="0"/>
            <a:r>
              <a:rPr lang="en-US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pm =</a:t>
            </a:r>
          </a:p>
          <a:p>
            <a:pPr latinLnBrk="0"/>
            <a:endParaRPr lang="en-US" altLang="ko-KR" kern="0" dirty="0">
              <a:solidFill>
                <a:schemeClr val="tx1"/>
              </a:solidFill>
              <a:latin typeface="Consolas" panose="020B0609020204030204" pitchFamily="49" charset="0"/>
              <a:ea typeface="굴림" panose="020B0600000101010101" pitchFamily="50" charset="-127"/>
              <a:cs typeface="굴림" panose="020B0600000101010101" pitchFamily="50" charset="-127"/>
            </a:endParaRPr>
          </a:p>
          <a:p>
            <a:pPr latinLnBrk="0"/>
            <a:r>
              <a:rPr lang="en-US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     9    45    -6   -78   -99    65   186   -12  -170  -240</a:t>
            </a:r>
          </a:p>
        </p:txBody>
      </p:sp>
    </p:spTree>
    <p:extLst>
      <p:ext uri="{BB962C8B-B14F-4D97-AF65-F5344CB8AC3E}">
        <p14:creationId xmlns:p14="http://schemas.microsoft.com/office/powerpoint/2010/main" val="337711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다항식의 연산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ko-KR" altLang="en-US" dirty="0" smtClean="0"/>
                  <a:t>나눗셈</a:t>
                </a:r>
                <a:r>
                  <a:rPr lang="en-US" altLang="ko-KR" dirty="0" smtClean="0"/>
                  <a:t> : </a:t>
                </a:r>
                <a:r>
                  <a:rPr lang="en-US" altLang="ko-KR" dirty="0" err="1" smtClean="0"/>
                  <a:t>deconv</a:t>
                </a:r>
                <a:r>
                  <a:rPr lang="en-US" altLang="ko-KR" dirty="0" smtClean="0"/>
                  <a:t>() </a:t>
                </a:r>
                <a:r>
                  <a:rPr lang="ko-KR" altLang="en-US" dirty="0" smtClean="0"/>
                  <a:t>함수 사용 </a:t>
                </a:r>
                <a:r>
                  <a:rPr lang="en-US" altLang="ko-KR" dirty="0" smtClean="0"/>
                  <a:t>(deconvolution)</a:t>
                </a:r>
              </a:p>
              <a:p>
                <a:pPr lvl="1"/>
                <a:r>
                  <a:rPr lang="en-US" altLang="ko-KR" dirty="0" smtClean="0"/>
                  <a:t>[q, r] = </a:t>
                </a:r>
                <a:r>
                  <a:rPr lang="en-US" altLang="ko-KR" dirty="0" err="1" smtClean="0"/>
                  <a:t>deconv</a:t>
                </a:r>
                <a:r>
                  <a:rPr lang="en-US" altLang="ko-KR" dirty="0" smtClean="0"/>
                  <a:t>(u, v)</a:t>
                </a:r>
                <a:br>
                  <a:rPr lang="en-US" altLang="ko-KR" dirty="0" smtClean="0"/>
                </a:br>
                <a:r>
                  <a:rPr lang="ko-KR" altLang="en-US" dirty="0" smtClean="0"/>
                  <a:t>다항식 </a:t>
                </a:r>
                <a:r>
                  <a:rPr lang="en-US" altLang="ko-KR" dirty="0" smtClean="0"/>
                  <a:t>u</a:t>
                </a:r>
                <a:r>
                  <a:rPr lang="ko-KR" altLang="en-US" dirty="0" smtClean="0"/>
                  <a:t>를 </a:t>
                </a:r>
                <a:r>
                  <a:rPr lang="en-US" altLang="ko-KR" dirty="0" smtClean="0"/>
                  <a:t>v</a:t>
                </a:r>
                <a:r>
                  <a:rPr lang="ko-KR" altLang="en-US" dirty="0" smtClean="0"/>
                  <a:t>로 나누는 경우 몫은 </a:t>
                </a:r>
                <a:r>
                  <a:rPr lang="en-US" altLang="ko-KR" dirty="0" smtClean="0"/>
                  <a:t>q</a:t>
                </a:r>
                <a:r>
                  <a:rPr lang="ko-KR" altLang="en-US" dirty="0" smtClean="0"/>
                  <a:t>에</a:t>
                </a:r>
                <a:r>
                  <a:rPr lang="en-US" altLang="ko-KR" dirty="0" smtClean="0"/>
                  <a:t>, </a:t>
                </a:r>
                <a:r>
                  <a:rPr lang="ko-KR" altLang="en-US" dirty="0" smtClean="0"/>
                  <a:t>나머지는 </a:t>
                </a:r>
                <a:r>
                  <a:rPr lang="en-US" altLang="ko-KR" dirty="0" smtClean="0"/>
                  <a:t>r</a:t>
                </a:r>
                <a:r>
                  <a:rPr lang="ko-KR" altLang="en-US" dirty="0" smtClean="0"/>
                  <a:t>에 저장됨</a:t>
                </a:r>
                <a:endParaRPr lang="en-US" altLang="ko-KR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+9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+7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−6</m:t>
                    </m:r>
                  </m:oMath>
                </a14:m>
                <a:r>
                  <a:rPr lang="ko-KR" altLang="en-US" b="0" dirty="0" smtClean="0"/>
                  <a:t>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ko-KR" altLang="en-US" b="0" dirty="0" smtClean="0"/>
                  <a:t>로 나누는 경우</a:t>
                </a:r>
                <a:endParaRPr lang="en-US" altLang="ko-KR" b="0" dirty="0" smtClean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b="0" dirty="0" smtClean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b="0" dirty="0" smtClean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−13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+75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−60</m:t>
                    </m:r>
                  </m:oMath>
                </a14:m>
                <a:r>
                  <a:rPr lang="ko-KR" altLang="en-US" b="0" dirty="0" smtClean="0"/>
                  <a:t>을</a:t>
                </a:r>
                <a:r>
                  <a:rPr lang="en-US" altLang="ko-KR" b="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ko-KR" altLang="en-US" b="0" dirty="0" smtClean="0"/>
                  <a:t>로 나누는 경우는</a:t>
                </a:r>
                <a:r>
                  <a:rPr lang="en-US" altLang="ko-KR" b="0" dirty="0" smtClean="0"/>
                  <a:t>?</a:t>
                </a: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4" t="-54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8807-8A41-4590-9E52-81E5A3EC1070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712292" y="2630253"/>
            <a:ext cx="7736669" cy="2084399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" bIns="72000" rtlCol="0" anchor="t" anchorCtr="0">
            <a:spAutoFit/>
          </a:bodyPr>
          <a:lstStyle/>
          <a:p>
            <a:pPr latinLnBrk="0"/>
            <a:r>
              <a:rPr lang="pt-BR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&gt;&gt; u=[2 9 7 -6];</a:t>
            </a:r>
          </a:p>
          <a:p>
            <a:pPr latinLnBrk="0"/>
            <a:r>
              <a:rPr lang="pt-BR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&gt;&gt; v=[1 3];</a:t>
            </a:r>
          </a:p>
          <a:p>
            <a:pPr latinLnBrk="0"/>
            <a:r>
              <a:rPr lang="pt-BR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&gt;&gt; [q, r]=deconv(u, v</a:t>
            </a:r>
            <a:r>
              <a:rPr lang="pt-BR" altLang="ko-KR" kern="0" dirty="0" smtClean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)</a:t>
            </a:r>
            <a:endParaRPr lang="pt-BR" altLang="ko-KR" kern="0" dirty="0">
              <a:solidFill>
                <a:schemeClr val="tx1"/>
              </a:solidFill>
              <a:latin typeface="Consolas" panose="020B0609020204030204" pitchFamily="49" charset="0"/>
              <a:ea typeface="굴림" panose="020B0600000101010101" pitchFamily="50" charset="-127"/>
              <a:cs typeface="굴림" panose="020B0600000101010101" pitchFamily="50" charset="-127"/>
            </a:endParaRPr>
          </a:p>
          <a:p>
            <a:pPr latinLnBrk="0"/>
            <a:r>
              <a:rPr lang="pt-BR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q </a:t>
            </a:r>
            <a:r>
              <a:rPr lang="pt-BR" altLang="ko-KR" kern="0" dirty="0" smtClean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=</a:t>
            </a:r>
            <a:endParaRPr lang="pt-BR" altLang="ko-KR" kern="0" dirty="0">
              <a:solidFill>
                <a:schemeClr val="tx1"/>
              </a:solidFill>
              <a:latin typeface="Consolas" panose="020B0609020204030204" pitchFamily="49" charset="0"/>
              <a:ea typeface="굴림" panose="020B0600000101010101" pitchFamily="50" charset="-127"/>
              <a:cs typeface="굴림" panose="020B0600000101010101" pitchFamily="50" charset="-127"/>
            </a:endParaRPr>
          </a:p>
          <a:p>
            <a:pPr latinLnBrk="0"/>
            <a:r>
              <a:rPr lang="pt-BR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     2     3    -</a:t>
            </a:r>
            <a:r>
              <a:rPr lang="pt-BR" altLang="ko-KR" kern="0" dirty="0" smtClean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2</a:t>
            </a:r>
            <a:endParaRPr lang="pt-BR" altLang="ko-KR" kern="0" dirty="0">
              <a:solidFill>
                <a:schemeClr val="tx1"/>
              </a:solidFill>
              <a:latin typeface="Consolas" panose="020B0609020204030204" pitchFamily="49" charset="0"/>
              <a:ea typeface="굴림" panose="020B0600000101010101" pitchFamily="50" charset="-127"/>
              <a:cs typeface="굴림" panose="020B0600000101010101" pitchFamily="50" charset="-127"/>
            </a:endParaRPr>
          </a:p>
          <a:p>
            <a:pPr latinLnBrk="0"/>
            <a:r>
              <a:rPr lang="pt-BR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r </a:t>
            </a:r>
            <a:r>
              <a:rPr lang="pt-BR" altLang="ko-KR" kern="0" dirty="0" smtClean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=</a:t>
            </a:r>
            <a:endParaRPr lang="pt-BR" altLang="ko-KR" kern="0" dirty="0">
              <a:solidFill>
                <a:schemeClr val="tx1"/>
              </a:solidFill>
              <a:latin typeface="Consolas" panose="020B0609020204030204" pitchFamily="49" charset="0"/>
              <a:ea typeface="굴림" panose="020B0600000101010101" pitchFamily="50" charset="-127"/>
              <a:cs typeface="굴림" panose="020B0600000101010101" pitchFamily="50" charset="-127"/>
            </a:endParaRPr>
          </a:p>
          <a:p>
            <a:pPr latinLnBrk="0"/>
            <a:r>
              <a:rPr lang="pt-BR" altLang="ko-KR" kern="0" dirty="0">
                <a:solidFill>
                  <a:schemeClr val="tx1"/>
                </a:solidFill>
                <a:latin typeface="Consolas" panose="020B0609020204030204" pitchFamily="49" charset="0"/>
                <a:ea typeface="굴림" panose="020B0600000101010101" pitchFamily="50" charset="-127"/>
                <a:cs typeface="굴림" panose="020B0600000101010101" pitchFamily="50" charset="-127"/>
              </a:rPr>
              <a:t>     0     0     0     0</a:t>
            </a:r>
            <a:endParaRPr lang="en-US" altLang="ko-KR" kern="0" dirty="0">
              <a:solidFill>
                <a:schemeClr val="tx1"/>
              </a:solidFill>
              <a:latin typeface="Consolas" panose="020B0609020204030204" pitchFamily="49" charset="0"/>
              <a:ea typeface="굴림" panose="020B0600000101010101" pitchFamily="50" charset="-127"/>
              <a:cs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695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연습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ko-KR" altLang="en-US" dirty="0" smtClean="0"/>
                  <a:t>다음 다항식의 그래프를 </a:t>
                </a:r>
                <a:r>
                  <a:rPr lang="en-US" altLang="ko-KR" dirty="0" err="1" smtClean="0"/>
                  <a:t>polyval</a:t>
                </a:r>
                <a:r>
                  <a:rPr lang="en-US" altLang="ko-KR" dirty="0" smtClean="0"/>
                  <a:t>() </a:t>
                </a:r>
                <a:r>
                  <a:rPr lang="ko-KR" altLang="en-US" dirty="0" smtClean="0"/>
                  <a:t>함수를 사용하여 그려라</a:t>
                </a:r>
                <a:r>
                  <a:rPr lang="en-US" altLang="ko-KR" dirty="0" smtClean="0"/>
                  <a:t>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=0.1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−0.2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+5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+235</m:t>
                    </m:r>
                  </m:oMath>
                </a14:m>
                <a:r>
                  <a:rPr lang="en-US" altLang="ko-KR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−6≤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≤6</m:t>
                    </m:r>
                  </m:oMath>
                </a14:m>
                <a:endParaRPr lang="en-US" altLang="ko-KR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=0.008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−1.8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−5.4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+54</m:t>
                    </m:r>
                  </m:oMath>
                </a14:m>
                <a:r>
                  <a:rPr lang="en-US" altLang="ko-KR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−14≤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≤16</m:t>
                    </m:r>
                  </m:oMath>
                </a14:m>
                <a:endParaRPr lang="en-US" altLang="ko-KR" dirty="0" smtClean="0"/>
              </a:p>
              <a:p>
                <a:pPr lvl="6"/>
                <a:endParaRPr lang="en-US" altLang="ko-KR" dirty="0"/>
              </a:p>
              <a:p>
                <a:r>
                  <a:rPr lang="ko-KR" altLang="en-US" dirty="0" smtClean="0"/>
                  <a:t>다음의 두 다항식의 곱셈을 수행하라</a:t>
                </a:r>
                <a:r>
                  <a:rPr lang="en-US" altLang="ko-KR" dirty="0" smtClean="0"/>
                  <a:t>.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−16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</m:oMath>
                </a14:m>
                <a:endParaRPr lang="en-US" altLang="ko-KR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−1.7)(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+0.5)(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−0.7)(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+1.5)</m:t>
                    </m:r>
                  </m:oMath>
                </a14:m>
                <a:r>
                  <a:rPr lang="en-US" altLang="ko-KR" dirty="0" smtClean="0"/>
                  <a:t>, </a:t>
                </a:r>
                <a:r>
                  <a:rPr lang="ko-KR" altLang="en-US" dirty="0" smtClean="0"/>
                  <a:t>이 결과를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−1.6≤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≤1.8</m:t>
                    </m:r>
                  </m:oMath>
                </a14:m>
                <a:r>
                  <a:rPr lang="ko-KR" altLang="en-US" dirty="0" smtClean="0"/>
                  <a:t>에 대해서 그려라</a:t>
                </a:r>
                <a:r>
                  <a:rPr lang="en-US" altLang="ko-KR" dirty="0" smtClean="0"/>
                  <a:t>.</a:t>
                </a:r>
              </a:p>
              <a:p>
                <a:pPr lvl="6"/>
                <a:endParaRPr lang="en-US" altLang="ko-KR" dirty="0" smtClean="0"/>
              </a:p>
              <a:p>
                <a:r>
                  <a:rPr lang="ko-KR" altLang="en-US" dirty="0" smtClean="0"/>
                  <a:t>연속적인 두 수의 곱이 </a:t>
                </a:r>
                <a:r>
                  <a:rPr lang="en-US" altLang="ko-KR" dirty="0" smtClean="0"/>
                  <a:t>6,972</a:t>
                </a:r>
                <a:r>
                  <a:rPr lang="ko-KR" altLang="en-US" dirty="0" smtClean="0"/>
                  <a:t>인 경우</a:t>
                </a:r>
                <a:r>
                  <a:rPr lang="en-US" altLang="ko-KR" dirty="0" smtClean="0"/>
                  <a:t>, </a:t>
                </a:r>
                <a:r>
                  <a:rPr lang="ko-KR" altLang="en-US" dirty="0" smtClean="0"/>
                  <a:t>다항식 연산을 사용하여 두 정수를 구하라</a:t>
                </a:r>
                <a:r>
                  <a:rPr lang="en-US" altLang="ko-KR" dirty="0" smtClean="0"/>
                  <a:t>.</a:t>
                </a:r>
              </a:p>
              <a:p>
                <a:pPr lvl="5"/>
                <a:endParaRPr lang="en-US" altLang="ko-KR" dirty="0"/>
              </a:p>
              <a:p>
                <a:r>
                  <a:rPr lang="ko-KR" altLang="en-US" dirty="0" smtClean="0"/>
                  <a:t>다음의 다항식 나눗셈을 수행하라</a:t>
                </a:r>
                <a:r>
                  <a:rPr lang="en-US" altLang="ko-KR" dirty="0" smtClean="0"/>
                  <a:t>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−10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−20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+9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+10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+8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+11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ko-KR" altLang="en-US" dirty="0" smtClean="0"/>
                  <a:t> 나누기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4" t="-8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EADD8807-8A41-4590-9E52-81E5A3EC1070}" type="slidenum">
              <a:rPr lang="ko-KR" altLang="en-US" smtClean="0"/>
              <a:pPr/>
              <a:t>9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8132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2279</TotalTime>
  <Words>652</Words>
  <Application>Microsoft Office PowerPoint</Application>
  <PresentationFormat>화면 슬라이드 쇼(4:3)</PresentationFormat>
  <Paragraphs>200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4" baseType="lpstr">
      <vt:lpstr>굴림</vt:lpstr>
      <vt:lpstr>SpoqaHanSans-Bold</vt:lpstr>
      <vt:lpstr>Consolas</vt:lpstr>
      <vt:lpstr>Calibri</vt:lpstr>
      <vt:lpstr>맑은 고딕</vt:lpstr>
      <vt:lpstr>Arial</vt:lpstr>
      <vt:lpstr>Wingdings</vt:lpstr>
      <vt:lpstr>SpoqaHanSans-Regular</vt:lpstr>
      <vt:lpstr>Cambria Math</vt:lpstr>
      <vt:lpstr>Times New Roman</vt:lpstr>
      <vt:lpstr>Office 테마</vt:lpstr>
      <vt:lpstr>응용전산및실습 II Matlab 응용 #1 </vt:lpstr>
      <vt:lpstr>Matlab 다항식 다루기</vt:lpstr>
      <vt:lpstr>다항식의 값 계산</vt:lpstr>
      <vt:lpstr>다항식의 근 계산</vt:lpstr>
      <vt:lpstr>다항식의 근 계산</vt:lpstr>
      <vt:lpstr>다항식의 연산</vt:lpstr>
      <vt:lpstr>다항식의 연산</vt:lpstr>
      <vt:lpstr>다항식의 연산</vt:lpstr>
      <vt:lpstr>연습</vt:lpstr>
      <vt:lpstr>다항식의 미분</vt:lpstr>
      <vt:lpstr>커브 피팅</vt:lpstr>
      <vt:lpstr>커브 피팅</vt:lpstr>
      <vt:lpstr>커브 피팅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수형 이</dc:creator>
  <cp:lastModifiedBy>수형 이</cp:lastModifiedBy>
  <cp:revision>45</cp:revision>
  <cp:lastPrinted>2019-11-14T14:18:59Z</cp:lastPrinted>
  <dcterms:created xsi:type="dcterms:W3CDTF">2019-05-23T04:38:59Z</dcterms:created>
  <dcterms:modified xsi:type="dcterms:W3CDTF">2019-11-21T04:49:55Z</dcterms:modified>
</cp:coreProperties>
</file>