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1" r:id="rId2"/>
  </p:sldMasterIdLst>
  <p:notesMasterIdLst>
    <p:notesMasterId r:id="rId70"/>
  </p:notesMasterIdLst>
  <p:handoutMasterIdLst>
    <p:handoutMasterId r:id="rId71"/>
  </p:handoutMasterIdLst>
  <p:sldIdLst>
    <p:sldId id="429" r:id="rId3"/>
    <p:sldId id="364" r:id="rId4"/>
    <p:sldId id="500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2" r:id="rId17"/>
    <p:sldId id="443" r:id="rId18"/>
    <p:sldId id="445" r:id="rId19"/>
    <p:sldId id="447" r:id="rId20"/>
    <p:sldId id="448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473" r:id="rId44"/>
    <p:sldId id="474" r:id="rId45"/>
    <p:sldId id="475" r:id="rId46"/>
    <p:sldId id="476" r:id="rId47"/>
    <p:sldId id="477" r:id="rId48"/>
    <p:sldId id="478" r:id="rId49"/>
    <p:sldId id="479" r:id="rId50"/>
    <p:sldId id="480" r:id="rId51"/>
    <p:sldId id="482" r:id="rId52"/>
    <p:sldId id="483" r:id="rId53"/>
    <p:sldId id="484" r:id="rId54"/>
    <p:sldId id="498" r:id="rId55"/>
    <p:sldId id="501" r:id="rId56"/>
    <p:sldId id="486" r:id="rId57"/>
    <p:sldId id="485" r:id="rId58"/>
    <p:sldId id="487" r:id="rId59"/>
    <p:sldId id="488" r:id="rId60"/>
    <p:sldId id="489" r:id="rId61"/>
    <p:sldId id="490" r:id="rId62"/>
    <p:sldId id="491" r:id="rId63"/>
    <p:sldId id="492" r:id="rId64"/>
    <p:sldId id="493" r:id="rId65"/>
    <p:sldId id="494" r:id="rId66"/>
    <p:sldId id="495" r:id="rId67"/>
    <p:sldId id="496" r:id="rId68"/>
    <p:sldId id="362" r:id="rId6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F5F5"/>
    <a:srgbClr val="FEF9E2"/>
    <a:srgbClr val="FDF0AE"/>
    <a:srgbClr val="344F8C"/>
    <a:srgbClr val="105D91"/>
    <a:srgbClr val="192B53"/>
    <a:srgbClr val="99ADD9"/>
    <a:srgbClr val="993366"/>
    <a:srgbClr val="415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 autoAdjust="0"/>
    <p:restoredTop sz="97484" autoAdjust="0"/>
  </p:normalViewPr>
  <p:slideViewPr>
    <p:cSldViewPr>
      <p:cViewPr>
        <p:scale>
          <a:sx n="150" d="100"/>
          <a:sy n="150" d="100"/>
        </p:scale>
        <p:origin x="2106" y="118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696" y="7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7C3E9-2372-4D2D-A8FE-578D26F0CAB8}" type="datetimeFigureOut">
              <a:rPr lang="ko-KR" altLang="en-US" smtClean="0"/>
              <a:t>2022-09-29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126D6-8CEA-47E8-B467-8C3047BBCA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40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3899-2E4F-4D3A-8D29-BF4BDDE21DE2}" type="datetimeFigureOut">
              <a:rPr lang="ko-KR" altLang="en-US" smtClean="0"/>
              <a:pPr/>
              <a:t>2022-09-29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63BF-43B7-4F43-ABD0-D052F59FCD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48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8"/>
          <p:cNvSpPr/>
          <p:nvPr userDrawn="1"/>
        </p:nvSpPr>
        <p:spPr>
          <a:xfrm>
            <a:off x="323530" y="303610"/>
            <a:ext cx="8497887" cy="4536281"/>
          </a:xfrm>
          <a:prstGeom prst="roundRect">
            <a:avLst>
              <a:gd name="adj" fmla="val 2066"/>
            </a:avLst>
          </a:prstGeom>
          <a:noFill/>
          <a:ln w="53975">
            <a:solidFill>
              <a:srgbClr val="99A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solidFill>
                <a:srgbClr val="9A5F3A"/>
              </a:solidFill>
            </a:endParaRPr>
          </a:p>
        </p:txBody>
      </p:sp>
      <p:pic>
        <p:nvPicPr>
          <p:cNvPr id="2" name="그림 29" descr="쿡북로고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77581" y="446487"/>
            <a:ext cx="1216025" cy="24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881591" y="749047"/>
            <a:ext cx="718661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dirty="0" err="1">
                <a:latin typeface="HY견고딕" pitchFamily="18" charset="-127"/>
                <a:ea typeface="HY견고딕" pitchFamily="18" charset="-127"/>
              </a:rPr>
              <a:t>파이썬</a:t>
            </a:r>
            <a:r>
              <a:rPr kumimoji="0" lang="ko-KR" altLang="en-US" sz="1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dirty="0">
                <a:latin typeface="HY견고딕" pitchFamily="18" charset="-127"/>
                <a:ea typeface="HY견고딕" pitchFamily="18" charset="-127"/>
              </a:rPr>
              <a:t>for</a:t>
            </a:r>
            <a:r>
              <a:rPr kumimoji="0" lang="en-US" altLang="ko-KR" sz="1800" baseline="0" dirty="0">
                <a:latin typeface="HY견고딕" pitchFamily="18" charset="-127"/>
                <a:ea typeface="HY견고딕" pitchFamily="18" charset="-127"/>
              </a:rPr>
              <a:t> Beginner</a:t>
            </a:r>
            <a:endParaRPr kumimoji="0" lang="de-DE" altLang="ko-KR" sz="1200" b="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612455" y="1275162"/>
            <a:ext cx="7991475" cy="11513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rgbClr val="FF0000"/>
                </a:solidFill>
                <a:ea typeface="맑은 고딕" pitchFamily="50" charset="-127"/>
              </a:rPr>
              <a:t>[</a:t>
            </a:r>
            <a:r>
              <a:rPr kumimoji="0" lang="ko-KR" altLang="en-US" sz="1400" b="1" dirty="0">
                <a:solidFill>
                  <a:srgbClr val="FF0000"/>
                </a:solidFill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solidFill>
                  <a:srgbClr val="FF0000"/>
                </a:solidFill>
                <a:ea typeface="맑은 고딕" pitchFamily="50" charset="-127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u="none">
              <a:ea typeface="맑은 고딕" pitchFamily="50" charset="-127"/>
            </a:endParaRPr>
          </a:p>
          <a:p>
            <a:pPr marL="171446" indent="-17144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none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u="none">
                <a:ea typeface="맑은 고딕" pitchFamily="50" charset="-127"/>
              </a:rPr>
              <a:t>.</a:t>
            </a:r>
            <a:r>
              <a:rPr kumimoji="0" lang="ko-KR" altLang="en-US" sz="1000" u="none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u="none">
              <a:solidFill>
                <a:srgbClr val="222222"/>
              </a:solidFill>
              <a:ea typeface="맑은 고딕" pitchFamily="50" charset="-127"/>
            </a:endParaRPr>
          </a:p>
          <a:p>
            <a:pPr marL="171446" indent="-17144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none">
                <a:solidFill>
                  <a:srgbClr val="222222"/>
                </a:solidFill>
                <a:ea typeface="맑은 고딕" pitchFamily="50" charset="-127"/>
              </a:rPr>
              <a:t>이 자료는 강의 보조자료로 제공되는 것으로 무단으로 전제하거나 배포하는 것을 금합니다</a:t>
            </a:r>
            <a:r>
              <a:rPr kumimoji="0" lang="en-US" altLang="ko-KR" sz="1000" u="sng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431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39701" y="4894010"/>
            <a:ext cx="8756650" cy="210035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 latinLnBrk="0"/>
            <a:fld id="{926EA8F1-C76B-4BC6-98C4-C2D2384EDDB7}" type="slidenum">
              <a:rPr lang="en-US" altLang="ko-KR" kern="0" smtClean="0">
                <a:latin typeface="Verdana"/>
              </a:rPr>
              <a:pPr latinLnBrk="0"/>
              <a:t>‹#›</a:t>
            </a:fld>
            <a:endParaRPr lang="en-US" altLang="ko-KR" kern="0" dirty="0">
              <a:latin typeface="Verdana"/>
            </a:endParaRPr>
          </a:p>
        </p:txBody>
      </p:sp>
      <p:sp>
        <p:nvSpPr>
          <p:cNvPr id="1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506663" y="2780110"/>
            <a:ext cx="4151312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 sz="180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96" y="382421"/>
            <a:ext cx="4280446" cy="428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9818" y="2171842"/>
            <a:ext cx="282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4000" b="1" i="1" dirty="0">
              <a:latin typeface="+mn-lt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C7D691AC-A13E-429C-90B2-B35BCE863CF3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506663" y="2780110"/>
            <a:ext cx="4151312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68579" tIns="34289" rIns="68579" bIns="34289"/>
          <a:lstStyle/>
          <a:p>
            <a:endParaRPr lang="ko-KR" altLang="en-US" sz="135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E323D58-84AC-485A-B70F-34DABE22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96" y="382421"/>
            <a:ext cx="4280446" cy="428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037D10-231D-4139-8ACB-452F546E4A28}"/>
              </a:ext>
            </a:extLst>
          </p:cNvPr>
          <p:cNvSpPr txBox="1"/>
          <p:nvPr/>
        </p:nvSpPr>
        <p:spPr>
          <a:xfrm>
            <a:off x="3169818" y="2171842"/>
            <a:ext cx="2824998" cy="53091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en-US" altLang="ko-KR" sz="30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3000" b="1" i="1" dirty="0">
              <a:latin typeface="+mn-lt"/>
            </a:endParaRPr>
          </a:p>
        </p:txBody>
      </p:sp>
      <p:sp>
        <p:nvSpPr>
          <p:cNvPr id="2" name="Line 5">
            <a:extLst>
              <a:ext uri="{FF2B5EF4-FFF2-40B4-BE49-F238E27FC236}">
                <a16:creationId xmlns:a16="http://schemas.microsoft.com/office/drawing/2014/main" id="{E96661D5-8413-14EA-A8B7-51D02B3641CB}"/>
              </a:ext>
            </a:extLst>
          </p:cNvPr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2506663" y="2780110"/>
            <a:ext cx="4151312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91439" tIns="45719" rIns="91439" bIns="45719"/>
          <a:lstStyle/>
          <a:p>
            <a:endParaRPr lang="ko-KR" altLang="en-US" sz="18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EB2B798-A8F5-A82D-7001-CC812649AD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97" y="382423"/>
            <a:ext cx="4280447" cy="428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C5EAEB-85F4-9ABF-2A2E-A4D56C7FB908}"/>
              </a:ext>
            </a:extLst>
          </p:cNvPr>
          <p:cNvSpPr txBox="1"/>
          <p:nvPr userDrawn="1"/>
        </p:nvSpPr>
        <p:spPr>
          <a:xfrm>
            <a:off x="3169818" y="2171842"/>
            <a:ext cx="2824999" cy="70788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altLang="ko-KR" sz="40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4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822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백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8410576" y="4982767"/>
            <a:ext cx="733425" cy="1619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8279259" y="4954191"/>
            <a:ext cx="842962" cy="1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/22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C2A78CE8-02B1-4792-8E0F-5EAEE23AD3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10574" y="4982766"/>
            <a:ext cx="733425" cy="1619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225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5BD4FB7-5616-4907-8452-1DA7095D5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9259" y="4954191"/>
            <a:ext cx="842962" cy="1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9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9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/46</a:t>
            </a:r>
          </a:p>
        </p:txBody>
      </p:sp>
      <p:sp>
        <p:nvSpPr>
          <p:cNvPr id="2" name="Rectangle 43">
            <a:extLst>
              <a:ext uri="{FF2B5EF4-FFF2-40B4-BE49-F238E27FC236}">
                <a16:creationId xmlns:a16="http://schemas.microsoft.com/office/drawing/2014/main" id="{9AECFB3A-B2E5-BB80-B7D7-34D72346DF1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410577" y="4982768"/>
            <a:ext cx="733425" cy="1619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024C7421-8A99-FFBA-ADBF-1EFED6B752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79259" y="4954191"/>
            <a:ext cx="842963" cy="1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/70</a:t>
            </a:r>
          </a:p>
        </p:txBody>
      </p:sp>
    </p:spTree>
    <p:extLst>
      <p:ext uri="{BB962C8B-B14F-4D97-AF65-F5344CB8AC3E}">
        <p14:creationId xmlns:p14="http://schemas.microsoft.com/office/powerpoint/2010/main" val="160861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장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C:\Users\KDY\Desktop\파이썬 3판\강의교안\줄배경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1" y="0"/>
            <a:ext cx="41529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3E27FE8-F452-4051-B02D-0554D25FB1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0"/>
            <a:ext cx="50016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9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이 장에서 만들 프로그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 userDrawn="1"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 userDrawn="1"/>
        </p:nvSpPr>
        <p:spPr bwMode="gray">
          <a:xfrm>
            <a:off x="8279259" y="4886292"/>
            <a:ext cx="864743" cy="25074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8279259" y="4886291"/>
            <a:ext cx="842963" cy="1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/66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63501" y="38841"/>
            <a:ext cx="7785100" cy="355997"/>
          </a:xfrm>
        </p:spPr>
        <p:txBody>
          <a:bodyPr>
            <a:noAutofit/>
          </a:bodyPr>
          <a:lstStyle>
            <a:lvl1pPr algn="l">
              <a:defRPr sz="2667" b="1" spc="-100" baseline="0">
                <a:solidFill>
                  <a:srgbClr val="8B3331"/>
                </a:solidFill>
                <a:effectLst>
                  <a:glow>
                    <a:schemeClr val="tx1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81"/>
            <a:ext cx="8963995" cy="4252469"/>
          </a:xfrm>
        </p:spPr>
        <p:txBody>
          <a:bodyPr>
            <a:normAutofit/>
          </a:bodyPr>
          <a:lstStyle>
            <a:lvl1pPr marL="355591" indent="-261932">
              <a:lnSpc>
                <a:spcPct val="150000"/>
              </a:lnSpc>
              <a:buClr>
                <a:srgbClr val="8B3331"/>
              </a:buClr>
              <a:buSzPct val="130000"/>
              <a:buFont typeface="Wingdings" panose="05000000000000000000" pitchFamily="2" charset="2"/>
              <a:buChar char="§"/>
              <a:defRPr sz="2400" b="1"/>
            </a:lvl1pPr>
            <a:lvl2pPr marL="534975" indent="-177796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133"/>
            </a:lvl2pPr>
            <a:lvl3pPr marL="720707" indent="-185734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898503" indent="-177796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400"/>
            </a:lvl4pPr>
            <a:lvl5pPr marL="1077886" indent="-179384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2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9112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기본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 userDrawn="1"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63501" y="38841"/>
            <a:ext cx="7785100" cy="355997"/>
          </a:xfrm>
        </p:spPr>
        <p:txBody>
          <a:bodyPr>
            <a:noAutofit/>
          </a:bodyPr>
          <a:lstStyle>
            <a:lvl1pPr algn="l">
              <a:defRPr sz="2667" b="1" spc="-100" baseline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81"/>
            <a:ext cx="8963995" cy="4252469"/>
          </a:xfrm>
        </p:spPr>
        <p:txBody>
          <a:bodyPr>
            <a:normAutofit/>
          </a:bodyPr>
          <a:lstStyle>
            <a:lvl1pPr marL="355591" indent="-261932">
              <a:lnSpc>
                <a:spcPct val="150000"/>
              </a:lnSpc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  <a:defRPr sz="2400" b="1"/>
            </a:lvl1pPr>
            <a:lvl2pPr marL="534975" indent="-177796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133"/>
            </a:lvl2pPr>
            <a:lvl3pPr marL="720707" indent="-185734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898503" indent="-177796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400"/>
            </a:lvl4pPr>
            <a:lvl5pPr marL="1077886" indent="-179384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2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43">
            <a:extLst>
              <a:ext uri="{FF2B5EF4-FFF2-40B4-BE49-F238E27FC236}">
                <a16:creationId xmlns:a16="http://schemas.microsoft.com/office/drawing/2014/main" id="{A74BDAAC-67D5-4B56-BD61-610A4C29837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279259" y="4886292"/>
            <a:ext cx="864743" cy="25074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4CE6B679-06E7-43DD-A3AE-BD7447424E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79259" y="4886291"/>
            <a:ext cx="842963" cy="1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/66</a:t>
            </a:r>
          </a:p>
        </p:txBody>
      </p:sp>
    </p:spTree>
    <p:extLst>
      <p:ext uri="{BB962C8B-B14F-4D97-AF65-F5344CB8AC3E}">
        <p14:creationId xmlns:p14="http://schemas.microsoft.com/office/powerpoint/2010/main" val="23752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39701" y="4894012"/>
            <a:ext cx="8756651" cy="210035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 latinLnBrk="0"/>
            <a:fld id="{926EA8F1-C76B-4BC6-98C4-C2D2384EDDB7}" type="slidenum">
              <a:rPr lang="en-US" altLang="ko-KR" kern="0" smtClean="0">
                <a:latin typeface="Verdana"/>
              </a:rPr>
              <a:pPr latinLnBrk="0"/>
              <a:t>‹#›</a:t>
            </a:fld>
            <a:endParaRPr lang="en-US" altLang="ko-KR" kern="0" dirty="0">
              <a:latin typeface="Verdana"/>
            </a:endParaRPr>
          </a:p>
        </p:txBody>
      </p:sp>
      <p:sp>
        <p:nvSpPr>
          <p:cNvPr id="13" name="Line 5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506663" y="2780110"/>
            <a:ext cx="4151312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91439" tIns="45719" rIns="91439" bIns="45719"/>
          <a:lstStyle/>
          <a:p>
            <a:endParaRPr lang="ko-KR" altLang="en-US" sz="1800"/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97" y="382423"/>
            <a:ext cx="4280447" cy="428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3169818" y="2171842"/>
            <a:ext cx="2824999" cy="70788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altLang="ko-KR" sz="40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4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863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백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ChangeArrowheads="1"/>
          </p:cNvSpPr>
          <p:nvPr userDrawn="1"/>
        </p:nvSpPr>
        <p:spPr bwMode="gray">
          <a:xfrm>
            <a:off x="8410577" y="4982768"/>
            <a:ext cx="733425" cy="1619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8279259" y="4954191"/>
            <a:ext cx="842963" cy="1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/70</a:t>
            </a:r>
          </a:p>
        </p:txBody>
      </p:sp>
    </p:spTree>
    <p:extLst>
      <p:ext uri="{BB962C8B-B14F-4D97-AF65-F5344CB8AC3E}">
        <p14:creationId xmlns:p14="http://schemas.microsoft.com/office/powerpoint/2010/main" val="28235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장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KDY\Desktop\파이썬 3판\강의교안\줄배경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41529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DY\Desktop\파이썬 3판\강의교안\파이썬 for Beginner 3판 로고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4415009" y="3904270"/>
            <a:ext cx="4457808" cy="9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DY\Desktop\파이썬 3판\강의교안\파이썬 for Beginner 3판 강의교안 템플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5033565" y="429335"/>
            <a:ext cx="3220697" cy="34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KDY\Desktop\파이썬 3판\강의교안\줄배경.png">
            <a:extLst>
              <a:ext uri="{FF2B5EF4-FFF2-40B4-BE49-F238E27FC236}">
                <a16:creationId xmlns:a16="http://schemas.microsoft.com/office/drawing/2014/main" id="{30010321-84A2-4CE1-8FBA-133F55299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41529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KDY\Desktop\파이썬 3판\강의교안\파이썬 for Beginner 3판 로고.png">
            <a:extLst>
              <a:ext uri="{FF2B5EF4-FFF2-40B4-BE49-F238E27FC236}">
                <a16:creationId xmlns:a16="http://schemas.microsoft.com/office/drawing/2014/main" id="{47FB950B-4FE4-43F7-9B0D-38A118ECF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4415009" y="3904270"/>
            <a:ext cx="4457808" cy="9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KDY\Desktop\파이썬 3판\강의교안\파이썬 for Beginner 3판 강의교안 템플릿.png">
            <a:extLst>
              <a:ext uri="{FF2B5EF4-FFF2-40B4-BE49-F238E27FC236}">
                <a16:creationId xmlns:a16="http://schemas.microsoft.com/office/drawing/2014/main" id="{FBBB8F61-7144-4AE2-8D82-DDFDA7F44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5033567" y="429337"/>
            <a:ext cx="3220697" cy="34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 descr="C:\Users\KDY\Desktop\파이썬 3판\강의교안\줄배경.png">
            <a:extLst>
              <a:ext uri="{FF2B5EF4-FFF2-40B4-BE49-F238E27FC236}">
                <a16:creationId xmlns:a16="http://schemas.microsoft.com/office/drawing/2014/main" id="{FE0CF41C-6483-D165-EF46-D144E706C9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1" y="0"/>
            <a:ext cx="41529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876CAF6-9D6B-3CDB-E3E8-AF54528403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0"/>
            <a:ext cx="50016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이 장에서 만들 프로그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8410576" y="4900759"/>
            <a:ext cx="733425" cy="24393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8279259" y="4900759"/>
            <a:ext cx="842962" cy="21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 smtClean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pPr algn="r">
                <a:defRPr/>
              </a:pPr>
              <a:t>‹#›</a:t>
            </a:fld>
            <a:endParaRPr lang="en-US" altLang="ko-KR" sz="1200" dirty="0"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+mn-ea"/>
              <a:ea typeface="+mn-ea"/>
            </a:endParaRP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63501" y="38840"/>
            <a:ext cx="7785100" cy="355997"/>
          </a:xfrm>
        </p:spPr>
        <p:txBody>
          <a:bodyPr>
            <a:noAutofit/>
          </a:bodyPr>
          <a:lstStyle>
            <a:lvl1pPr algn="l">
              <a:defRPr sz="2400" b="0" spc="-100" baseline="0">
                <a:solidFill>
                  <a:srgbClr val="8B333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80"/>
            <a:ext cx="8963994" cy="4252469"/>
          </a:xfrm>
        </p:spPr>
        <p:txBody>
          <a:bodyPr>
            <a:normAutofit/>
          </a:bodyPr>
          <a:lstStyle>
            <a:lvl1pPr marL="355591" indent="-261932">
              <a:lnSpc>
                <a:spcPct val="120000"/>
              </a:lnSpc>
              <a:buClr>
                <a:srgbClr val="8B3331"/>
              </a:buClr>
              <a:buSzPct val="130000"/>
              <a:buFont typeface="Wingdings" panose="05000000000000000000" pitchFamily="2" charset="2"/>
              <a:buChar char="§"/>
              <a:defRPr sz="2000" b="0">
                <a:latin typeface="Spoqa Han Sans Neo Medium" pitchFamily="2" charset="-127"/>
                <a:ea typeface="Spoqa Han Sans Neo Medium" pitchFamily="2" charset="-127"/>
              </a:defRPr>
            </a:lvl1pPr>
            <a:lvl2pPr marL="534975" indent="-177796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>
                <a:latin typeface="+mn-ea"/>
                <a:ea typeface="+mn-ea"/>
              </a:defRPr>
            </a:lvl2pPr>
            <a:lvl3pPr marL="720707" indent="-185733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latin typeface="+mn-ea"/>
                <a:ea typeface="+mn-ea"/>
              </a:defRPr>
            </a:lvl3pPr>
            <a:lvl4pPr marL="898502" indent="-177796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200">
                <a:latin typeface="+mn-ea"/>
                <a:ea typeface="+mn-ea"/>
              </a:defRPr>
            </a:lvl4pPr>
            <a:lvl5pPr marL="1077886" indent="-17938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000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EAD3FE58-400E-4A95-AB9A-F5D35B0C9F2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24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440">
            <a:extLst>
              <a:ext uri="{FF2B5EF4-FFF2-40B4-BE49-F238E27FC236}">
                <a16:creationId xmlns:a16="http://schemas.microsoft.com/office/drawing/2014/main" id="{7399817D-D11A-A434-77AD-A32EF6096E40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779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기본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>
            <a:extLst>
              <a:ext uri="{FF2B5EF4-FFF2-40B4-BE49-F238E27FC236}">
                <a16:creationId xmlns:a16="http://schemas.microsoft.com/office/drawing/2014/main" id="{EC735F8B-5F22-981D-3A07-6FCC2C2FDD3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410576" y="4900759"/>
            <a:ext cx="733425" cy="24393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63501" y="21797"/>
            <a:ext cx="7785100" cy="355997"/>
          </a:xfrm>
        </p:spPr>
        <p:txBody>
          <a:bodyPr>
            <a:noAutofit/>
          </a:bodyPr>
          <a:lstStyle>
            <a:lvl1pPr algn="l">
              <a:defRPr sz="2400" b="0" spc="-100" baseline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80"/>
            <a:ext cx="8963994" cy="4252469"/>
          </a:xfrm>
        </p:spPr>
        <p:txBody>
          <a:bodyPr>
            <a:normAutofit/>
          </a:bodyPr>
          <a:lstStyle>
            <a:lvl1pPr marL="355591" indent="-261932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  <a:defRPr sz="2000" b="0">
                <a:latin typeface="Spoqa Han Sans Neo Medium" pitchFamily="2" charset="-127"/>
                <a:ea typeface="Spoqa Han Sans Neo Medium" pitchFamily="2" charset="-127"/>
              </a:defRPr>
            </a:lvl1pPr>
            <a:lvl2pPr marL="534975" indent="-177796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+mn-ea"/>
                <a:ea typeface="+mn-ea"/>
              </a:defRPr>
            </a:lvl2pPr>
            <a:lvl3pPr marL="720707" indent="-185733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latin typeface="+mn-ea"/>
                <a:ea typeface="+mn-ea"/>
              </a:defRPr>
            </a:lvl3pPr>
            <a:lvl4pPr marL="898502" indent="-177796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200">
                <a:latin typeface="+mn-ea"/>
                <a:ea typeface="+mn-ea"/>
              </a:defRPr>
            </a:lvl4pPr>
            <a:lvl5pPr marL="1077886" indent="-17938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000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4152E43B-45A5-4A5F-9DB3-9C9BF265C76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24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8B3E8E94-F5A8-43F1-88DB-DF625CA12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867" y="4882749"/>
            <a:ext cx="842962" cy="16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 smtClean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endParaRPr lang="en-US" altLang="ko-KR" sz="1200" dirty="0"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440">
            <a:extLst>
              <a:ext uri="{FF2B5EF4-FFF2-40B4-BE49-F238E27FC236}">
                <a16:creationId xmlns:a16="http://schemas.microsoft.com/office/drawing/2014/main" id="{65CC0C3A-F996-181D-2E09-3E509888E807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000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B2FD9B6-DC5A-4644-B01F-335E6DD2CDD1}" type="datetimeFigureOut">
              <a:rPr lang="ko-KR" altLang="en-US" smtClean="0"/>
              <a:pPr/>
              <a:t>2022-09-29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BC740F2-65F4-46F1-8462-F5CEAE10BBF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782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B2FD9B6-DC5A-4644-B01F-335E6DD2CDD1}" type="datetimeFigureOut">
              <a:rPr lang="ko-KR" altLang="en-US" smtClean="0"/>
              <a:pPr/>
              <a:t>2022-09-29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BC740F2-65F4-46F1-8462-F5CEAE10BBF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280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ctr" defTabSz="91437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892" indent="-342892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742931" indent="-285743" algn="l" defTabSz="91437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ea"/>
          <a:ea typeface="+mn-ea"/>
          <a:cs typeface="+mn-cs"/>
        </a:defRPr>
      </a:lvl2pPr>
      <a:lvl3pPr marL="1142972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160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348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537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DY\Desktop\파이썬 3판\강의교안_파이썬\리소스\2페이지\9장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25"/>
          <a:stretch/>
        </p:blipFill>
        <p:spPr bwMode="auto">
          <a:xfrm>
            <a:off x="107560" y="321501"/>
            <a:ext cx="3839971" cy="138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DY\Desktop\파이썬 3판\강의교안_파이썬\리소스\2페이지\9장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6" t="32934" r="24465" b="45603"/>
          <a:stretch/>
        </p:blipFill>
        <p:spPr bwMode="auto">
          <a:xfrm>
            <a:off x="392135" y="1806666"/>
            <a:ext cx="3510391" cy="189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722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손님 </a:t>
            </a:r>
            <a:r>
              <a:rPr lang="en-US" altLang="ko-KR" dirty="0"/>
              <a:t>3</a:t>
            </a:r>
            <a:r>
              <a:rPr lang="ko-KR" altLang="en-US" dirty="0"/>
              <a:t>명이 연속해서 들어온다고 했을 때</a:t>
            </a:r>
            <a:r>
              <a:rPr lang="en-US" altLang="ko-KR" dirty="0"/>
              <a:t>(</a:t>
            </a:r>
            <a:r>
              <a:rPr lang="ko-KR" altLang="en-US" dirty="0"/>
              <a:t>커피 자판기 만들기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25" y="1221600"/>
            <a:ext cx="4725525" cy="352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6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커피 자판기 실제 프로그램으로 만들기</a:t>
            </a:r>
            <a:r>
              <a:rPr lang="en-US" altLang="ko-KR" dirty="0"/>
              <a:t>(</a:t>
            </a:r>
            <a:r>
              <a:rPr lang="ko-KR" altLang="en-US" dirty="0"/>
              <a:t>함수 개념 응용 </a:t>
            </a:r>
            <a:r>
              <a:rPr lang="en-US" altLang="ko-KR" dirty="0"/>
              <a:t>Code09-01.py </a:t>
            </a:r>
            <a:r>
              <a:rPr lang="ko-KR" altLang="en-US" dirty="0"/>
              <a:t>수정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1086585"/>
            <a:ext cx="7052189" cy="36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64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6675" y="756648"/>
            <a:ext cx="5952191" cy="407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86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Code09-02.py</a:t>
            </a:r>
            <a:r>
              <a:rPr lang="ko-KR" altLang="en-US" dirty="0"/>
              <a:t>를 이용 연속해서 방문한 손님</a:t>
            </a:r>
            <a:r>
              <a:rPr lang="en-US" altLang="ko-KR" dirty="0"/>
              <a:t>(A, B, C) 3</a:t>
            </a:r>
            <a:r>
              <a:rPr lang="ko-KR" altLang="en-US" dirty="0"/>
              <a:t>명에게 커피 대접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9F408D56-2C7C-4584-BD58-B080C8FD7242}"/>
              </a:ext>
            </a:extLst>
          </p:cNvPr>
          <p:cNvGrpSpPr/>
          <p:nvPr/>
        </p:nvGrpSpPr>
        <p:grpSpPr>
          <a:xfrm>
            <a:off x="1282635" y="951571"/>
            <a:ext cx="6525725" cy="4191930"/>
            <a:chOff x="559932" y="1405529"/>
            <a:chExt cx="4894294" cy="330927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87" y="1405529"/>
              <a:ext cx="4891539" cy="10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32" y="2453304"/>
              <a:ext cx="4891540" cy="226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694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510" y="501520"/>
            <a:ext cx="6480720" cy="235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3360378-6F27-4810-A6F5-04AC4AAC3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6765" y="1761660"/>
            <a:ext cx="6480720" cy="325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함수의 형식과 활용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131590"/>
            <a:ext cx="5962449" cy="319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196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plus() </a:t>
            </a:r>
            <a:r>
              <a:rPr lang="ko-KR" altLang="en-US" dirty="0"/>
              <a:t>함수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9" y="961203"/>
            <a:ext cx="7995781" cy="41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57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plus() </a:t>
            </a:r>
            <a:r>
              <a:rPr lang="ko-KR" altLang="en-US" dirty="0"/>
              <a:t>함수의 형식과 호출 순서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22" y="1086585"/>
            <a:ext cx="5012156" cy="388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66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plus() </a:t>
            </a:r>
            <a:r>
              <a:rPr lang="ko-KR" altLang="en-US" dirty="0"/>
              <a:t>함수의 호출 </a:t>
            </a:r>
            <a:r>
              <a:rPr lang="ko-KR" altLang="en-US" dirty="0" err="1"/>
              <a:t>간략</a:t>
            </a:r>
            <a:r>
              <a:rPr lang="ko-KR" altLang="en-US" dirty="0"/>
              <a:t> 표현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66" y="1221601"/>
            <a:ext cx="6030671" cy="319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30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/>
          <a:stretch/>
        </p:blipFill>
        <p:spPr bwMode="auto">
          <a:xfrm>
            <a:off x="1012825" y="816555"/>
            <a:ext cx="7118351" cy="430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덧셈</a:t>
            </a:r>
            <a:r>
              <a:rPr lang="en-US" altLang="ko-KR" dirty="0"/>
              <a:t>, </a:t>
            </a:r>
            <a:r>
              <a:rPr lang="ko-KR" altLang="en-US" dirty="0"/>
              <a:t>뺄셈</a:t>
            </a:r>
            <a:r>
              <a:rPr lang="en-US" altLang="ko-KR" dirty="0"/>
              <a:t>, </a:t>
            </a:r>
            <a:r>
              <a:rPr lang="ko-KR" altLang="en-US" dirty="0"/>
              <a:t>곱셈</a:t>
            </a:r>
            <a:r>
              <a:rPr lang="en-US" altLang="ko-KR" dirty="0"/>
              <a:t>, </a:t>
            </a:r>
            <a:r>
              <a:rPr lang="ko-KR" altLang="en-US" dirty="0"/>
              <a:t>나눗셈을 하는 계산기 함수를 작성</a:t>
            </a:r>
          </a:p>
        </p:txBody>
      </p:sp>
    </p:spTree>
    <p:extLst>
      <p:ext uri="{BB962C8B-B14F-4D97-AF65-F5344CB8AC3E}">
        <p14:creationId xmlns:p14="http://schemas.microsoft.com/office/powerpoint/2010/main" val="194553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DY\Desktop\파이썬 3판\강의교안_파이썬\리소스\2페이지\9장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2" t="60199" r="26521"/>
          <a:stretch/>
        </p:blipFill>
        <p:spPr bwMode="auto">
          <a:xfrm>
            <a:off x="296525" y="591531"/>
            <a:ext cx="4187915" cy="437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4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79" lvl="1" indent="0">
              <a:buNone/>
            </a:pPr>
            <a:r>
              <a:rPr lang="en-US" altLang="ko-KR" sz="2000" dirty="0">
                <a:solidFill>
                  <a:srgbClr val="FF0000"/>
                </a:solidFill>
              </a:rPr>
              <a:t>Tip </a:t>
            </a:r>
            <a:r>
              <a:rPr lang="en-US" altLang="ko-KR" sz="2000" dirty="0"/>
              <a:t>• </a:t>
            </a:r>
            <a:r>
              <a:rPr lang="ko-KR" altLang="en-US" sz="2000" dirty="0"/>
              <a:t>매개변수</a:t>
            </a:r>
            <a:r>
              <a:rPr lang="en-US" altLang="ko-KR" sz="2000" dirty="0"/>
              <a:t>(</a:t>
            </a:r>
            <a:r>
              <a:rPr lang="ko-KR" altLang="en-US" sz="2000" dirty="0" err="1"/>
              <a:t>파라미터</a:t>
            </a:r>
            <a:r>
              <a:rPr lang="en-US" altLang="ko-KR" sz="2000" dirty="0"/>
              <a:t>)</a:t>
            </a:r>
            <a:r>
              <a:rPr lang="ko-KR" altLang="en-US" sz="2000" dirty="0"/>
              <a:t>는 지역 변수로 취급</a:t>
            </a:r>
            <a:r>
              <a:rPr lang="en-US" altLang="ko-KR" sz="2000" dirty="0"/>
              <a:t>. Code09-05.py</a:t>
            </a:r>
            <a:r>
              <a:rPr lang="ko-KR" altLang="en-US" sz="2000" dirty="0"/>
              <a:t>의 </a:t>
            </a:r>
            <a:r>
              <a:rPr lang="en-US" altLang="ko-KR" sz="2000" dirty="0" err="1"/>
              <a:t>calc</a:t>
            </a:r>
            <a:r>
              <a:rPr lang="en-US" altLang="ko-KR" sz="2000" dirty="0"/>
              <a:t>( ) </a:t>
            </a:r>
            <a:r>
              <a:rPr lang="ko-KR" altLang="en-US" sz="2000" dirty="0"/>
              <a:t>함수가 받는 매개변수 </a:t>
            </a:r>
            <a:r>
              <a:rPr lang="en-US" altLang="ko-KR" sz="2000" dirty="0"/>
              <a:t>v1, v2, op</a:t>
            </a:r>
            <a:r>
              <a:rPr lang="ko-KR" altLang="en-US" sz="2000" dirty="0"/>
              <a:t>는 모두 </a:t>
            </a:r>
            <a:r>
              <a:rPr lang="en-US" altLang="ko-KR" sz="2000" dirty="0" err="1"/>
              <a:t>calc</a:t>
            </a:r>
            <a:r>
              <a:rPr lang="en-US" altLang="ko-KR" sz="2000" dirty="0"/>
              <a:t>() </a:t>
            </a:r>
            <a:r>
              <a:rPr lang="ko-KR" altLang="en-US" sz="2000" dirty="0"/>
              <a:t>함수 안에서만 사용되는 지역 변수</a:t>
            </a:r>
            <a:r>
              <a:rPr lang="en-US" altLang="ko-KR" sz="2000" dirty="0"/>
              <a:t>. </a:t>
            </a:r>
            <a:r>
              <a:rPr lang="ko-KR" altLang="en-US" sz="2000" dirty="0"/>
              <a:t>지역 변수와 전역 변수는 바로 이어서 설명</a:t>
            </a:r>
            <a:endParaRPr lang="en-US" altLang="ko-KR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97" y="471517"/>
            <a:ext cx="7245804" cy="276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24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6" y="641749"/>
            <a:ext cx="7110791" cy="439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429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/>
              <a:t>지역 변수</a:t>
            </a:r>
            <a:r>
              <a:rPr lang="en-US" altLang="ko-KR" sz="2000" dirty="0"/>
              <a:t>, </a:t>
            </a:r>
            <a:r>
              <a:rPr lang="ko-KR" altLang="en-US" sz="2000" dirty="0"/>
              <a:t>전역 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지역 변수와 전역 변수의 이해</a:t>
            </a:r>
            <a:endParaRPr lang="en-US" altLang="ko-KR" dirty="0"/>
          </a:p>
          <a:p>
            <a:pPr lvl="1"/>
            <a:r>
              <a:rPr lang="ko-KR" altLang="en-US" dirty="0"/>
              <a:t>지역 변수 </a:t>
            </a:r>
            <a:r>
              <a:rPr lang="en-US" altLang="ko-KR" dirty="0"/>
              <a:t>: </a:t>
            </a:r>
            <a:r>
              <a:rPr lang="ko-KR" altLang="en-US" dirty="0"/>
              <a:t>한정된 지역에서만 사용</a:t>
            </a:r>
            <a:endParaRPr lang="en-US" altLang="ko-KR" dirty="0"/>
          </a:p>
          <a:p>
            <a:pPr lvl="1"/>
            <a:r>
              <a:rPr lang="ko-KR" altLang="en-US" dirty="0"/>
              <a:t>전역 변수 </a:t>
            </a:r>
            <a:r>
              <a:rPr lang="en-US" altLang="ko-KR" dirty="0"/>
              <a:t>: </a:t>
            </a:r>
            <a:r>
              <a:rPr lang="ko-KR" altLang="en-US" dirty="0"/>
              <a:t>프로그램 전체에서 사용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99" y="1941679"/>
            <a:ext cx="5445604" cy="25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053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/>
              <a:t>지역 변수</a:t>
            </a:r>
            <a:r>
              <a:rPr lang="en-US" altLang="ko-KR" sz="2000" dirty="0"/>
              <a:t>, </a:t>
            </a:r>
            <a:r>
              <a:rPr lang="ko-KR" altLang="en-US" sz="2000" dirty="0"/>
              <a:t>전역 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지역 변수와 전역 변수의 이해</a:t>
            </a:r>
            <a:endParaRPr lang="en-US" altLang="ko-KR" dirty="0"/>
          </a:p>
          <a:p>
            <a:pPr lvl="1"/>
            <a:r>
              <a:rPr lang="ko-KR" altLang="en-US" dirty="0"/>
              <a:t>지역 변수 </a:t>
            </a:r>
            <a:r>
              <a:rPr lang="en-US" altLang="ko-KR" dirty="0"/>
              <a:t>: </a:t>
            </a:r>
            <a:r>
              <a:rPr lang="ko-KR" altLang="en-US" dirty="0"/>
              <a:t>한정된 지역에서만 사용</a:t>
            </a:r>
            <a:endParaRPr lang="en-US" altLang="ko-KR" dirty="0"/>
          </a:p>
          <a:p>
            <a:pPr lvl="1"/>
            <a:r>
              <a:rPr lang="ko-KR" altLang="en-US" dirty="0"/>
              <a:t>전역 변수 </a:t>
            </a:r>
            <a:r>
              <a:rPr lang="en-US" altLang="ko-KR" dirty="0"/>
              <a:t>: </a:t>
            </a:r>
            <a:r>
              <a:rPr lang="ko-KR" altLang="en-US" dirty="0"/>
              <a:t>프로그램 전체에서 사용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55" y="1896676"/>
            <a:ext cx="4999491" cy="191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698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/>
              <a:t>지역 변수</a:t>
            </a:r>
            <a:r>
              <a:rPr lang="en-US" altLang="ko-KR" sz="2000" dirty="0"/>
              <a:t>, </a:t>
            </a:r>
            <a:r>
              <a:rPr lang="ko-KR" altLang="en-US" sz="2000" dirty="0"/>
              <a:t>전역 변수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1970" y="726545"/>
            <a:ext cx="6160060" cy="40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382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/>
              <a:t>지역 변수</a:t>
            </a:r>
            <a:r>
              <a:rPr lang="en-US" altLang="ko-KR" sz="2000" dirty="0"/>
              <a:t>, </a:t>
            </a:r>
            <a:r>
              <a:rPr lang="ko-KR" altLang="en-US" sz="2000" dirty="0"/>
              <a:t>전역 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10</a:t>
            </a:r>
            <a:r>
              <a:rPr lang="ko-KR" altLang="en-US" dirty="0"/>
              <a:t>행의 전역 변수가 없다면 </a:t>
            </a:r>
            <a:r>
              <a:rPr lang="en-US" altLang="ko-KR" dirty="0"/>
              <a:t>7</a:t>
            </a:r>
            <a:r>
              <a:rPr lang="ko-KR" altLang="en-US" dirty="0"/>
              <a:t>행은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A77B0C8-E968-477E-AB04-5C17DF7E2B75}"/>
              </a:ext>
            </a:extLst>
          </p:cNvPr>
          <p:cNvGrpSpPr/>
          <p:nvPr/>
        </p:nvGrpSpPr>
        <p:grpSpPr>
          <a:xfrm>
            <a:off x="787425" y="1086585"/>
            <a:ext cx="7569149" cy="2400265"/>
            <a:chOff x="452438" y="1491631"/>
            <a:chExt cx="6014400" cy="1498921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8" y="1491631"/>
              <a:ext cx="6014400" cy="59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75" y="2048567"/>
              <a:ext cx="6010763" cy="94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817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/>
              <a:t>지역 변수</a:t>
            </a:r>
            <a:r>
              <a:rPr lang="en-US" altLang="ko-KR" sz="2000" dirty="0"/>
              <a:t>, </a:t>
            </a:r>
            <a:r>
              <a:rPr lang="ko-KR" altLang="en-US" sz="2000" dirty="0"/>
              <a:t>전역 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글로벌 </a:t>
            </a:r>
            <a:r>
              <a:rPr lang="ko-KR" altLang="en-US" dirty="0" err="1"/>
              <a:t>예약어</a:t>
            </a:r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3" y="951570"/>
            <a:ext cx="7642575" cy="419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680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함수의 </a:t>
            </a:r>
            <a:r>
              <a:rPr lang="ko-KR" altLang="en-US" sz="2000" dirty="0" err="1"/>
              <a:t>반환값과</a:t>
            </a:r>
            <a:r>
              <a:rPr lang="ko-KR" altLang="en-US" sz="2000" dirty="0"/>
              <a:t> 매개변수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함수의 </a:t>
            </a:r>
            <a:r>
              <a:rPr lang="ko-KR" altLang="en-US" dirty="0" err="1"/>
              <a:t>반환값</a:t>
            </a:r>
            <a:endParaRPr lang="en-US" altLang="ko-KR" dirty="0"/>
          </a:p>
          <a:p>
            <a:pPr marL="357179" lvl="1" indent="0">
              <a:buNone/>
            </a:pPr>
            <a:r>
              <a:rPr lang="en-US" altLang="ko-KR" sz="1867" dirty="0">
                <a:solidFill>
                  <a:srgbClr val="FF0000"/>
                </a:solidFill>
              </a:rPr>
              <a:t>Tip </a:t>
            </a:r>
            <a:r>
              <a:rPr lang="en-US" altLang="ko-KR" sz="1867" dirty="0"/>
              <a:t>• </a:t>
            </a:r>
            <a:r>
              <a:rPr lang="ko-KR" altLang="en-US" sz="1867" dirty="0" err="1"/>
              <a:t>반환값은</a:t>
            </a:r>
            <a:r>
              <a:rPr lang="ko-KR" altLang="en-US" sz="1867" dirty="0"/>
              <a:t> </a:t>
            </a:r>
            <a:r>
              <a:rPr lang="en-US" altLang="ko-KR" sz="1867" dirty="0"/>
              <a:t>return </a:t>
            </a:r>
            <a:r>
              <a:rPr lang="ko-KR" altLang="en-US" sz="1867" dirty="0"/>
              <a:t>문으로 반환되므로 </a:t>
            </a:r>
            <a:r>
              <a:rPr lang="ko-KR" altLang="en-US" sz="1867" dirty="0" err="1"/>
              <a:t>리턴값이라고도</a:t>
            </a:r>
            <a:r>
              <a:rPr lang="ko-KR" altLang="en-US" sz="1867" dirty="0"/>
              <a:t> 함</a:t>
            </a:r>
            <a:r>
              <a:rPr lang="en-US" altLang="ko-KR" sz="1867" dirty="0"/>
              <a:t>. </a:t>
            </a:r>
            <a:r>
              <a:rPr lang="ko-KR" altLang="en-US" sz="1867" dirty="0"/>
              <a:t>매개변수는 파라미터라고도 함</a:t>
            </a:r>
            <a:endParaRPr lang="en-US" altLang="ko-KR" sz="1867" dirty="0"/>
          </a:p>
          <a:p>
            <a:pPr marL="357179" lvl="1" indent="0">
              <a:buNone/>
            </a:pPr>
            <a:endParaRPr lang="en-US" altLang="ko-KR" sz="1867" dirty="0"/>
          </a:p>
          <a:p>
            <a:pPr lvl="1"/>
            <a:r>
              <a:rPr lang="ko-KR" altLang="en-US" dirty="0" err="1"/>
              <a:t>반환값이</a:t>
            </a:r>
            <a:r>
              <a:rPr lang="ko-KR" altLang="en-US" dirty="0"/>
              <a:t> 있는 함수 </a:t>
            </a:r>
            <a:endParaRPr lang="en-US" altLang="ko-KR" dirty="0"/>
          </a:p>
          <a:p>
            <a:pPr marL="357179" lvl="1" indent="0">
              <a:buNone/>
            </a:pPr>
            <a:endParaRPr lang="ko-KR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1716655"/>
            <a:ext cx="5220580" cy="32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062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함수의 </a:t>
            </a:r>
            <a:r>
              <a:rPr lang="ko-KR" altLang="en-US" sz="2000" dirty="0" err="1"/>
              <a:t>반환값과</a:t>
            </a:r>
            <a:r>
              <a:rPr lang="ko-KR" altLang="en-US" sz="2000" dirty="0"/>
              <a:t> 매개변수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 err="1"/>
              <a:t>반환값이</a:t>
            </a:r>
            <a:r>
              <a:rPr lang="ko-KR" altLang="en-US" dirty="0"/>
              <a:t> 없는 함수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761" y="1131590"/>
            <a:ext cx="5850651" cy="370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580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함수의 </a:t>
            </a:r>
            <a:r>
              <a:rPr lang="ko-KR" altLang="en-US" sz="2000" dirty="0" err="1"/>
              <a:t>반환값과</a:t>
            </a:r>
            <a:r>
              <a:rPr lang="ko-KR" altLang="en-US" sz="2000" dirty="0"/>
              <a:t> 매개변수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 err="1"/>
              <a:t>반환값이</a:t>
            </a:r>
            <a:r>
              <a:rPr lang="ko-KR" altLang="en-US" dirty="0"/>
              <a:t> 없는 함수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5" y="967172"/>
            <a:ext cx="7835225" cy="397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60"/>
          <a:stretch/>
        </p:blipFill>
        <p:spPr bwMode="auto">
          <a:xfrm>
            <a:off x="5607115" y="4081465"/>
            <a:ext cx="2973320" cy="96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55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01 </a:t>
            </a:r>
            <a:r>
              <a:rPr lang="ko-KR" altLang="en-US" sz="2000" dirty="0"/>
              <a:t>이 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1] </a:t>
            </a:r>
            <a:r>
              <a:rPr lang="ko-KR" altLang="en-US" dirty="0" err="1"/>
              <a:t>로또</a:t>
            </a:r>
            <a:r>
              <a:rPr lang="ko-KR" altLang="en-US" dirty="0"/>
              <a:t> 번호 추첨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52" y="1086585"/>
            <a:ext cx="5625625" cy="12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31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함수의 </a:t>
            </a:r>
            <a:r>
              <a:rPr lang="ko-KR" altLang="en-US" sz="2000" dirty="0" err="1"/>
              <a:t>반환값과</a:t>
            </a:r>
            <a:r>
              <a:rPr lang="ko-KR" altLang="en-US" sz="2000" dirty="0"/>
              <a:t> 매개변수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 err="1"/>
              <a:t>반환값이</a:t>
            </a:r>
            <a:r>
              <a:rPr lang="ko-KR" altLang="en-US" dirty="0"/>
              <a:t> 여러 개인 함수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83" y="869234"/>
            <a:ext cx="7515835" cy="425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56041"/>
          <a:stretch/>
        </p:blipFill>
        <p:spPr bwMode="auto">
          <a:xfrm>
            <a:off x="5427095" y="4202260"/>
            <a:ext cx="3285365" cy="7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547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함수의 </a:t>
            </a:r>
            <a:r>
              <a:rPr lang="ko-KR" altLang="en-US" sz="2000" dirty="0" err="1"/>
              <a:t>반환값과</a:t>
            </a:r>
            <a:r>
              <a:rPr lang="ko-KR" altLang="en-US" sz="2000" dirty="0"/>
              <a:t> 매개변수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pass </a:t>
            </a:r>
            <a:r>
              <a:rPr lang="ko-KR" altLang="en-US" dirty="0" err="1"/>
              <a:t>예약어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2"/>
            <a:r>
              <a:rPr lang="en-US" altLang="ko-KR" dirty="0"/>
              <a:t>True</a:t>
            </a:r>
            <a:r>
              <a:rPr lang="ko-KR" altLang="en-US" dirty="0"/>
              <a:t>일 때 아무런 할 일이 없다고 빈 줄로 둘 때 오류 발생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r>
              <a:rPr lang="ko-KR" altLang="en-US" dirty="0"/>
              <a:t>오류 해결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7" y="1029086"/>
            <a:ext cx="8057855" cy="53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2025411"/>
            <a:ext cx="8057855" cy="9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2" y="3796186"/>
            <a:ext cx="8038805" cy="99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601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함수의 </a:t>
            </a:r>
            <a:r>
              <a:rPr lang="ko-KR" altLang="en-US" sz="2000" dirty="0" err="1"/>
              <a:t>반환값과</a:t>
            </a:r>
            <a:r>
              <a:rPr lang="ko-KR" altLang="en-US" sz="2000" dirty="0"/>
              <a:t> 매개변수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함수의 매개변수 전달</a:t>
            </a:r>
            <a:endParaRPr lang="en-US" altLang="ko-KR" dirty="0"/>
          </a:p>
          <a:p>
            <a:pPr lvl="1"/>
            <a:r>
              <a:rPr lang="ko-KR" altLang="en-US" dirty="0"/>
              <a:t>매개변수의 개수를 지정해 전달하는 방법</a:t>
            </a:r>
            <a:endParaRPr lang="en-US" altLang="ko-KR" dirty="0"/>
          </a:p>
          <a:p>
            <a:pPr lvl="2"/>
            <a:r>
              <a:rPr lang="ko-KR" altLang="en-US" dirty="0"/>
              <a:t> 숫자 </a:t>
            </a:r>
            <a:r>
              <a:rPr lang="en-US" altLang="ko-KR" dirty="0"/>
              <a:t>2</a:t>
            </a:r>
            <a:r>
              <a:rPr lang="ko-KR" altLang="en-US" dirty="0"/>
              <a:t>개의 합과 숫자 </a:t>
            </a:r>
            <a:r>
              <a:rPr lang="en-US" altLang="ko-KR" dirty="0"/>
              <a:t>3</a:t>
            </a:r>
            <a:r>
              <a:rPr lang="ko-KR" altLang="en-US" dirty="0"/>
              <a:t>개의 합을 구 하는 코드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81"/>
          <a:stretch/>
        </p:blipFill>
        <p:spPr bwMode="auto">
          <a:xfrm>
            <a:off x="4436985" y="816303"/>
            <a:ext cx="4125458" cy="401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913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함수의 </a:t>
            </a:r>
            <a:r>
              <a:rPr lang="ko-KR" altLang="en-US" sz="2000" dirty="0" err="1"/>
              <a:t>반환값과</a:t>
            </a:r>
            <a:r>
              <a:rPr lang="ko-KR" altLang="en-US" sz="2000" dirty="0"/>
              <a:t> 매개변수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590" y="816555"/>
            <a:ext cx="7568840" cy="276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553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함수의 </a:t>
            </a:r>
            <a:r>
              <a:rPr lang="ko-KR" altLang="en-US" sz="2000" dirty="0" err="1"/>
              <a:t>반환값과</a:t>
            </a:r>
            <a:r>
              <a:rPr lang="ko-KR" altLang="en-US" sz="2000" dirty="0"/>
              <a:t> 매개변수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매개변수에 기본값을 설정해 놓고 전달하는 방법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5" y="954782"/>
            <a:ext cx="7869889" cy="408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186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함수의 </a:t>
            </a:r>
            <a:r>
              <a:rPr lang="ko-KR" altLang="en-US" sz="2000" dirty="0" err="1"/>
              <a:t>반환값과</a:t>
            </a:r>
            <a:r>
              <a:rPr lang="ko-KR" altLang="en-US" sz="2000" dirty="0"/>
              <a:t> 매개변수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74" y="562489"/>
            <a:ext cx="7688853" cy="200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450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함수의 </a:t>
            </a:r>
            <a:r>
              <a:rPr lang="ko-KR" altLang="en-US" sz="2000" dirty="0" err="1"/>
              <a:t>반환값과</a:t>
            </a:r>
            <a:r>
              <a:rPr lang="ko-KR" altLang="en-US" sz="2000" dirty="0"/>
              <a:t> 매개변수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매개변수의 개수를 지정하지 않고 전달하는 방법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3" y="891030"/>
            <a:ext cx="8055895" cy="425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483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함수의 </a:t>
            </a:r>
            <a:r>
              <a:rPr lang="ko-KR" altLang="en-US" sz="2000" dirty="0" err="1"/>
              <a:t>반환값과</a:t>
            </a:r>
            <a:r>
              <a:rPr lang="ko-KR" altLang="en-US" sz="2000" dirty="0"/>
              <a:t> 매개변수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(10, 20, 30)</a:t>
            </a:r>
            <a:r>
              <a:rPr lang="ko-KR" altLang="en-US" dirty="0"/>
              <a:t>을 매개변수로 받았을 때 </a:t>
            </a:r>
            <a:r>
              <a:rPr lang="en-US" altLang="ko-KR" dirty="0"/>
              <a:t>4~5</a:t>
            </a:r>
            <a:r>
              <a:rPr lang="ko-KR" altLang="en-US" dirty="0"/>
              <a:t>행의 반복</a:t>
            </a:r>
            <a:endParaRPr lang="en-US" altLang="ko-KR" dirty="0"/>
          </a:p>
          <a:p>
            <a:pPr lvl="2"/>
            <a:r>
              <a:rPr lang="en-US" altLang="ko-KR" sz="1867" dirty="0"/>
              <a:t>1</a:t>
            </a:r>
            <a:r>
              <a:rPr lang="ko-KR" altLang="en-US" sz="1867" dirty="0"/>
              <a:t>회 </a:t>
            </a:r>
            <a:r>
              <a:rPr lang="en-US" altLang="ko-KR" sz="1867" dirty="0"/>
              <a:t>: </a:t>
            </a:r>
            <a:r>
              <a:rPr lang="en-US" altLang="ko-KR" sz="1867" dirty="0" err="1"/>
              <a:t>num</a:t>
            </a:r>
            <a:r>
              <a:rPr lang="ko-KR" altLang="en-US" sz="1867" dirty="0"/>
              <a:t>에 </a:t>
            </a:r>
            <a:r>
              <a:rPr lang="en-US" altLang="ko-KR" sz="1867" dirty="0"/>
              <a:t>10</a:t>
            </a:r>
            <a:r>
              <a:rPr lang="ko-KR" altLang="en-US" sz="1867" dirty="0"/>
              <a:t>을 저장한 후 </a:t>
            </a:r>
            <a:r>
              <a:rPr lang="en-US" altLang="ko-KR" sz="1867" dirty="0"/>
              <a:t>result = result + 10    result</a:t>
            </a:r>
            <a:r>
              <a:rPr lang="ko-KR" altLang="en-US" sz="1867" dirty="0"/>
              <a:t>에 </a:t>
            </a:r>
            <a:r>
              <a:rPr lang="en-US" altLang="ko-KR" sz="1867" dirty="0"/>
              <a:t>10 </a:t>
            </a:r>
            <a:r>
              <a:rPr lang="ko-KR" altLang="en-US" sz="1867" dirty="0"/>
              <a:t>저장됨</a:t>
            </a:r>
          </a:p>
          <a:p>
            <a:pPr lvl="2"/>
            <a:r>
              <a:rPr lang="en-US" altLang="ko-KR" sz="1867" dirty="0"/>
              <a:t>2</a:t>
            </a:r>
            <a:r>
              <a:rPr lang="ko-KR" altLang="en-US" sz="1867" dirty="0"/>
              <a:t>회 </a:t>
            </a:r>
            <a:r>
              <a:rPr lang="en-US" altLang="ko-KR" sz="1867" dirty="0"/>
              <a:t>: </a:t>
            </a:r>
            <a:r>
              <a:rPr lang="en-US" altLang="ko-KR" sz="1867" dirty="0" err="1"/>
              <a:t>num</a:t>
            </a:r>
            <a:r>
              <a:rPr lang="ko-KR" altLang="en-US" sz="1867" dirty="0"/>
              <a:t>에 </a:t>
            </a:r>
            <a:r>
              <a:rPr lang="en-US" altLang="ko-KR" sz="1867" dirty="0"/>
              <a:t>20</a:t>
            </a:r>
            <a:r>
              <a:rPr lang="ko-KR" altLang="en-US" sz="1867" dirty="0"/>
              <a:t>을 저장한 후 </a:t>
            </a:r>
            <a:r>
              <a:rPr lang="en-US" altLang="ko-KR" sz="1867" dirty="0"/>
              <a:t>result = result + 20    result</a:t>
            </a:r>
            <a:r>
              <a:rPr lang="ko-KR" altLang="en-US" sz="1867" dirty="0"/>
              <a:t>에 </a:t>
            </a:r>
            <a:r>
              <a:rPr lang="en-US" altLang="ko-KR" sz="1867" dirty="0"/>
              <a:t>30 </a:t>
            </a:r>
            <a:r>
              <a:rPr lang="ko-KR" altLang="en-US" sz="1867" dirty="0"/>
              <a:t>저장됨</a:t>
            </a:r>
          </a:p>
          <a:p>
            <a:pPr lvl="2"/>
            <a:r>
              <a:rPr lang="en-US" altLang="ko-KR" sz="1867" dirty="0"/>
              <a:t>3</a:t>
            </a:r>
            <a:r>
              <a:rPr lang="ko-KR" altLang="en-US" sz="1867" dirty="0"/>
              <a:t>회 </a:t>
            </a:r>
            <a:r>
              <a:rPr lang="en-US" altLang="ko-KR" sz="1867" dirty="0"/>
              <a:t>: </a:t>
            </a:r>
            <a:r>
              <a:rPr lang="en-US" altLang="ko-KR" sz="1867" dirty="0" err="1"/>
              <a:t>num</a:t>
            </a:r>
            <a:r>
              <a:rPr lang="ko-KR" altLang="en-US" sz="1867" dirty="0"/>
              <a:t>에 </a:t>
            </a:r>
            <a:r>
              <a:rPr lang="en-US" altLang="ko-KR" sz="1867" dirty="0"/>
              <a:t>30</a:t>
            </a:r>
            <a:r>
              <a:rPr lang="ko-KR" altLang="en-US" sz="1867" dirty="0"/>
              <a:t>을 저장한 후 </a:t>
            </a:r>
            <a:r>
              <a:rPr lang="en-US" altLang="ko-KR" sz="1867" dirty="0"/>
              <a:t>result = result + 30    result</a:t>
            </a:r>
            <a:r>
              <a:rPr lang="ko-KR" altLang="en-US" sz="1867" dirty="0"/>
              <a:t>에 </a:t>
            </a:r>
            <a:r>
              <a:rPr lang="en-US" altLang="ko-KR" sz="1867" dirty="0"/>
              <a:t>60 </a:t>
            </a:r>
            <a:r>
              <a:rPr lang="ko-KR" altLang="en-US" sz="1867" dirty="0"/>
              <a:t>저장됨</a:t>
            </a:r>
            <a:endParaRPr lang="en-US" altLang="ko-KR" sz="1867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매개변수 </a:t>
            </a:r>
            <a:r>
              <a:rPr lang="en-US" altLang="ko-KR" dirty="0"/>
              <a:t>10</a:t>
            </a:r>
            <a:r>
              <a:rPr lang="ko-KR" altLang="en-US" dirty="0"/>
              <a:t>개 이상일 때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0" y="2991797"/>
            <a:ext cx="8054397" cy="15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95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함수의 </a:t>
            </a:r>
            <a:r>
              <a:rPr lang="ko-KR" altLang="en-US" sz="2000" dirty="0" err="1"/>
              <a:t>반환값과</a:t>
            </a:r>
            <a:r>
              <a:rPr lang="ko-KR" altLang="en-US" sz="2000" dirty="0"/>
              <a:t> 매개변수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함수 호출할 때 </a:t>
            </a:r>
            <a:r>
              <a:rPr lang="ko-KR" altLang="en-US" dirty="0" err="1"/>
              <a:t>딕셔너리</a:t>
            </a:r>
            <a:r>
              <a:rPr lang="ko-KR" altLang="en-US" dirty="0"/>
              <a:t> 형식의 매개변수를 키</a:t>
            </a:r>
            <a:r>
              <a:rPr lang="en-US" altLang="ko-KR" dirty="0"/>
              <a:t>=</a:t>
            </a:r>
            <a:r>
              <a:rPr lang="ko-KR" altLang="en-US" dirty="0"/>
              <a:t>값 형식으로 사용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1041580"/>
            <a:ext cx="8100900" cy="283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656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함수의 </a:t>
            </a:r>
            <a:r>
              <a:rPr lang="ko-KR" altLang="en-US" sz="2000" dirty="0" err="1"/>
              <a:t>반환값과</a:t>
            </a:r>
            <a:r>
              <a:rPr lang="ko-KR" altLang="en-US" sz="2000" dirty="0"/>
              <a:t> 매개변수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1]</a:t>
            </a:r>
            <a:r>
              <a:rPr lang="ko-KR" altLang="en-US" dirty="0"/>
              <a:t>의 완성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8" y="1003536"/>
            <a:ext cx="8280920" cy="40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47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01 </a:t>
            </a:r>
            <a:r>
              <a:rPr lang="ko-KR" altLang="en-US" sz="2000" dirty="0"/>
              <a:t>이 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2] </a:t>
            </a:r>
            <a:r>
              <a:rPr lang="ko-KR" altLang="en-US" dirty="0"/>
              <a:t>모듈을 활용해 글자를 쓰는 거북이</a:t>
            </a:r>
            <a:endParaRPr lang="en-US" altLang="ko-KR" dirty="0"/>
          </a:p>
          <a:p>
            <a:pPr lvl="1"/>
            <a:r>
              <a:rPr lang="ko-KR" altLang="en-US" dirty="0"/>
              <a:t>‘임의의 위치에 글자를 쓰는 거북이’와 기능이 동일한 프로그램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71" y="1322861"/>
            <a:ext cx="643976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05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함수의 </a:t>
            </a:r>
            <a:r>
              <a:rPr lang="ko-KR" altLang="en-US" sz="2000" dirty="0" err="1"/>
              <a:t>반환값과</a:t>
            </a:r>
            <a:r>
              <a:rPr lang="ko-KR" altLang="en-US" sz="2000" dirty="0"/>
              <a:t> 매개변수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26545"/>
            <a:ext cx="8712460" cy="42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17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모듈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모듈 </a:t>
            </a:r>
            <a:r>
              <a:rPr lang="en-US" altLang="ko-KR" dirty="0"/>
              <a:t>: </a:t>
            </a:r>
            <a:r>
              <a:rPr lang="ko-KR" altLang="en-US" dirty="0"/>
              <a:t>함수의 집합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79" y="1086585"/>
            <a:ext cx="6683242" cy="365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882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모듈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모듈의 생성과 사용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996575"/>
            <a:ext cx="8502651" cy="283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180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모듈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2" y="580280"/>
            <a:ext cx="9008999" cy="5111817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sz="1867" dirty="0"/>
          </a:p>
          <a:p>
            <a:pPr lvl="1"/>
            <a:endParaRPr lang="en-US" altLang="ko-KR" sz="1867" dirty="0"/>
          </a:p>
          <a:p>
            <a:pPr lvl="1"/>
            <a:r>
              <a:rPr lang="ko-KR" altLang="en-US" sz="1867" dirty="0"/>
              <a:t>모듈명을 생략하고 함수명만 쓸 때 </a:t>
            </a:r>
            <a:r>
              <a:rPr lang="en-US" altLang="ko-KR" sz="1867" dirty="0"/>
              <a:t>1</a:t>
            </a:r>
            <a:r>
              <a:rPr lang="ko-KR" altLang="en-US" sz="1867" dirty="0"/>
              <a:t>행 형식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501520"/>
            <a:ext cx="7560840" cy="280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0" y="4056915"/>
            <a:ext cx="7560840" cy="96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277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모듈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4~6</a:t>
            </a:r>
            <a:r>
              <a:rPr lang="ko-KR" altLang="en-US" dirty="0"/>
              <a:t>행 </a:t>
            </a:r>
            <a:r>
              <a:rPr lang="ko-KR" altLang="en-US" dirty="0" err="1"/>
              <a:t>함수명으로만</a:t>
            </a:r>
            <a:r>
              <a:rPr lang="ko-KR" altLang="en-US" dirty="0"/>
              <a:t> 호출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1041580"/>
            <a:ext cx="7335815" cy="186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40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모듈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모듈의 종류</a:t>
            </a:r>
            <a:endParaRPr lang="en-US" altLang="ko-KR" dirty="0"/>
          </a:p>
          <a:p>
            <a:pPr lvl="1"/>
            <a:r>
              <a:rPr lang="ko-KR" altLang="en-US" dirty="0"/>
              <a:t>표준 모듈</a:t>
            </a:r>
            <a:r>
              <a:rPr lang="en-US" altLang="ko-KR" dirty="0"/>
              <a:t>, </a:t>
            </a:r>
            <a:r>
              <a:rPr lang="ko-KR" altLang="en-US" dirty="0"/>
              <a:t>사용자 정의 모듈</a:t>
            </a:r>
            <a:r>
              <a:rPr lang="en-US" altLang="ko-KR" dirty="0"/>
              <a:t>, </a:t>
            </a:r>
            <a:r>
              <a:rPr lang="ko-KR" altLang="en-US" dirty="0" err="1"/>
              <a:t>서드</a:t>
            </a:r>
            <a:r>
              <a:rPr lang="ko-KR" altLang="en-US" dirty="0"/>
              <a:t> 파티 모듈로 구분</a:t>
            </a:r>
            <a:endParaRPr lang="en-US" altLang="ko-KR" dirty="0"/>
          </a:p>
          <a:p>
            <a:pPr lvl="1"/>
            <a:r>
              <a:rPr lang="ko-KR" altLang="en-US" dirty="0"/>
              <a:t>표준 모듈 </a:t>
            </a:r>
            <a:r>
              <a:rPr lang="en-US" altLang="ko-KR" dirty="0"/>
              <a:t>: </a:t>
            </a:r>
            <a:r>
              <a:rPr lang="ko-KR" altLang="en-US" dirty="0" err="1"/>
              <a:t>파이썬에서</a:t>
            </a:r>
            <a:r>
              <a:rPr lang="ko-KR" altLang="en-US" dirty="0"/>
              <a:t> 제공하는 모듈</a:t>
            </a:r>
            <a:endParaRPr lang="en-US" altLang="ko-KR" dirty="0"/>
          </a:p>
          <a:p>
            <a:pPr lvl="1"/>
            <a:r>
              <a:rPr lang="ko-KR" altLang="en-US" dirty="0"/>
              <a:t>사용자 정의 모듈 </a:t>
            </a:r>
            <a:r>
              <a:rPr lang="en-US" altLang="ko-KR" dirty="0"/>
              <a:t>: </a:t>
            </a:r>
            <a:r>
              <a:rPr lang="ko-KR" altLang="en-US" dirty="0"/>
              <a:t>직접 만들어서 사용하는 모듈 </a:t>
            </a:r>
            <a:r>
              <a:rPr lang="en-US" altLang="ko-KR" dirty="0"/>
              <a:t> </a:t>
            </a:r>
          </a:p>
          <a:p>
            <a:pPr lvl="1"/>
            <a:r>
              <a:rPr lang="ko-KR" altLang="en-US" dirty="0" err="1"/>
              <a:t>서드</a:t>
            </a:r>
            <a:r>
              <a:rPr lang="ko-KR" altLang="en-US" dirty="0"/>
              <a:t> 파티</a:t>
            </a:r>
            <a:r>
              <a:rPr lang="en-US" altLang="ko-KR" dirty="0"/>
              <a:t>(3rd Party) </a:t>
            </a:r>
            <a:r>
              <a:rPr lang="ko-KR" altLang="en-US" dirty="0"/>
              <a:t>모듈 </a:t>
            </a:r>
            <a:r>
              <a:rPr lang="en-US" altLang="ko-KR" dirty="0"/>
              <a:t>: </a:t>
            </a:r>
            <a:r>
              <a:rPr lang="ko-KR" altLang="en-US" dirty="0" err="1"/>
              <a:t>파이썬이</a:t>
            </a:r>
            <a:r>
              <a:rPr lang="ko-KR" altLang="en-US" dirty="0"/>
              <a:t> 아닌 외부 회사나 단체에서 제공하는 모듈</a:t>
            </a:r>
            <a:endParaRPr lang="en-US" altLang="ko-KR" dirty="0"/>
          </a:p>
          <a:p>
            <a:pPr lvl="2"/>
            <a:r>
              <a:rPr lang="ko-KR" altLang="en-US" sz="1867" dirty="0" err="1"/>
              <a:t>파이썬</a:t>
            </a:r>
            <a:r>
              <a:rPr lang="ko-KR" altLang="en-US" sz="1867" dirty="0"/>
              <a:t> 표준 모듈이 모든 기능을 제공 않음</a:t>
            </a:r>
            <a:endParaRPr lang="en-US" altLang="ko-KR" sz="1867" dirty="0"/>
          </a:p>
          <a:p>
            <a:pPr lvl="2"/>
            <a:r>
              <a:rPr lang="ko-KR" altLang="en-US" sz="1867" dirty="0" err="1"/>
              <a:t>서드</a:t>
            </a:r>
            <a:r>
              <a:rPr lang="ko-KR" altLang="en-US" sz="1867" dirty="0"/>
              <a:t> 파티 모듈 덕분에 </a:t>
            </a:r>
            <a:r>
              <a:rPr lang="ko-KR" altLang="en-US" sz="1867" dirty="0" err="1"/>
              <a:t>파이썬에서도</a:t>
            </a:r>
            <a:r>
              <a:rPr lang="ko-KR" altLang="en-US" sz="1867" dirty="0"/>
              <a:t> 고급 프로그래밍 가능</a:t>
            </a:r>
            <a:endParaRPr lang="en-US" altLang="ko-KR" sz="1867" dirty="0"/>
          </a:p>
          <a:p>
            <a:pPr lvl="2"/>
            <a:r>
              <a:rPr lang="ko-KR" altLang="en-US" sz="1867" dirty="0"/>
              <a:t>게임 개발 기능이 있는 </a:t>
            </a:r>
            <a:r>
              <a:rPr lang="en-US" altLang="ko-KR" sz="1867" dirty="0" err="1"/>
              <a:t>pyGame</a:t>
            </a:r>
            <a:r>
              <a:rPr lang="en-US" altLang="ko-KR" sz="1867" dirty="0"/>
              <a:t>, </a:t>
            </a:r>
            <a:r>
              <a:rPr lang="ko-KR" altLang="en-US" sz="1867" dirty="0" err="1"/>
              <a:t>윈도창을</a:t>
            </a:r>
            <a:r>
              <a:rPr lang="ko-KR" altLang="en-US" sz="1867" dirty="0"/>
              <a:t> 제공 하는 </a:t>
            </a:r>
            <a:r>
              <a:rPr lang="en-US" altLang="ko-KR" sz="1867" dirty="0" err="1"/>
              <a:t>PyGTK</a:t>
            </a:r>
            <a:r>
              <a:rPr lang="en-US" altLang="ko-KR" sz="1867" dirty="0"/>
              <a:t>, </a:t>
            </a:r>
            <a:r>
              <a:rPr lang="ko-KR" altLang="en-US" sz="1867" dirty="0"/>
              <a:t>데이터베이스 기능의 </a:t>
            </a:r>
            <a:r>
              <a:rPr lang="en-US" altLang="ko-KR" sz="1867" dirty="0" err="1"/>
              <a:t>SQLAlchemy</a:t>
            </a:r>
            <a:r>
              <a:rPr lang="en-US" altLang="ko-KR" sz="1867" dirty="0"/>
              <a:t> </a:t>
            </a:r>
            <a:r>
              <a:rPr lang="ko-KR" altLang="en-US" sz="1867" dirty="0"/>
              <a:t>등</a:t>
            </a:r>
            <a:endParaRPr lang="en-US" altLang="ko-KR" sz="1867" dirty="0"/>
          </a:p>
        </p:txBody>
      </p:sp>
    </p:spTree>
    <p:extLst>
      <p:ext uri="{BB962C8B-B14F-4D97-AF65-F5344CB8AC3E}">
        <p14:creationId xmlns:p14="http://schemas.microsoft.com/office/powerpoint/2010/main" val="775436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모듈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 err="1"/>
              <a:t>파이썬에서</a:t>
            </a:r>
            <a:r>
              <a:rPr lang="ko-KR" altLang="en-US" dirty="0"/>
              <a:t> 제공하는 표준 모듈의 목록을 일부 확인</a:t>
            </a:r>
            <a:endParaRPr lang="en-US" altLang="ko-K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4" y="1039454"/>
            <a:ext cx="8010891" cy="333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139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모듈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 err="1"/>
              <a:t>파이썬에서</a:t>
            </a:r>
            <a:r>
              <a:rPr lang="ko-KR" altLang="en-US" dirty="0"/>
              <a:t> 제공하는 표준 모듈의 목록을 일부 확인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79" lvl="1" indent="0">
              <a:buNone/>
            </a:pPr>
            <a:r>
              <a:rPr lang="en-US" altLang="ko-KR" sz="1867" dirty="0">
                <a:solidFill>
                  <a:srgbClr val="FF0000"/>
                </a:solidFill>
              </a:rPr>
              <a:t>Tip </a:t>
            </a:r>
            <a:r>
              <a:rPr lang="en-US" altLang="ko-KR" sz="1867" dirty="0"/>
              <a:t>• </a:t>
            </a:r>
            <a:r>
              <a:rPr lang="en-US" altLang="ko-KR" sz="1867" dirty="0" err="1"/>
              <a:t>dir</a:t>
            </a:r>
            <a:r>
              <a:rPr lang="en-US" altLang="ko-KR" sz="1867" dirty="0"/>
              <a:t>(__</a:t>
            </a:r>
            <a:r>
              <a:rPr lang="en-US" altLang="ko-KR" sz="1867" dirty="0" err="1"/>
              <a:t>builtins</a:t>
            </a:r>
            <a:r>
              <a:rPr lang="en-US" altLang="ko-KR" sz="1867" dirty="0"/>
              <a:t>__) </a:t>
            </a:r>
            <a:r>
              <a:rPr lang="ko-KR" altLang="en-US" sz="1867" dirty="0"/>
              <a:t>명령어로도 제공하는 모듈과 </a:t>
            </a:r>
            <a:r>
              <a:rPr lang="ko-KR" altLang="en-US" sz="1867" dirty="0" err="1"/>
              <a:t>예약어</a:t>
            </a:r>
            <a:r>
              <a:rPr lang="ko-KR" altLang="en-US" sz="1867" dirty="0"/>
              <a:t> 확인</a:t>
            </a:r>
            <a:endParaRPr lang="en-US" altLang="ko-KR" sz="1867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979750"/>
            <a:ext cx="7290811" cy="3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8887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모듈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수학 계산 모듈인 </a:t>
            </a:r>
            <a:r>
              <a:rPr lang="en-US" altLang="ko-KR" dirty="0"/>
              <a:t>math </a:t>
            </a:r>
            <a:r>
              <a:rPr lang="ko-KR" altLang="en-US" dirty="0"/>
              <a:t>모듈이 제공하는 함수의 목록 보기 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79" lvl="1" indent="0">
              <a:buNone/>
            </a:pPr>
            <a:endParaRPr lang="en-US" altLang="ko-K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7" y="1057510"/>
            <a:ext cx="8048845" cy="302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615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모듈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2]</a:t>
            </a:r>
            <a:r>
              <a:rPr lang="ko-KR" altLang="en-US" dirty="0"/>
              <a:t>의 완성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79" lvl="1" indent="0">
              <a:buNone/>
            </a:pPr>
            <a:endParaRPr lang="en-US" altLang="ko-KR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3F0850C-29E7-44D6-9A72-89993A2B9846}"/>
              </a:ext>
            </a:extLst>
          </p:cNvPr>
          <p:cNvGrpSpPr/>
          <p:nvPr/>
        </p:nvGrpSpPr>
        <p:grpSpPr>
          <a:xfrm>
            <a:off x="3086835" y="509186"/>
            <a:ext cx="5238239" cy="4582844"/>
            <a:chOff x="757375" y="1041580"/>
            <a:chExt cx="3928679" cy="3825425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74"/>
            <a:stretch/>
          </p:blipFill>
          <p:spPr bwMode="auto">
            <a:xfrm>
              <a:off x="757376" y="1041580"/>
              <a:ext cx="3928678" cy="319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B88E7F7-7764-4BA4-9630-3CC287F4D6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74"/>
            <a:stretch/>
          </p:blipFill>
          <p:spPr bwMode="auto">
            <a:xfrm>
              <a:off x="757375" y="4259135"/>
              <a:ext cx="3928679" cy="607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475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함수의 개념과 필요성</a:t>
            </a:r>
            <a:endParaRPr lang="en-US" altLang="ko-KR" dirty="0"/>
          </a:p>
          <a:p>
            <a:pPr lvl="1"/>
            <a:r>
              <a:rPr lang="ko-KR" altLang="en-US" dirty="0"/>
              <a:t>함수</a:t>
            </a:r>
            <a:r>
              <a:rPr lang="en-US" altLang="ko-KR" dirty="0"/>
              <a:t>(Function) : </a:t>
            </a:r>
            <a:r>
              <a:rPr lang="ko-KR" altLang="en-US" dirty="0"/>
              <a:t>‘무엇’을 넣으면</a:t>
            </a:r>
            <a:r>
              <a:rPr lang="en-US" altLang="ko-KR" dirty="0"/>
              <a:t>, ‘</a:t>
            </a:r>
            <a:r>
              <a:rPr lang="ko-KR" altLang="en-US" dirty="0"/>
              <a:t>어떤 것’을 돌려주는 요술 상자</a:t>
            </a:r>
            <a:endParaRPr lang="en-US" altLang="ko-KR" dirty="0"/>
          </a:p>
          <a:p>
            <a:pPr lvl="1"/>
            <a:r>
              <a:rPr lang="ko-KR" altLang="en-US" dirty="0" err="1"/>
              <a:t>메서드</a:t>
            </a:r>
            <a:r>
              <a:rPr lang="en-US" altLang="ko-KR" dirty="0"/>
              <a:t>(Method)</a:t>
            </a:r>
            <a:r>
              <a:rPr lang="ko-KR" altLang="en-US" dirty="0"/>
              <a:t>와 차이점 </a:t>
            </a:r>
            <a:r>
              <a:rPr lang="en-US" altLang="ko-KR" dirty="0"/>
              <a:t>: </a:t>
            </a:r>
            <a:r>
              <a:rPr lang="ko-KR" altLang="en-US" dirty="0"/>
              <a:t>함수는 외부에 별도로 존재</a:t>
            </a:r>
            <a:r>
              <a:rPr lang="en-US" altLang="ko-KR" dirty="0"/>
              <a:t>, </a:t>
            </a:r>
            <a:r>
              <a:rPr lang="ko-KR" altLang="en-US" dirty="0" err="1"/>
              <a:t>메서드는</a:t>
            </a:r>
            <a:r>
              <a:rPr lang="ko-KR" altLang="en-US" dirty="0"/>
              <a:t> 클래스 안에 존재</a:t>
            </a:r>
            <a:endParaRPr lang="en-US" altLang="ko-KR" dirty="0"/>
          </a:p>
          <a:p>
            <a:pPr lvl="1"/>
            <a:r>
              <a:rPr lang="ko-KR" altLang="en-US" dirty="0"/>
              <a:t>함수의 형식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print() </a:t>
            </a:r>
            <a:r>
              <a:rPr lang="ko-KR" altLang="en-US" dirty="0"/>
              <a:t>함수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211710"/>
            <a:ext cx="8289231" cy="60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3850471"/>
            <a:ext cx="8289231" cy="60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54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모듈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57179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79" lvl="1" indent="0">
              <a:buNone/>
            </a:pPr>
            <a:endParaRPr lang="en-US" altLang="ko-KR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611416"/>
            <a:ext cx="8553451" cy="45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8959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모듈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57179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79" lvl="1" indent="0">
              <a:buNone/>
            </a:pPr>
            <a:endParaRPr lang="en-US" altLang="ko-K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7" y="770276"/>
            <a:ext cx="8176285" cy="360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3666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모듈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57179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79" lvl="1" indent="0">
              <a:buNone/>
            </a:pP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97" y="823302"/>
            <a:ext cx="6759603" cy="349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373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모듈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28146"/>
          <a:stretch/>
        </p:blipFill>
        <p:spPr>
          <a:xfrm>
            <a:off x="1077945" y="546525"/>
            <a:ext cx="6988109" cy="41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458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모듈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20678"/>
          <a:stretch/>
        </p:blipFill>
        <p:spPr>
          <a:xfrm>
            <a:off x="1077945" y="540977"/>
            <a:ext cx="6988109" cy="46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304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06 </a:t>
            </a:r>
            <a:r>
              <a:rPr lang="ko-KR" altLang="en-US" sz="2000" dirty="0"/>
              <a:t>함수의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패키지</a:t>
            </a:r>
            <a:endParaRPr lang="en-US" altLang="ko-KR" dirty="0"/>
          </a:p>
          <a:p>
            <a:pPr lvl="1"/>
            <a:r>
              <a:rPr lang="ko-KR" altLang="en-US" dirty="0"/>
              <a:t>모듈이 하나의 *</a:t>
            </a:r>
            <a:r>
              <a:rPr lang="en-US" altLang="ko-KR" dirty="0"/>
              <a:t>.</a:t>
            </a:r>
            <a:r>
              <a:rPr lang="en-US" altLang="ko-KR" dirty="0" err="1"/>
              <a:t>py</a:t>
            </a:r>
            <a:r>
              <a:rPr lang="en-US" altLang="ko-KR" dirty="0"/>
              <a:t> </a:t>
            </a:r>
            <a:r>
              <a:rPr lang="ko-KR" altLang="en-US" dirty="0"/>
              <a:t>파일 안에 함수가 여러 개 들어 있는 것이라면</a:t>
            </a:r>
            <a:r>
              <a:rPr lang="en-US" altLang="ko-KR" dirty="0"/>
              <a:t>, </a:t>
            </a:r>
            <a:r>
              <a:rPr lang="ko-KR" altLang="en-US" dirty="0"/>
              <a:t>패키지</a:t>
            </a:r>
            <a:r>
              <a:rPr lang="en-US" altLang="ko-KR" dirty="0"/>
              <a:t>(Package)</a:t>
            </a:r>
            <a:r>
              <a:rPr lang="ko-KR" altLang="en-US" dirty="0"/>
              <a:t>는 여러 모듈을 모아 놓은 것으로 폴더의 형태로 나타냄</a:t>
            </a:r>
            <a:endParaRPr lang="en-US" altLang="ko-KR" dirty="0"/>
          </a:p>
          <a:p>
            <a:pPr lvl="1"/>
            <a:r>
              <a:rPr lang="ko-KR" altLang="en-US" dirty="0"/>
              <a:t> 모듈을 주제별로 분리할 때 주로 사용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79" lvl="1" indent="0">
              <a:buNone/>
            </a:pPr>
            <a:endParaRPr lang="en-US" altLang="ko-KR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3637"/>
            <a:ext cx="4129020" cy="231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0055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06 </a:t>
            </a:r>
            <a:r>
              <a:rPr lang="ko-KR" altLang="en-US" sz="2000" dirty="0"/>
              <a:t>함수의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 err="1"/>
              <a:t>임포트</a:t>
            </a:r>
            <a:r>
              <a:rPr lang="ko-KR" altLang="en-US" dirty="0"/>
              <a:t> 형식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[</a:t>
            </a:r>
            <a:r>
              <a:rPr lang="ko-KR" altLang="en-US" dirty="0"/>
              <a:t>그림 </a:t>
            </a:r>
            <a:r>
              <a:rPr lang="en-US" altLang="ko-KR" dirty="0"/>
              <a:t>9-11]</a:t>
            </a:r>
            <a:r>
              <a:rPr lang="ko-KR" altLang="en-US" dirty="0"/>
              <a:t>과 같은 형태로 구현 </a:t>
            </a:r>
            <a:r>
              <a:rPr lang="ko-KR" altLang="en-US" dirty="0" err="1"/>
              <a:t>임포트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79" lvl="1" indent="0">
              <a:buNone/>
            </a:pPr>
            <a:endParaRPr lang="en-US" altLang="ko-KR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1" y="951570"/>
            <a:ext cx="8226177" cy="66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0" y="2481740"/>
            <a:ext cx="8226177" cy="5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7107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06 </a:t>
            </a:r>
            <a:r>
              <a:rPr lang="ko-KR" altLang="en-US" sz="2000" dirty="0"/>
              <a:t>함수의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내부 함수</a:t>
            </a:r>
            <a:r>
              <a:rPr lang="en-US" altLang="ko-KR" dirty="0"/>
              <a:t>, lambda, map()</a:t>
            </a:r>
          </a:p>
          <a:p>
            <a:pPr lvl="1"/>
            <a:r>
              <a:rPr lang="ko-KR" altLang="en-US" dirty="0"/>
              <a:t>내부 함수 </a:t>
            </a:r>
            <a:r>
              <a:rPr lang="en-US" altLang="ko-KR" dirty="0"/>
              <a:t>: </a:t>
            </a:r>
            <a:r>
              <a:rPr lang="ko-KR" altLang="en-US" dirty="0"/>
              <a:t>함수 안에 함수가 있는 형태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 err="1"/>
              <a:t>outFunc</a:t>
            </a:r>
            <a:r>
              <a:rPr lang="en-US" altLang="ko-KR" dirty="0"/>
              <a:t>() </a:t>
            </a:r>
            <a:r>
              <a:rPr lang="ko-KR" altLang="en-US" dirty="0"/>
              <a:t>함수 밖에서 호출하면 오류 발생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79" lvl="1" indent="0">
              <a:buNone/>
            </a:pPr>
            <a:endParaRPr lang="en-US" altLang="ko-K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3" y="1356615"/>
            <a:ext cx="7830871" cy="218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3" y="3913588"/>
            <a:ext cx="7830871" cy="121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9732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06 </a:t>
            </a:r>
            <a:r>
              <a:rPr lang="ko-KR" altLang="en-US" sz="2000" dirty="0"/>
              <a:t>함수의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람다 함수 </a:t>
            </a:r>
            <a:r>
              <a:rPr lang="en-US" altLang="ko-KR" dirty="0"/>
              <a:t>: </a:t>
            </a:r>
            <a:r>
              <a:rPr lang="ko-KR" altLang="en-US" dirty="0"/>
              <a:t>함수를 한 줄로 간단하게 만들어 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79" lvl="1" indent="0">
              <a:buNone/>
            </a:pPr>
            <a:endParaRPr lang="en-US" altLang="ko-K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6575"/>
            <a:ext cx="7664483" cy="202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1" y="3328795"/>
            <a:ext cx="7664483" cy="84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2282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06 </a:t>
            </a:r>
            <a:r>
              <a:rPr lang="ko-KR" altLang="en-US" sz="2000" dirty="0"/>
              <a:t>함수의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매개변수에 기본값을 설정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2"/>
            <a:r>
              <a:rPr lang="ko-KR" altLang="en-US" sz="2133" dirty="0"/>
              <a:t>매개변수를 지정하지 않으면 기본값으로 설정</a:t>
            </a:r>
            <a:r>
              <a:rPr lang="en-US" altLang="ko-KR" sz="2133" dirty="0"/>
              <a:t>, </a:t>
            </a:r>
            <a:r>
              <a:rPr lang="ko-KR" altLang="en-US" sz="2133" dirty="0"/>
              <a:t>매개변수를 넘겨주면 기본값 무시</a:t>
            </a:r>
            <a:endParaRPr lang="en-US" altLang="ko-KR" sz="2133" dirty="0"/>
          </a:p>
          <a:p>
            <a:pPr lvl="1"/>
            <a:endParaRPr lang="en-US" altLang="ko-KR" sz="2667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79" lvl="1" indent="0">
              <a:buNone/>
            </a:pPr>
            <a:endParaRPr lang="en-US" altLang="ko-K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1570"/>
            <a:ext cx="8055895" cy="228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85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커피를 타는 과정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1131590"/>
            <a:ext cx="6807019" cy="346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8941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06 </a:t>
            </a:r>
            <a:r>
              <a:rPr lang="ko-KR" altLang="en-US" sz="2000" dirty="0"/>
              <a:t>함수의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리스트에 모두 </a:t>
            </a:r>
            <a:r>
              <a:rPr lang="en-US" altLang="ko-KR" dirty="0"/>
              <a:t>10</a:t>
            </a:r>
            <a:r>
              <a:rPr lang="ko-KR" altLang="en-US" dirty="0"/>
              <a:t>을 더하는 코드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2"/>
            <a:r>
              <a:rPr lang="ko-KR" altLang="en-US" sz="2133" dirty="0"/>
              <a:t>람다 함수와 </a:t>
            </a:r>
            <a:r>
              <a:rPr lang="en-US" altLang="ko-KR" sz="2133" dirty="0"/>
              <a:t>map() </a:t>
            </a:r>
            <a:r>
              <a:rPr lang="ko-KR" altLang="en-US" sz="2133" dirty="0"/>
              <a:t>함수로 간단히</a:t>
            </a:r>
            <a:endParaRPr lang="en-US" altLang="ko-KR" sz="2133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79" lvl="1" indent="0">
              <a:buNone/>
            </a:pPr>
            <a:endParaRPr lang="en-US" altLang="ko-K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2" y="999399"/>
            <a:ext cx="8010891" cy="24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1" y="3461973"/>
            <a:ext cx="8010891" cy="138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9143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06 </a:t>
            </a:r>
            <a:r>
              <a:rPr lang="ko-KR" altLang="en-US" sz="2000" dirty="0"/>
              <a:t>함수의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dirty="0"/>
              <a:t>2</a:t>
            </a:r>
            <a:r>
              <a:rPr lang="ko-KR" altLang="en-US" dirty="0"/>
              <a:t>행과 </a:t>
            </a:r>
            <a:r>
              <a:rPr lang="en-US" altLang="ko-KR" dirty="0"/>
              <a:t>3</a:t>
            </a:r>
            <a:r>
              <a:rPr lang="ko-KR" altLang="en-US" dirty="0"/>
              <a:t>행을 합친 코드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두 리스트 의 각 자릿수를 합쳐서 새로운 리스트로 만들기 </a:t>
            </a:r>
            <a:endParaRPr lang="en-US" altLang="ko-KR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1" y="906565"/>
            <a:ext cx="8100900" cy="105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8" y="2327175"/>
            <a:ext cx="8100900" cy="213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0294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06 </a:t>
            </a:r>
            <a:r>
              <a:rPr lang="ko-KR" altLang="en-US" sz="2000" dirty="0"/>
              <a:t>함수의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재귀 함수</a:t>
            </a:r>
            <a:endParaRPr lang="en-US" altLang="ko-KR" dirty="0"/>
          </a:p>
          <a:p>
            <a:pPr lvl="1"/>
            <a:r>
              <a:rPr lang="ko-KR" altLang="en-US" dirty="0"/>
              <a:t>자신이 자신을 호출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4" y="1529134"/>
            <a:ext cx="8190911" cy="20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8634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06 </a:t>
            </a:r>
            <a:r>
              <a:rPr lang="ko-KR" altLang="en-US" sz="2000" dirty="0"/>
              <a:t>함수의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입력한 숫자를 </a:t>
            </a:r>
            <a:r>
              <a:rPr lang="en-US" altLang="ko-KR" dirty="0"/>
              <a:t>1</a:t>
            </a:r>
            <a:r>
              <a:rPr lang="ko-KR" altLang="en-US" dirty="0"/>
              <a:t>까지 세는 함수를 재귀 함수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861B39F-1BE8-4CED-A4C5-CC6AF85E8698}"/>
              </a:ext>
            </a:extLst>
          </p:cNvPr>
          <p:cNvGrpSpPr/>
          <p:nvPr/>
        </p:nvGrpSpPr>
        <p:grpSpPr>
          <a:xfrm>
            <a:off x="532800" y="1132249"/>
            <a:ext cx="8078399" cy="2879001"/>
            <a:chOff x="408040" y="1424123"/>
            <a:chExt cx="6058799" cy="1911723"/>
          </a:xfrm>
        </p:grpSpPr>
        <p:pic>
          <p:nvPicPr>
            <p:cNvPr id="593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40" y="1424123"/>
              <a:ext cx="6041921" cy="1324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3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18" y="2748750"/>
              <a:ext cx="6041921" cy="587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94930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06 </a:t>
            </a:r>
            <a:r>
              <a:rPr lang="ko-KR" altLang="en-US" sz="2000" dirty="0"/>
              <a:t>함수의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 err="1"/>
              <a:t>팩토리얼</a:t>
            </a:r>
            <a:r>
              <a:rPr lang="en-US" altLang="ko-KR" dirty="0"/>
              <a:t>(Factorial)</a:t>
            </a:r>
            <a:r>
              <a:rPr lang="ko-KR" altLang="en-US" dirty="0"/>
              <a:t>값을 구하는 함수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1570"/>
            <a:ext cx="8092003" cy="296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3383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06 </a:t>
            </a:r>
            <a:r>
              <a:rPr lang="ko-KR" altLang="en-US" sz="2000" dirty="0"/>
              <a:t>함수의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제너레이터와</a:t>
            </a:r>
            <a:r>
              <a:rPr lang="ko-KR" altLang="en-US" dirty="0"/>
              <a:t> </a:t>
            </a:r>
            <a:r>
              <a:rPr lang="en-US" altLang="ko-KR" dirty="0"/>
              <a:t>yield</a:t>
            </a:r>
          </a:p>
          <a:p>
            <a:pPr lvl="1"/>
            <a:r>
              <a:rPr lang="en-US" altLang="ko-KR" dirty="0"/>
              <a:t> yield </a:t>
            </a:r>
            <a:r>
              <a:rPr lang="ko-KR" altLang="en-US" dirty="0"/>
              <a:t>문 </a:t>
            </a:r>
            <a:r>
              <a:rPr lang="en-US" altLang="ko-KR" dirty="0"/>
              <a:t>: </a:t>
            </a:r>
            <a:r>
              <a:rPr lang="ko-KR" altLang="en-US" dirty="0"/>
              <a:t>함수를 종결하지 않으면서 값을 계속 반환 </a:t>
            </a:r>
            <a:endParaRPr lang="en-US" altLang="ko-KR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457ADCCC-69C2-4F54-9B91-BB26F2AF0EE5}"/>
              </a:ext>
            </a:extLst>
          </p:cNvPr>
          <p:cNvGrpSpPr/>
          <p:nvPr/>
        </p:nvGrpSpPr>
        <p:grpSpPr>
          <a:xfrm>
            <a:off x="566555" y="1502797"/>
            <a:ext cx="8147613" cy="2407433"/>
            <a:chOff x="423636" y="1727906"/>
            <a:chExt cx="6110710" cy="1479289"/>
          </a:xfrm>
        </p:grpSpPr>
        <p:pic>
          <p:nvPicPr>
            <p:cNvPr id="614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17" y="1727906"/>
              <a:ext cx="6109429" cy="1045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36" y="2773480"/>
              <a:ext cx="6110710" cy="43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1555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06 </a:t>
            </a:r>
            <a:r>
              <a:rPr lang="ko-KR" altLang="en-US" sz="2000" dirty="0"/>
              <a:t>함수의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 err="1"/>
              <a:t>제너레이터</a:t>
            </a:r>
            <a:r>
              <a:rPr lang="en-US" altLang="ko-KR" dirty="0"/>
              <a:t>(Generator : </a:t>
            </a:r>
            <a:r>
              <a:rPr lang="ko-KR" altLang="en-US" dirty="0" err="1"/>
              <a:t>생성자</a:t>
            </a:r>
            <a:r>
              <a:rPr lang="en-US" altLang="ko-KR" dirty="0"/>
              <a:t>) </a:t>
            </a:r>
            <a:r>
              <a:rPr lang="ko-KR" altLang="en-US" dirty="0"/>
              <a:t>함수</a:t>
            </a:r>
            <a:r>
              <a:rPr lang="en-US" altLang="ko-KR" dirty="0"/>
              <a:t> : yield</a:t>
            </a:r>
            <a:r>
              <a:rPr lang="ko-KR" altLang="en-US" dirty="0"/>
              <a:t>가 포함된 함수</a:t>
            </a:r>
            <a:endParaRPr lang="en-US" altLang="ko-KR" dirty="0"/>
          </a:p>
          <a:p>
            <a:pPr lvl="2"/>
            <a:r>
              <a:rPr lang="en-US" altLang="ko-KR" dirty="0"/>
              <a:t>yield </a:t>
            </a:r>
            <a:r>
              <a:rPr lang="ko-KR" altLang="en-US" dirty="0"/>
              <a:t>문으로 값을 반환한 후 계속 진행</a:t>
            </a:r>
            <a:endParaRPr lang="en-US" altLang="ko-KR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1356615"/>
            <a:ext cx="8090455" cy="359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1582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497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커피를 타는 과정의 코드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91" y="944559"/>
            <a:ext cx="7320813" cy="407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75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07" y="816555"/>
            <a:ext cx="725678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2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함수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손님 </a:t>
            </a:r>
            <a:r>
              <a:rPr lang="en-US" altLang="ko-KR" dirty="0"/>
              <a:t>3</a:t>
            </a:r>
            <a:r>
              <a:rPr lang="ko-KR" altLang="en-US" dirty="0"/>
              <a:t>명이 연속해서 들어온다고 했을 때</a:t>
            </a:r>
            <a:r>
              <a:rPr lang="en-US" altLang="ko-KR" dirty="0"/>
              <a:t>(Code09-01.py</a:t>
            </a:r>
            <a:r>
              <a:rPr lang="ko-KR" altLang="en-US" dirty="0"/>
              <a:t>의 </a:t>
            </a:r>
            <a:r>
              <a:rPr lang="en-US" altLang="ko-KR" dirty="0"/>
              <a:t>3~21</a:t>
            </a:r>
            <a:r>
              <a:rPr lang="ko-KR" altLang="en-US" dirty="0"/>
              <a:t>행을 </a:t>
            </a:r>
            <a:r>
              <a:rPr lang="en-US" altLang="ko-KR" dirty="0"/>
              <a:t>2</a:t>
            </a:r>
            <a:r>
              <a:rPr lang="ko-KR" altLang="en-US" dirty="0"/>
              <a:t>번 반복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57" y="910753"/>
            <a:ext cx="6832485" cy="421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5460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LBiWEQYdFTOe9rzf4U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LBiWEQYdFTOe9rzf4UG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958E5hvUyXmqsZauhVzj8"/>
</p:tagLst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응용전산및실습20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oqaHanSans">
      <a:majorFont>
        <a:latin typeface="Spoqa Han Sans Neo Bold"/>
        <a:ea typeface="Spoqa Han Sans Neo Bold"/>
        <a:cs typeface=""/>
      </a:majorFont>
      <a:minorFont>
        <a:latin typeface="Spoqa Han Sans Neo Regular"/>
        <a:ea typeface="Spoqa Han Sans Ne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응용전산및실습2022" id="{16B569D9-F1FC-4661-8741-1C51FED9B5E2}" vid="{C85207DC-B3E5-46EA-87E5-31AD9B5065F4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</TotalTime>
  <Words>1008</Words>
  <Application>Microsoft Office PowerPoint</Application>
  <PresentationFormat>화면 슬라이드 쇼(16:9)</PresentationFormat>
  <Paragraphs>295</Paragraphs>
  <Slides>67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67</vt:i4>
      </vt:variant>
    </vt:vector>
  </HeadingPairs>
  <TitlesOfParts>
    <vt:vector size="77" baseType="lpstr">
      <vt:lpstr>HY견고딕</vt:lpstr>
      <vt:lpstr>Spoqa Han Sans Neo Bold</vt:lpstr>
      <vt:lpstr>Spoqa Han Sans Neo Medium</vt:lpstr>
      <vt:lpstr>Spoqa Han Sans Neo Regular</vt:lpstr>
      <vt:lpstr>맑은 고딕</vt:lpstr>
      <vt:lpstr>Arial</vt:lpstr>
      <vt:lpstr>Verdana</vt:lpstr>
      <vt:lpstr>Wingdings</vt:lpstr>
      <vt:lpstr>1_Office 테마</vt:lpstr>
      <vt:lpstr>응용전산및실습2022</vt:lpstr>
      <vt:lpstr>PowerPoint 프레젠테이션</vt:lpstr>
      <vt:lpstr>PowerPoint 프레젠테이션</vt:lpstr>
      <vt:lpstr>Section 01 이 장에서 만들 프로그램</vt:lpstr>
      <vt:lpstr>Section 01 이 장에서 만들 프로그램</vt:lpstr>
      <vt:lpstr>Section 02 함수 기본</vt:lpstr>
      <vt:lpstr>Section 02 함수 기본</vt:lpstr>
      <vt:lpstr>Section 02 함수 기본</vt:lpstr>
      <vt:lpstr>Section 02 함수 기본</vt:lpstr>
      <vt:lpstr>Section 02 함수 기본</vt:lpstr>
      <vt:lpstr>Section 02 함수 기본</vt:lpstr>
      <vt:lpstr>Section 02 함수 기본</vt:lpstr>
      <vt:lpstr>Section 02 함수 기본</vt:lpstr>
      <vt:lpstr>Section 02 함수 기본</vt:lpstr>
      <vt:lpstr>Section 02 함수 기본</vt:lpstr>
      <vt:lpstr>Section 02 함수 기본</vt:lpstr>
      <vt:lpstr>Section 02 함수 기본</vt:lpstr>
      <vt:lpstr>Section 02 함수 기본</vt:lpstr>
      <vt:lpstr>Section 02 함수 기본</vt:lpstr>
      <vt:lpstr>Section 02 함수 기본</vt:lpstr>
      <vt:lpstr>Section 02 함수 기본</vt:lpstr>
      <vt:lpstr>Section 02 함수 기본</vt:lpstr>
      <vt:lpstr>Section 03 지역 변수, 전역 변수</vt:lpstr>
      <vt:lpstr>Section 03 지역 변수, 전역 변수</vt:lpstr>
      <vt:lpstr>Section 03 지역 변수, 전역 변수</vt:lpstr>
      <vt:lpstr>Section 03 지역 변수, 전역 변수</vt:lpstr>
      <vt:lpstr>Section 03 지역 변수, 전역 변수</vt:lpstr>
      <vt:lpstr>Section 04 함수의 반환값과 매개변수</vt:lpstr>
      <vt:lpstr>Section 04 함수의 반환값과 매개변수</vt:lpstr>
      <vt:lpstr>Section 04 함수의 반환값과 매개변수</vt:lpstr>
      <vt:lpstr>Section 04 함수의 반환값과 매개변수</vt:lpstr>
      <vt:lpstr>Section 04 함수의 반환값과 매개변수</vt:lpstr>
      <vt:lpstr>Section 04 함수의 반환값과 매개변수</vt:lpstr>
      <vt:lpstr>Section 04 함수의 반환값과 매개변수</vt:lpstr>
      <vt:lpstr>Section 04 함수의 반환값과 매개변수</vt:lpstr>
      <vt:lpstr>Section 04 함수의 반환값과 매개변수</vt:lpstr>
      <vt:lpstr>Section 04 함수의 반환값과 매개변수</vt:lpstr>
      <vt:lpstr>Section 04 함수의 반환값과 매개변수</vt:lpstr>
      <vt:lpstr>Section 04 함수의 반환값과 매개변수</vt:lpstr>
      <vt:lpstr>Section 04 함수의 반환값과 매개변수</vt:lpstr>
      <vt:lpstr>Section 04 함수의 반환값과 매개변수</vt:lpstr>
      <vt:lpstr>Section 05 모듈</vt:lpstr>
      <vt:lpstr>Section 05 모듈</vt:lpstr>
      <vt:lpstr>Section 05 모듈</vt:lpstr>
      <vt:lpstr>Section 05 모듈</vt:lpstr>
      <vt:lpstr>Section 05 모듈</vt:lpstr>
      <vt:lpstr>Section 05 모듈</vt:lpstr>
      <vt:lpstr>Section 05 모듈</vt:lpstr>
      <vt:lpstr>Section 05 모듈</vt:lpstr>
      <vt:lpstr>Section 05 모듈</vt:lpstr>
      <vt:lpstr>Section 05 모듈</vt:lpstr>
      <vt:lpstr>Section 05 모듈</vt:lpstr>
      <vt:lpstr>Section 05 모듈</vt:lpstr>
      <vt:lpstr>Section 05 모듈</vt:lpstr>
      <vt:lpstr>Section 05 모듈</vt:lpstr>
      <vt:lpstr>Section 06 함수의 심화 내용</vt:lpstr>
      <vt:lpstr>Section 06 함수의 심화 내용</vt:lpstr>
      <vt:lpstr>Section 06 함수의 심화 내용</vt:lpstr>
      <vt:lpstr>Section 06 함수의 심화 내용</vt:lpstr>
      <vt:lpstr>Section 06 함수의 심화 내용</vt:lpstr>
      <vt:lpstr>Section 06 함수의 심화 내용</vt:lpstr>
      <vt:lpstr>Section 06 함수의 심화 내용</vt:lpstr>
      <vt:lpstr>Section 06 함수의 심화 내용</vt:lpstr>
      <vt:lpstr>Section 06 함수의 심화 내용</vt:lpstr>
      <vt:lpstr>Section 06 함수의 심화 내용</vt:lpstr>
      <vt:lpstr>Section 06 함수의 심화 내용</vt:lpstr>
      <vt:lpstr>Section 06 함수의 심화 내용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ch00_교재소개&amp;강의계획표</dc:title>
  <dc:creator>한빛아카데미(주)</dc:creator>
  <cp:lastModifiedBy>이수형</cp:lastModifiedBy>
  <cp:revision>287</cp:revision>
  <dcterms:created xsi:type="dcterms:W3CDTF">2012-07-23T02:34:37Z</dcterms:created>
  <dcterms:modified xsi:type="dcterms:W3CDTF">2022-09-29T05:13:22Z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1NCUCeAsLTdgs0g0NVq39g0UxrcrxPknXzBwH4Bd9mpo</vt:lpwstr>
  </property>
  <property fmtid="{D5CDD505-2E9C-101B-9397-08002B2CF9AE}" pid="4" name="Google.Documents.RevisionId">
    <vt:lpwstr>16204708356322461875</vt:lpwstr>
  </property>
  <property fmtid="{D5CDD505-2E9C-101B-9397-08002B2CF9AE}" pid="5" name="Google.Documents.PreviousRevisionId">
    <vt:lpwstr>06215226093729447614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