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6"/>
  </p:notesMasterIdLst>
  <p:handoutMasterIdLst>
    <p:handoutMasterId r:id="rId37"/>
  </p:handoutMasterIdLst>
  <p:sldIdLst>
    <p:sldId id="397" r:id="rId2"/>
    <p:sldId id="364" r:id="rId3"/>
    <p:sldId id="430" r:id="rId4"/>
    <p:sldId id="365" r:id="rId5"/>
    <p:sldId id="366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6" r:id="rId14"/>
    <p:sldId id="408" r:id="rId15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18" r:id="rId25"/>
    <p:sldId id="419" r:id="rId26"/>
    <p:sldId id="420" r:id="rId27"/>
    <p:sldId id="421" r:id="rId28"/>
    <p:sldId id="422" r:id="rId29"/>
    <p:sldId id="423" r:id="rId30"/>
    <p:sldId id="424" r:id="rId31"/>
    <p:sldId id="425" r:id="rId32"/>
    <p:sldId id="426" r:id="rId33"/>
    <p:sldId id="427" r:id="rId34"/>
    <p:sldId id="362" r:id="rId3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DF5F5"/>
    <a:srgbClr val="FEF9E2"/>
    <a:srgbClr val="FDF0AE"/>
    <a:srgbClr val="344F8C"/>
    <a:srgbClr val="105D91"/>
    <a:srgbClr val="192B53"/>
    <a:srgbClr val="99ADD9"/>
    <a:srgbClr val="993366"/>
    <a:srgbClr val="415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6429" autoAdjust="0"/>
  </p:normalViewPr>
  <p:slideViewPr>
    <p:cSldViewPr>
      <p:cViewPr varScale="1">
        <p:scale>
          <a:sx n="109" d="100"/>
          <a:sy n="109" d="100"/>
        </p:scale>
        <p:origin x="150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696" y="72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7C3E9-2372-4D2D-A8FE-578D26F0CAB8}" type="datetimeFigureOut">
              <a:rPr lang="ko-KR" altLang="en-US" smtClean="0"/>
              <a:t>2022-03-23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126D6-8CEA-47E8-B467-8C3047BBCA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407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C3899-2E4F-4D3A-8D29-BF4BDDE21DE2}" type="datetimeFigureOut">
              <a:rPr lang="ko-KR" altLang="en-US" smtClean="0"/>
              <a:pPr/>
              <a:t>2022-03-23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363BF-43B7-4F43-ABD0-D052F59FCD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8480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363BF-43B7-4F43-ABD0-D052F59FCD18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2032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장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KDY\Desktop\파이썬 3판\강의교안\줄배경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4" t="46405" r="45535" b="4804"/>
          <a:stretch/>
        </p:blipFill>
        <p:spPr bwMode="auto">
          <a:xfrm>
            <a:off x="0" y="0"/>
            <a:ext cx="553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DY\Desktop\파이썬 3판\강의교안\파이썬 for Beginner 3판 로고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2" t="43096" r="30281" b="45077"/>
          <a:stretch/>
        </p:blipFill>
        <p:spPr bwMode="auto">
          <a:xfrm>
            <a:off x="5886679" y="5205693"/>
            <a:ext cx="5943744" cy="126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KDY\Desktop\파이썬 3판\강의교안\파이썬 for Beginner 3판 강의교안 템플릿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920" r="15376" b="29529"/>
          <a:stretch/>
        </p:blipFill>
        <p:spPr bwMode="auto">
          <a:xfrm>
            <a:off x="6711419" y="572446"/>
            <a:ext cx="4294263" cy="463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C:\Users\KDY\Desktop\파이썬 3판\강의교안\줄배경.png">
            <a:extLst>
              <a:ext uri="{FF2B5EF4-FFF2-40B4-BE49-F238E27FC236}">
                <a16:creationId xmlns:a16="http://schemas.microsoft.com/office/drawing/2014/main" id="{7C2029FC-6298-4C98-A1FA-A138A90A822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4" t="46405" r="45535" b="4804"/>
          <a:stretch/>
        </p:blipFill>
        <p:spPr bwMode="auto">
          <a:xfrm>
            <a:off x="0" y="0"/>
            <a:ext cx="553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KDY\Desktop\파이썬 3판\강의교안\파이썬 for Beginner 3판 로고.png">
            <a:extLst>
              <a:ext uri="{FF2B5EF4-FFF2-40B4-BE49-F238E27FC236}">
                <a16:creationId xmlns:a16="http://schemas.microsoft.com/office/drawing/2014/main" id="{8CED6EEB-56AE-48E0-9BFC-E509EB2A15F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2" t="43096" r="30281" b="45077"/>
          <a:stretch/>
        </p:blipFill>
        <p:spPr bwMode="auto">
          <a:xfrm>
            <a:off x="5886679" y="5205693"/>
            <a:ext cx="5943744" cy="126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KDY\Desktop\파이썬 3판\강의교안\파이썬 for Beginner 3판 강의교안 템플릿.png">
            <a:extLst>
              <a:ext uri="{FF2B5EF4-FFF2-40B4-BE49-F238E27FC236}">
                <a16:creationId xmlns:a16="http://schemas.microsoft.com/office/drawing/2014/main" id="{E65D4A9E-C301-4B92-9F88-7DE91B2651E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920" r="15376" b="29529"/>
          <a:stretch/>
        </p:blipFill>
        <p:spPr bwMode="auto">
          <a:xfrm>
            <a:off x="6711419" y="572446"/>
            <a:ext cx="4294263" cy="463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28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이 장에서 만들 프로그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40"/>
          <p:cNvSpPr>
            <a:spLocks noChangeArrowheads="1"/>
          </p:cNvSpPr>
          <p:nvPr/>
        </p:nvSpPr>
        <p:spPr bwMode="invGray">
          <a:xfrm>
            <a:off x="0" y="-22448"/>
            <a:ext cx="12192000" cy="555848"/>
          </a:xfrm>
          <a:prstGeom prst="rect">
            <a:avLst/>
          </a:prstGeom>
          <a:solidFill>
            <a:srgbClr val="FDED9C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4267" dirty="0">
              <a:solidFill>
                <a:srgbClr val="8B333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gray">
          <a:xfrm>
            <a:off x="11214101" y="6534345"/>
            <a:ext cx="977900" cy="32524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4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1039012" y="6534345"/>
            <a:ext cx="1123949" cy="28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6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ea"/>
                <a:ea typeface="+mn-ea"/>
              </a:rPr>
              <a:pPr algn="r">
                <a:defRPr/>
              </a:pPr>
              <a:t>‹#›</a:t>
            </a:fld>
            <a:r>
              <a:rPr lang="en-US" altLang="ko-KR" sz="16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ea"/>
                <a:ea typeface="+mn-ea"/>
              </a:rPr>
              <a:t>/31</a:t>
            </a:r>
          </a:p>
        </p:txBody>
      </p:sp>
      <p:sp>
        <p:nvSpPr>
          <p:cNvPr id="17" name="제목 9"/>
          <p:cNvSpPr>
            <a:spLocks noGrp="1"/>
          </p:cNvSpPr>
          <p:nvPr>
            <p:ph type="title"/>
          </p:nvPr>
        </p:nvSpPr>
        <p:spPr>
          <a:xfrm>
            <a:off x="84667" y="51786"/>
            <a:ext cx="10380133" cy="474663"/>
          </a:xfrm>
        </p:spPr>
        <p:txBody>
          <a:bodyPr>
            <a:noAutofit/>
          </a:bodyPr>
          <a:lstStyle>
            <a:lvl1pPr algn="l">
              <a:defRPr sz="3200" b="0" spc="-133" baseline="0">
                <a:solidFill>
                  <a:srgbClr val="8B3331"/>
                </a:solidFill>
                <a:effectLst>
                  <a:glow>
                    <a:schemeClr val="tx1"/>
                  </a:glow>
                </a:effectLst>
                <a:latin typeface="+mj-ea"/>
                <a:ea typeface="+mj-ea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84668" y="773706"/>
            <a:ext cx="11951992" cy="5669959"/>
          </a:xfrm>
        </p:spPr>
        <p:txBody>
          <a:bodyPr>
            <a:normAutofit/>
          </a:bodyPr>
          <a:lstStyle>
            <a:lvl1pPr marL="474121" indent="-349242">
              <a:lnSpc>
                <a:spcPct val="120000"/>
              </a:lnSpc>
              <a:buClr>
                <a:srgbClr val="8B3331"/>
              </a:buClr>
              <a:buSzPct val="130000"/>
              <a:buFont typeface="Wingdings" panose="05000000000000000000" pitchFamily="2" charset="2"/>
              <a:buChar char="§"/>
              <a:defRPr sz="2667" b="0">
                <a:latin typeface="Spoqa Han Sans Neo Medium" pitchFamily="2" charset="-127"/>
                <a:ea typeface="Spoqa Han Sans Neo Medium" pitchFamily="2" charset="-127"/>
              </a:defRPr>
            </a:lvl1pPr>
            <a:lvl2pPr marL="713300" indent="-237061">
              <a:lnSpc>
                <a:spcPct val="12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2133">
                <a:latin typeface="+mn-ea"/>
                <a:ea typeface="+mn-ea"/>
              </a:defRPr>
            </a:lvl2pPr>
            <a:lvl3pPr marL="960943" indent="-247644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67">
                <a:latin typeface="+mn-ea"/>
                <a:ea typeface="+mn-ea"/>
              </a:defRPr>
            </a:lvl3pPr>
            <a:lvl4pPr marL="1198003" indent="-237061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맑은 고딕" panose="020B0503020000020004" pitchFamily="50" charset="-127"/>
              <a:buChar char="-"/>
              <a:defRPr sz="1600">
                <a:latin typeface="+mn-ea"/>
                <a:ea typeface="+mn-ea"/>
              </a:defRPr>
            </a:lvl4pPr>
            <a:lvl5pPr marL="1437181" indent="-239178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sz="1333">
                <a:latin typeface="+mn-ea"/>
                <a:ea typeface="+mn-ea"/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ko-KR" altLang="en-US" dirty="0"/>
          </a:p>
        </p:txBody>
      </p:sp>
      <p:sp>
        <p:nvSpPr>
          <p:cNvPr id="7" name="Rectangle 440">
            <a:extLst>
              <a:ext uri="{FF2B5EF4-FFF2-40B4-BE49-F238E27FC236}">
                <a16:creationId xmlns:a16="http://schemas.microsoft.com/office/drawing/2014/main" id="{1E367C60-3C20-413B-B146-3D996199F9B6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0" y="-22448"/>
            <a:ext cx="12192000" cy="555848"/>
          </a:xfrm>
          <a:prstGeom prst="rect">
            <a:avLst/>
          </a:prstGeom>
          <a:solidFill>
            <a:srgbClr val="FDED9C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3200" dirty="0">
              <a:solidFill>
                <a:srgbClr val="8B333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9828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기본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40"/>
          <p:cNvSpPr>
            <a:spLocks noChangeArrowheads="1"/>
          </p:cNvSpPr>
          <p:nvPr/>
        </p:nvSpPr>
        <p:spPr bwMode="invGray">
          <a:xfrm>
            <a:off x="0" y="-22448"/>
            <a:ext cx="12192000" cy="555848"/>
          </a:xfrm>
          <a:prstGeom prst="rect">
            <a:avLst/>
          </a:prstGeom>
          <a:solidFill>
            <a:srgbClr val="105D91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4267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gray">
          <a:xfrm>
            <a:off x="11214101" y="6527119"/>
            <a:ext cx="977900" cy="32226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4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1046550" y="6534345"/>
            <a:ext cx="1123949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6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ea"/>
                <a:ea typeface="+mn-ea"/>
              </a:rPr>
              <a:pPr algn="r">
                <a:defRPr/>
              </a:pPr>
              <a:t>‹#›</a:t>
            </a:fld>
            <a:r>
              <a:rPr lang="en-US" altLang="ko-KR" sz="16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ea"/>
                <a:ea typeface="+mn-ea"/>
              </a:rPr>
              <a:t>/31</a:t>
            </a:r>
          </a:p>
        </p:txBody>
      </p:sp>
      <p:sp>
        <p:nvSpPr>
          <p:cNvPr id="17" name="제목 9"/>
          <p:cNvSpPr>
            <a:spLocks noGrp="1"/>
          </p:cNvSpPr>
          <p:nvPr>
            <p:ph type="title"/>
          </p:nvPr>
        </p:nvSpPr>
        <p:spPr>
          <a:xfrm>
            <a:off x="84667" y="29062"/>
            <a:ext cx="10380133" cy="474663"/>
          </a:xfrm>
        </p:spPr>
        <p:txBody>
          <a:bodyPr>
            <a:noAutofit/>
          </a:bodyPr>
          <a:lstStyle>
            <a:lvl1pPr algn="l">
              <a:defRPr sz="3200" b="0" spc="-133" baseline="0"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  <a:latin typeface="+mj-ea"/>
                <a:ea typeface="+mj-ea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84668" y="773706"/>
            <a:ext cx="11951992" cy="5669959"/>
          </a:xfrm>
        </p:spPr>
        <p:txBody>
          <a:bodyPr>
            <a:normAutofit/>
          </a:bodyPr>
          <a:lstStyle>
            <a:lvl1pPr marL="474121" indent="-349242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30000"/>
              <a:buFont typeface="Wingdings" panose="05000000000000000000" pitchFamily="2" charset="2"/>
              <a:buChar char="§"/>
              <a:defRPr sz="2667" b="0">
                <a:latin typeface="Spoqa Han Sans Neo Medium" pitchFamily="2" charset="-127"/>
                <a:ea typeface="Spoqa Han Sans Neo Medium" pitchFamily="2" charset="-127"/>
              </a:defRPr>
            </a:lvl1pPr>
            <a:lvl2pPr marL="713300" indent="-237061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 sz="2133">
                <a:latin typeface="+mn-ea"/>
                <a:ea typeface="+mn-ea"/>
              </a:defRPr>
            </a:lvl2pPr>
            <a:lvl3pPr marL="960943" indent="-247644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67">
                <a:latin typeface="+mn-ea"/>
                <a:ea typeface="+mn-ea"/>
              </a:defRPr>
            </a:lvl3pPr>
            <a:lvl4pPr marL="1198003" indent="-237061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맑은 고딕" panose="020B0503020000020004" pitchFamily="50" charset="-127"/>
              <a:buChar char="-"/>
              <a:defRPr sz="1600">
                <a:latin typeface="+mn-ea"/>
                <a:ea typeface="+mn-ea"/>
              </a:defRPr>
            </a:lvl4pPr>
            <a:lvl5pPr marL="1437181" indent="-239178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sz="1333">
                <a:latin typeface="+mn-ea"/>
                <a:ea typeface="+mn-ea"/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ko-KR" altLang="en-US" dirty="0"/>
          </a:p>
        </p:txBody>
      </p:sp>
      <p:sp>
        <p:nvSpPr>
          <p:cNvPr id="7" name="Rectangle 440">
            <a:extLst>
              <a:ext uri="{FF2B5EF4-FFF2-40B4-BE49-F238E27FC236}">
                <a16:creationId xmlns:a16="http://schemas.microsoft.com/office/drawing/2014/main" id="{BFA03507-E29F-4D07-9192-2631E33E1DDE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0" y="-22448"/>
            <a:ext cx="12192000" cy="555848"/>
          </a:xfrm>
          <a:prstGeom prst="rect">
            <a:avLst/>
          </a:prstGeom>
          <a:solidFill>
            <a:srgbClr val="105D91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32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117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186267" y="6525346"/>
            <a:ext cx="11675533" cy="280047"/>
          </a:xfrm>
          <a:prstGeom prst="rect">
            <a:avLst/>
          </a:prstGeom>
        </p:spPr>
        <p:txBody>
          <a:bodyPr/>
          <a:lstStyle>
            <a:lvl1pPr>
              <a:defRPr b="1" i="1"/>
            </a:lvl1pPr>
          </a:lstStyle>
          <a:p>
            <a:pPr latinLnBrk="0"/>
            <a:fld id="{926EA8F1-C76B-4BC6-98C4-C2D2384EDDB7}" type="slidenum">
              <a:rPr lang="en-US" altLang="ko-KR" kern="0" smtClean="0">
                <a:latin typeface="Verdana"/>
              </a:rPr>
              <a:pPr latinLnBrk="0"/>
              <a:t>‹#›</a:t>
            </a:fld>
            <a:endParaRPr lang="en-US" altLang="ko-KR" kern="0" dirty="0">
              <a:latin typeface="Verdana"/>
            </a:endParaRPr>
          </a:p>
        </p:txBody>
      </p:sp>
      <p:sp>
        <p:nvSpPr>
          <p:cNvPr id="11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342217" y="3706813"/>
            <a:ext cx="5535083" cy="0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ko-KR" altLang="en-US" sz="240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128" y="509895"/>
            <a:ext cx="5707261" cy="57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26424" y="2895790"/>
            <a:ext cx="3766664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333" b="1" i="1" dirty="0">
                <a:solidFill>
                  <a:srgbClr val="FFE45B"/>
                </a:solidFill>
                <a:latin typeface="+mn-lt"/>
              </a:rPr>
              <a:t>Thank You</a:t>
            </a:r>
            <a:endParaRPr lang="ko-KR" altLang="en-US" sz="5333" b="1" i="1" dirty="0">
              <a:latin typeface="+mn-lt"/>
            </a:endParaRP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74C3D63A-AF77-4F0A-98D4-6B8A9B3705AD}"/>
              </a:ext>
            </a:extLst>
          </p:cNvPr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3342217" y="3706813"/>
            <a:ext cx="5535083" cy="0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lIns="121917" tIns="60958" rIns="121917" bIns="60958"/>
          <a:lstStyle/>
          <a:p>
            <a:endParaRPr lang="ko-KR" alt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AA1E6D98-0CC1-4446-846F-17F58C7E69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128" y="509895"/>
            <a:ext cx="5707261" cy="57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2C733C-2C62-48EC-BB23-E4021250E8EE}"/>
              </a:ext>
            </a:extLst>
          </p:cNvPr>
          <p:cNvSpPr txBox="1"/>
          <p:nvPr userDrawn="1"/>
        </p:nvSpPr>
        <p:spPr>
          <a:xfrm>
            <a:off x="4226424" y="2895789"/>
            <a:ext cx="3766664" cy="9438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ko-KR" sz="5300" b="1" i="1" dirty="0">
                <a:solidFill>
                  <a:srgbClr val="FFE45B"/>
                </a:solidFill>
                <a:latin typeface="+mn-lt"/>
              </a:rPr>
              <a:t>Thank You</a:t>
            </a:r>
            <a:endParaRPr lang="ko-KR" altLang="en-US" sz="53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722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백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3"/>
          <p:cNvSpPr>
            <a:spLocks noChangeArrowheads="1"/>
          </p:cNvSpPr>
          <p:nvPr/>
        </p:nvSpPr>
        <p:spPr bwMode="gray">
          <a:xfrm>
            <a:off x="11214101" y="6643689"/>
            <a:ext cx="977900" cy="2159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4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1039012" y="6605588"/>
            <a:ext cx="1123949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6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r">
                <a:defRPr/>
              </a:pPr>
              <a:t>‹#›</a:t>
            </a:fld>
            <a:r>
              <a:rPr lang="en-US" altLang="ko-KR" sz="16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/22</a:t>
            </a:r>
          </a:p>
        </p:txBody>
      </p:sp>
      <p:sp>
        <p:nvSpPr>
          <p:cNvPr id="4" name="Rectangle 43">
            <a:extLst>
              <a:ext uri="{FF2B5EF4-FFF2-40B4-BE49-F238E27FC236}">
                <a16:creationId xmlns:a16="http://schemas.microsoft.com/office/drawing/2014/main" id="{FC2D8A39-DF9F-4B3D-A16F-26AB84D1F09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1214099" y="6643688"/>
            <a:ext cx="977900" cy="2159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3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287154EE-1535-4D95-AEA0-E74FC59E9D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039012" y="6605588"/>
            <a:ext cx="1123949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2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r">
                <a:defRPr/>
              </a:pPr>
              <a:t>‹#›</a:t>
            </a:fld>
            <a:r>
              <a:rPr lang="en-US" altLang="ko-KR" sz="12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27239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4B2FD9B6-DC5A-4644-B01F-335E6DD2CDD1}" type="datetimeFigureOut">
              <a:rPr lang="ko-KR" altLang="en-US" smtClean="0"/>
              <a:pPr/>
              <a:t>2022-03-23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6BC740F2-65F4-46F1-8462-F5CEAE10BBF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217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ea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ea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ea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ea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ea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DY\Desktop\파이썬 3판\강의교안_파이썬\리소스\2페이지\3장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72"/>
          <a:stretch/>
        </p:blipFill>
        <p:spPr bwMode="auto">
          <a:xfrm>
            <a:off x="110335" y="503675"/>
            <a:ext cx="5124664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DY\Desktop\파이썬 3판\강의교안_파이썬\리소스\2페이지\3장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2" t="32023" r="9259" b="36300"/>
          <a:stretch/>
        </p:blipFill>
        <p:spPr bwMode="auto">
          <a:xfrm>
            <a:off x="290355" y="2798930"/>
            <a:ext cx="5124664" cy="315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15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print() </a:t>
            </a:r>
            <a:r>
              <a:rPr lang="ko-KR" altLang="en-US" dirty="0"/>
              <a:t>함수를 사용한 다양한 출력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1]</a:t>
            </a:r>
            <a:r>
              <a:rPr lang="ko-KR" altLang="en-US" dirty="0"/>
              <a:t>의 완성</a:t>
            </a:r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545" y="1223758"/>
            <a:ext cx="7725948" cy="534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58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print() </a:t>
            </a:r>
            <a:r>
              <a:rPr lang="ko-KR" altLang="en-US" dirty="0"/>
              <a:t>함수를 사용한 다양한 출력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1671640"/>
            <a:ext cx="84963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88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변수의 선언과 사용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>
          <a:xfrm>
            <a:off x="84668" y="773706"/>
            <a:ext cx="6686407" cy="5669959"/>
          </a:xfrm>
        </p:spPr>
        <p:txBody>
          <a:bodyPr>
            <a:normAutofit/>
          </a:bodyPr>
          <a:lstStyle/>
          <a:p>
            <a:r>
              <a:rPr lang="ko-KR" altLang="en-US" dirty="0"/>
              <a:t>변수의 선언</a:t>
            </a:r>
            <a:endParaRPr lang="en-US" altLang="ko-KR" dirty="0"/>
          </a:p>
          <a:p>
            <a:pPr lvl="1"/>
            <a:r>
              <a:rPr lang="ko-KR" altLang="en-US" dirty="0"/>
              <a:t>변수는 어떠한 값을 저장하는 메모리 공간</a:t>
            </a:r>
            <a:r>
              <a:rPr lang="en-US" altLang="ko-KR" dirty="0"/>
              <a:t>(</a:t>
            </a:r>
            <a:r>
              <a:rPr lang="ko-KR" altLang="en-US" dirty="0"/>
              <a:t>그릇</a:t>
            </a:r>
            <a:r>
              <a:rPr lang="en-US" altLang="ko-KR" dirty="0"/>
              <a:t>)</a:t>
            </a:r>
          </a:p>
          <a:p>
            <a:pPr lvl="1"/>
            <a:r>
              <a:rPr lang="ko-KR" altLang="en-US" dirty="0"/>
              <a:t>변수 선언은 그릇을 준비하는 것</a:t>
            </a:r>
          </a:p>
          <a:p>
            <a:pPr lvl="1"/>
            <a:r>
              <a:rPr lang="ko-KR" altLang="en-US" dirty="0" err="1"/>
              <a:t>파이썬은</a:t>
            </a:r>
            <a:r>
              <a:rPr lang="ko-KR" altLang="en-US" dirty="0"/>
              <a:t> </a:t>
            </a:r>
            <a:r>
              <a:rPr lang="en-US" altLang="ko-KR" dirty="0"/>
              <a:t>C/C++, </a:t>
            </a:r>
            <a:r>
              <a:rPr lang="ko-KR" altLang="en-US" dirty="0"/>
              <a:t>자바 등과는 달리 변수를 선언하지 않아도 되지만 긴 코드를 작성할 때는 사용될 변수를 미리 계획적으로 준비하는 것이 더 효율적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sz="800" dirty="0"/>
          </a:p>
          <a:p>
            <a:pPr lvl="1"/>
            <a:r>
              <a:rPr lang="ko-KR" altLang="en-US" dirty="0"/>
              <a:t>가장 많이 사용하는 변수는 </a:t>
            </a:r>
            <a:r>
              <a:rPr lang="ko-KR" altLang="en-US" dirty="0" err="1"/>
              <a:t>불형</a:t>
            </a:r>
            <a:r>
              <a:rPr lang="en-US" altLang="ko-KR" dirty="0"/>
              <a:t>(Boolean, True </a:t>
            </a:r>
            <a:r>
              <a:rPr lang="ko-KR" altLang="en-US" dirty="0"/>
              <a:t>또는 </a:t>
            </a:r>
            <a:r>
              <a:rPr lang="en-US" altLang="ko-KR" dirty="0"/>
              <a:t>False </a:t>
            </a:r>
            <a:r>
              <a:rPr lang="ko-KR" altLang="en-US" dirty="0"/>
              <a:t>저장</a:t>
            </a:r>
            <a:r>
              <a:rPr lang="en-US" altLang="ko-KR" dirty="0"/>
              <a:t>), </a:t>
            </a:r>
            <a:r>
              <a:rPr lang="ko-KR" altLang="en-US" dirty="0"/>
              <a:t>정수형</a:t>
            </a:r>
            <a:r>
              <a:rPr lang="en-US" altLang="ko-KR" dirty="0"/>
              <a:t>, </a:t>
            </a:r>
            <a:r>
              <a:rPr lang="ko-KR" altLang="en-US" dirty="0" err="1"/>
              <a:t>실수형</a:t>
            </a:r>
            <a:r>
              <a:rPr lang="en-US" altLang="ko-KR" dirty="0"/>
              <a:t>, </a:t>
            </a:r>
            <a:r>
              <a:rPr lang="ko-KR" altLang="en-US" dirty="0"/>
              <a:t>문자열</a:t>
            </a:r>
            <a:endParaRPr lang="en-US" altLang="ko-KR" dirty="0"/>
          </a:p>
          <a:p>
            <a:pPr lvl="1"/>
            <a:endParaRPr lang="en-US" altLang="ko-KR" dirty="0"/>
          </a:p>
          <a:p>
            <a:pPr marL="357188" lvl="1" indent="0">
              <a:buNone/>
            </a:pP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075" y="4662394"/>
            <a:ext cx="5143500" cy="17716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r="45530"/>
          <a:stretch/>
        </p:blipFill>
        <p:spPr>
          <a:xfrm>
            <a:off x="6861085" y="998730"/>
            <a:ext cx="4860540" cy="284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05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변수의 선언과 사용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b="0" dirty="0"/>
              <a:t>type( ) </a:t>
            </a:r>
            <a:r>
              <a:rPr lang="ko-KR" altLang="en-US" b="0" dirty="0"/>
              <a:t>함수를 사용하면 변수가 </a:t>
            </a:r>
            <a:r>
              <a:rPr lang="en-US" altLang="ko-KR" b="0" dirty="0"/>
              <a:t>bool(</a:t>
            </a:r>
            <a:r>
              <a:rPr lang="ko-KR" altLang="en-US" b="0" dirty="0" err="1"/>
              <a:t>불형</a:t>
            </a:r>
            <a:r>
              <a:rPr lang="en-US" altLang="ko-KR" b="0" dirty="0"/>
              <a:t>), </a:t>
            </a:r>
            <a:r>
              <a:rPr lang="en-US" altLang="ko-KR" b="0" dirty="0" err="1"/>
              <a:t>int</a:t>
            </a:r>
            <a:r>
              <a:rPr lang="en-US" altLang="ko-KR" b="0" dirty="0"/>
              <a:t>(</a:t>
            </a:r>
            <a:r>
              <a:rPr lang="ko-KR" altLang="en-US" b="0" dirty="0"/>
              <a:t>정수</a:t>
            </a:r>
            <a:r>
              <a:rPr lang="en-US" altLang="ko-KR" b="0" dirty="0"/>
              <a:t>), float(</a:t>
            </a:r>
            <a:r>
              <a:rPr lang="ko-KR" altLang="en-US" b="0" dirty="0"/>
              <a:t>실수</a:t>
            </a:r>
            <a:r>
              <a:rPr lang="en-US" altLang="ko-KR" b="0" dirty="0"/>
              <a:t>), </a:t>
            </a:r>
            <a:r>
              <a:rPr lang="en-US" altLang="ko-KR" b="0" dirty="0" err="1"/>
              <a:t>str</a:t>
            </a:r>
            <a:r>
              <a:rPr lang="en-US" altLang="ko-KR" b="0" dirty="0"/>
              <a:t>(</a:t>
            </a:r>
            <a:r>
              <a:rPr lang="ko-KR" altLang="en-US" b="0" dirty="0"/>
              <a:t>문자열</a:t>
            </a:r>
            <a:r>
              <a:rPr lang="en-US" altLang="ko-KR" b="0" dirty="0"/>
              <a:t>)</a:t>
            </a:r>
            <a:r>
              <a:rPr lang="ko-KR" altLang="en-US" b="0" dirty="0"/>
              <a:t>형으로 생성된 것을 확인할 수 있음</a:t>
            </a:r>
            <a:endParaRPr lang="en-US" altLang="ko-KR" b="0" dirty="0"/>
          </a:p>
          <a:p>
            <a:endParaRPr lang="en-US" altLang="ko-KR" b="0" dirty="0"/>
          </a:p>
          <a:p>
            <a:endParaRPr lang="en-US" altLang="ko-KR" b="0" dirty="0"/>
          </a:p>
          <a:p>
            <a:endParaRPr lang="en-US" altLang="ko-KR" b="0" dirty="0"/>
          </a:p>
          <a:p>
            <a:endParaRPr lang="en-US" altLang="ko-KR" b="0" dirty="0"/>
          </a:p>
          <a:p>
            <a:r>
              <a:rPr lang="ko-KR" altLang="en-US" dirty="0" err="1"/>
              <a:t>변수명</a:t>
            </a:r>
            <a:r>
              <a:rPr lang="ko-KR" altLang="en-US" dirty="0"/>
              <a:t> 규칙</a:t>
            </a:r>
            <a:endParaRPr lang="en-US" altLang="ko-KR" dirty="0"/>
          </a:p>
          <a:p>
            <a:pPr lvl="1"/>
            <a:r>
              <a:rPr lang="ko-KR" altLang="en-US" dirty="0"/>
              <a:t>대</a:t>
            </a:r>
            <a:r>
              <a:rPr lang="en-US" altLang="ko-KR" dirty="0"/>
              <a:t>·</a:t>
            </a:r>
            <a:r>
              <a:rPr lang="ko-KR" altLang="en-US" dirty="0"/>
              <a:t>소문자를 구분한다</a:t>
            </a:r>
            <a:r>
              <a:rPr lang="en-US" altLang="ko-KR" dirty="0"/>
              <a:t>( </a:t>
            </a:r>
            <a:r>
              <a:rPr lang="en-US" altLang="ko-KR" dirty="0" err="1"/>
              <a:t>myVar</a:t>
            </a:r>
            <a:r>
              <a:rPr lang="ko-KR" altLang="en-US" dirty="0"/>
              <a:t>와 </a:t>
            </a:r>
            <a:r>
              <a:rPr lang="en-US" altLang="ko-KR" dirty="0" err="1"/>
              <a:t>MyVar</a:t>
            </a:r>
            <a:r>
              <a:rPr lang="ko-KR" altLang="en-US" dirty="0"/>
              <a:t>는 다른 변수</a:t>
            </a:r>
            <a:r>
              <a:rPr lang="en-US" altLang="ko-KR" dirty="0"/>
              <a:t>).</a:t>
            </a:r>
          </a:p>
          <a:p>
            <a:pPr lvl="1"/>
            <a:r>
              <a:rPr lang="ko-KR" altLang="en-US" dirty="0"/>
              <a:t>문자</a:t>
            </a:r>
            <a:r>
              <a:rPr lang="en-US" altLang="ko-KR" dirty="0"/>
              <a:t>, </a:t>
            </a:r>
            <a:r>
              <a:rPr lang="ko-KR" altLang="en-US" dirty="0"/>
              <a:t>숫자</a:t>
            </a:r>
            <a:r>
              <a:rPr lang="en-US" altLang="ko-KR" dirty="0"/>
              <a:t>, </a:t>
            </a:r>
            <a:r>
              <a:rPr lang="ko-KR" altLang="en-US" dirty="0" err="1"/>
              <a:t>언더바</a:t>
            </a:r>
            <a:r>
              <a:rPr lang="en-US" altLang="ko-KR" dirty="0"/>
              <a:t>(_)</a:t>
            </a:r>
            <a:r>
              <a:rPr lang="ko-KR" altLang="en-US" dirty="0"/>
              <a:t>를 포함할 수 있다</a:t>
            </a:r>
            <a:r>
              <a:rPr lang="en-US" altLang="ko-KR" dirty="0"/>
              <a:t>. </a:t>
            </a:r>
            <a:r>
              <a:rPr lang="ko-KR" altLang="en-US" dirty="0"/>
              <a:t>하지만 숫자로 시작하면 안 된다</a:t>
            </a:r>
            <a:r>
              <a:rPr lang="en-US" altLang="ko-KR" dirty="0"/>
              <a:t>( var2(O), _</a:t>
            </a:r>
            <a:r>
              <a:rPr lang="en-US" altLang="ko-KR" dirty="0" err="1"/>
              <a:t>var</a:t>
            </a:r>
            <a:r>
              <a:rPr lang="en-US" altLang="ko-KR" dirty="0"/>
              <a:t>(O), var_2(O), 2Var(X)).</a:t>
            </a:r>
          </a:p>
          <a:p>
            <a:pPr lvl="1"/>
            <a:r>
              <a:rPr lang="ko-KR" altLang="en-US" dirty="0" err="1"/>
              <a:t>예약어는</a:t>
            </a:r>
            <a:r>
              <a:rPr lang="ko-KR" altLang="en-US" dirty="0"/>
              <a:t> </a:t>
            </a:r>
            <a:r>
              <a:rPr lang="ko-KR" altLang="en-US" dirty="0" err="1"/>
              <a:t>변수명으로</a:t>
            </a:r>
            <a:r>
              <a:rPr lang="ko-KR" altLang="en-US" dirty="0"/>
              <a:t> 쓰면 안 된다</a:t>
            </a:r>
            <a:r>
              <a:rPr lang="en-US" altLang="ko-KR" dirty="0"/>
              <a:t>. </a:t>
            </a:r>
            <a:r>
              <a:rPr lang="ko-KR" altLang="en-US" dirty="0" err="1"/>
              <a:t>파이썬의</a:t>
            </a:r>
            <a:r>
              <a:rPr lang="ko-KR" altLang="en-US" dirty="0"/>
              <a:t> </a:t>
            </a:r>
            <a:r>
              <a:rPr lang="ko-KR" altLang="en-US" dirty="0" err="1"/>
              <a:t>예약어는</a:t>
            </a:r>
            <a:r>
              <a:rPr lang="ko-KR" altLang="en-US" dirty="0"/>
              <a:t> </a:t>
            </a:r>
            <a:r>
              <a:rPr lang="en-US" altLang="ko-KR" dirty="0"/>
              <a:t>True, False, None, and, or, not, break, continue, return, if, else, </a:t>
            </a:r>
            <a:r>
              <a:rPr lang="en-US" altLang="ko-KR" dirty="0" err="1"/>
              <a:t>elif</a:t>
            </a:r>
            <a:r>
              <a:rPr lang="en-US" altLang="ko-KR" dirty="0"/>
              <a:t>, for, while, except, finally, </a:t>
            </a:r>
            <a:r>
              <a:rPr lang="en-US" altLang="ko-KR" dirty="0" err="1"/>
              <a:t>gloval</a:t>
            </a:r>
            <a:r>
              <a:rPr lang="en-US" altLang="ko-KR" dirty="0"/>
              <a:t>, import, try </a:t>
            </a:r>
            <a:r>
              <a:rPr lang="ko-KR" altLang="en-US" dirty="0"/>
              <a:t>등이다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05" y="1808820"/>
            <a:ext cx="9183872" cy="175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49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변수의 선언과 사용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변수의 사용</a:t>
            </a:r>
            <a:r>
              <a:rPr lang="en-US" altLang="ko-KR" dirty="0"/>
              <a:t>(1)</a:t>
            </a:r>
          </a:p>
          <a:p>
            <a:pPr lvl="1"/>
            <a:r>
              <a:rPr lang="ko-KR" altLang="en-US" dirty="0"/>
              <a:t>변수는 값을 담으면</a:t>
            </a:r>
            <a:r>
              <a:rPr lang="en-US" altLang="ko-KR" dirty="0"/>
              <a:t>(</a:t>
            </a:r>
            <a:r>
              <a:rPr lang="ko-KR" altLang="en-US" dirty="0"/>
              <a:t>대입하면</a:t>
            </a:r>
            <a:r>
              <a:rPr lang="en-US" altLang="ko-KR" dirty="0"/>
              <a:t>) </a:t>
            </a:r>
            <a:r>
              <a:rPr lang="ko-KR" altLang="en-US" dirty="0"/>
              <a:t>사용 가능</a:t>
            </a:r>
            <a:r>
              <a:rPr lang="en-US" altLang="ko-KR" dirty="0"/>
              <a:t>. </a:t>
            </a:r>
            <a:r>
              <a:rPr lang="ko-KR" altLang="en-US" dirty="0"/>
              <a:t>변수에 있던 기존 값은 없어지고 새로 입력한 값으로 변경됨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변수에는 변수의 값을 넣을 수도 있고</a:t>
            </a:r>
            <a:r>
              <a:rPr lang="en-US" altLang="ko-KR" dirty="0"/>
              <a:t>, </a:t>
            </a:r>
            <a:r>
              <a:rPr lang="ko-KR" altLang="en-US" dirty="0"/>
              <a:t>계산 결과를 넣을 수도 있음</a:t>
            </a:r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13" y="1988840"/>
            <a:ext cx="5400000" cy="182422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733" y="4509120"/>
            <a:ext cx="4320000" cy="211150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5940" y="4507819"/>
            <a:ext cx="4320000" cy="214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94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변수의 선언과 사용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변수의 사용</a:t>
            </a:r>
            <a:r>
              <a:rPr lang="en-US" altLang="ko-KR" dirty="0"/>
              <a:t>(2)</a:t>
            </a:r>
          </a:p>
          <a:p>
            <a:pPr lvl="1"/>
            <a:r>
              <a:rPr lang="ko-KR" altLang="en-US" dirty="0"/>
              <a:t>변수에는 숫자와 변수의 연산을 넣을 수도 있음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357188" lvl="1" indent="0">
              <a:buNone/>
            </a:pP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20" y="2123855"/>
            <a:ext cx="5040000" cy="238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60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변수의 선언과 사용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변수의 사용</a:t>
            </a:r>
            <a:r>
              <a:rPr lang="en-US" altLang="ko-KR" dirty="0"/>
              <a:t>(3)</a:t>
            </a:r>
          </a:p>
          <a:p>
            <a:pPr lvl="1"/>
            <a:r>
              <a:rPr lang="ko-KR" altLang="en-US" dirty="0"/>
              <a:t>변수에 연속된 값을 대입하는 방식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357188" lvl="1" indent="0">
              <a:buNone/>
            </a:pPr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05" y="1718810"/>
            <a:ext cx="66865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13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변수의 선언과 사용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변수의 사용</a:t>
            </a:r>
            <a:r>
              <a:rPr lang="en-US" altLang="ko-KR" dirty="0"/>
              <a:t>(4)</a:t>
            </a:r>
          </a:p>
          <a:p>
            <a:pPr lvl="1"/>
            <a:r>
              <a:rPr lang="ko-KR" altLang="en-US" dirty="0"/>
              <a:t>변수에 연산 결과를 자신의 값으로 다시 대입하는 방식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357188" lvl="1" indent="0">
              <a:buNone/>
            </a:pP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430" y="2123855"/>
            <a:ext cx="60579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87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변수의 선언과 사용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변수의 사용</a:t>
            </a:r>
            <a:r>
              <a:rPr lang="en-US" altLang="ko-KR" dirty="0"/>
              <a:t>(5)</a:t>
            </a:r>
          </a:p>
          <a:p>
            <a:pPr lvl="1"/>
            <a:r>
              <a:rPr lang="ko-KR" altLang="en-US" dirty="0" err="1"/>
              <a:t>파이썬에서</a:t>
            </a:r>
            <a:r>
              <a:rPr lang="ko-KR" altLang="en-US" dirty="0"/>
              <a:t> 변수의 데이터 형식은 값을 넣는 순간마다 변경될 수 있는 유연한 구조</a:t>
            </a:r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3"/>
            <a:endParaRPr lang="en-US" altLang="ko-KR" dirty="0"/>
          </a:p>
          <a:p>
            <a:pPr lvl="4"/>
            <a:endParaRPr lang="en-US" altLang="ko-KR" dirty="0"/>
          </a:p>
          <a:p>
            <a:pPr lvl="1"/>
            <a:r>
              <a:rPr lang="ko-KR" altLang="en-US" dirty="0"/>
              <a:t>대입 연산자의 왼쪽에는 무조건 변수만 올 수 있고</a:t>
            </a:r>
            <a:r>
              <a:rPr lang="en-US" altLang="ko-KR" dirty="0"/>
              <a:t>, </a:t>
            </a:r>
            <a:r>
              <a:rPr lang="ko-KR" altLang="en-US" dirty="0"/>
              <a:t>오른쪽에는 무엇이든</a:t>
            </a:r>
            <a:r>
              <a:rPr lang="en-US" altLang="ko-KR" dirty="0"/>
              <a:t>(</a:t>
            </a:r>
            <a:r>
              <a:rPr lang="ko-KR" altLang="en-US" dirty="0"/>
              <a:t>값</a:t>
            </a:r>
            <a:r>
              <a:rPr lang="en-US" altLang="ko-KR" dirty="0"/>
              <a:t>, </a:t>
            </a:r>
            <a:r>
              <a:rPr lang="ko-KR" altLang="en-US" dirty="0"/>
              <a:t>변수</a:t>
            </a:r>
            <a:r>
              <a:rPr lang="en-US" altLang="ko-KR" dirty="0"/>
              <a:t>, </a:t>
            </a:r>
            <a:r>
              <a:rPr lang="ko-KR" altLang="en-US" dirty="0"/>
              <a:t>수식</a:t>
            </a:r>
            <a:r>
              <a:rPr lang="en-US" altLang="ko-KR" dirty="0"/>
              <a:t>, </a:t>
            </a:r>
            <a:r>
              <a:rPr lang="ko-KR" altLang="en-US" dirty="0"/>
              <a:t>함수 등</a:t>
            </a:r>
            <a:r>
              <a:rPr lang="en-US" altLang="ko-KR" dirty="0"/>
              <a:t>) </a:t>
            </a:r>
            <a:r>
              <a:rPr lang="ko-KR" altLang="en-US" dirty="0"/>
              <a:t>올 수 있음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35" y="1808820"/>
            <a:ext cx="7134225" cy="13335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447" y="3751596"/>
            <a:ext cx="5760000" cy="290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15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04 </a:t>
            </a:r>
            <a:r>
              <a:rPr lang="ko-KR" altLang="en-US" dirty="0"/>
              <a:t>데이터 표현 단위와 진수 변환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비트와 바이트</a:t>
            </a:r>
            <a:endParaRPr lang="en-US" altLang="ko-KR" dirty="0"/>
          </a:p>
          <a:p>
            <a:pPr lvl="1"/>
            <a:r>
              <a:rPr lang="ko-KR" altLang="en-US" dirty="0"/>
              <a:t>컴퓨터에서 표현할 수 있는 제일 작은 단위는 비트</a:t>
            </a:r>
            <a:r>
              <a:rPr lang="en-US" altLang="ko-KR" dirty="0"/>
              <a:t>(Bit)</a:t>
            </a:r>
          </a:p>
          <a:p>
            <a:pPr lvl="1"/>
            <a:r>
              <a:rPr lang="ko-KR" altLang="en-US" dirty="0"/>
              <a:t>비트 </a:t>
            </a:r>
            <a:r>
              <a:rPr lang="en-US" altLang="ko-KR" dirty="0"/>
              <a:t>8</a:t>
            </a:r>
            <a:r>
              <a:rPr lang="ko-KR" altLang="en-US" dirty="0"/>
              <a:t>개가 모이면 바이트</a:t>
            </a:r>
            <a:r>
              <a:rPr lang="en-US" altLang="ko-KR" dirty="0"/>
              <a:t>(Byte)</a:t>
            </a:r>
          </a:p>
          <a:p>
            <a:pPr lvl="1"/>
            <a:endParaRPr lang="en-US" altLang="ko-KR" dirty="0"/>
          </a:p>
          <a:p>
            <a:r>
              <a:rPr lang="ko-KR" altLang="en-US" dirty="0"/>
              <a:t>비트</a:t>
            </a:r>
            <a:endParaRPr lang="en-US" altLang="ko-KR" dirty="0"/>
          </a:p>
          <a:p>
            <a:pPr lvl="1"/>
            <a:r>
              <a:rPr lang="ko-KR" altLang="en-US" dirty="0"/>
              <a:t>비트는 </a:t>
            </a:r>
            <a:r>
              <a:rPr lang="en-US" altLang="ko-KR" dirty="0"/>
              <a:t>0</a:t>
            </a:r>
            <a:r>
              <a:rPr lang="ko-KR" altLang="en-US" dirty="0"/>
              <a:t>과 </a:t>
            </a:r>
            <a:r>
              <a:rPr lang="en-US" altLang="ko-KR" dirty="0"/>
              <a:t>1</a:t>
            </a:r>
            <a:r>
              <a:rPr lang="ko-KR" altLang="en-US" dirty="0"/>
              <a:t>만 존재하므로 </a:t>
            </a:r>
            <a:r>
              <a:rPr lang="en-US" altLang="ko-KR" dirty="0"/>
              <a:t>1</a:t>
            </a:r>
            <a:r>
              <a:rPr lang="ko-KR" altLang="en-US" dirty="0"/>
              <a:t>비트로는 두 가지를 표현 가능</a:t>
            </a:r>
            <a:endParaRPr lang="en-US" altLang="ko-KR" dirty="0"/>
          </a:p>
          <a:p>
            <a:pPr lvl="1"/>
            <a:endParaRPr lang="en-US" altLang="ko-KR" dirty="0"/>
          </a:p>
          <a:p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95" y="3714945"/>
            <a:ext cx="5772150" cy="20955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5994285"/>
            <a:ext cx="713422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1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DY\Desktop\파이썬 3판\강의교안_파이썬\리소스\2페이지\3장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8" t="64053"/>
          <a:stretch/>
        </p:blipFill>
        <p:spPr bwMode="auto">
          <a:xfrm>
            <a:off x="335360" y="565182"/>
            <a:ext cx="8919855" cy="540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942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04 </a:t>
            </a:r>
            <a:r>
              <a:rPr lang="ko-KR" altLang="en-US" dirty="0"/>
              <a:t>데이터 표현 단위와 진수 변환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비트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635" y="773708"/>
            <a:ext cx="358140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37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04 </a:t>
            </a:r>
            <a:r>
              <a:rPr lang="ko-KR" altLang="en-US" dirty="0"/>
              <a:t>데이터 표현 단위와 진수 변환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바이트</a:t>
            </a:r>
            <a:endParaRPr lang="en-US" altLang="ko-K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543" y="1313765"/>
            <a:ext cx="7884071" cy="311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766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04 </a:t>
            </a:r>
            <a:r>
              <a:rPr lang="ko-KR" altLang="en-US" dirty="0"/>
              <a:t>데이터 표현 단위와 진수 변환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진수 변환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t="6133"/>
          <a:stretch/>
        </p:blipFill>
        <p:spPr>
          <a:xfrm>
            <a:off x="1955543" y="1133745"/>
            <a:ext cx="5534025" cy="217262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2368" r="11590"/>
          <a:stretch/>
        </p:blipFill>
        <p:spPr>
          <a:xfrm>
            <a:off x="5105893" y="3070234"/>
            <a:ext cx="5220581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18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04 </a:t>
            </a:r>
            <a:r>
              <a:rPr lang="ko-KR" altLang="en-US" dirty="0"/>
              <a:t>데이터 표현 단위와 진수 변환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진수 변환</a:t>
            </a: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780" y="1223755"/>
            <a:ext cx="3400425" cy="25908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417" y="3824837"/>
            <a:ext cx="3495675" cy="28956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0955" y="1232040"/>
            <a:ext cx="32766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51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04 </a:t>
            </a:r>
            <a:r>
              <a:rPr lang="ko-KR" altLang="en-US" dirty="0"/>
              <a:t>데이터 표현 단위와 진수 변환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진수 변환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553" y="1268763"/>
            <a:ext cx="7052281" cy="23025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540" y="3744035"/>
            <a:ext cx="7950596" cy="282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46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04 </a:t>
            </a:r>
            <a:r>
              <a:rPr lang="ko-KR" altLang="en-US" dirty="0"/>
              <a:t>데이터 표현 단위와 진수 변환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2]</a:t>
            </a:r>
            <a:r>
              <a:rPr lang="ko-KR" altLang="en-US" dirty="0"/>
              <a:t>의 완성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210" y="1223757"/>
            <a:ext cx="6540905" cy="563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33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04 </a:t>
            </a:r>
            <a:r>
              <a:rPr lang="ko-KR" altLang="en-US" dirty="0"/>
              <a:t>데이터 표현 단위와 진수 변환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913" y="1358770"/>
            <a:ext cx="86391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17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</a:t>
            </a:r>
            <a:r>
              <a:rPr lang="ko-KR" altLang="en-US" dirty="0"/>
              <a:t>기본 </a:t>
            </a:r>
            <a:r>
              <a:rPr lang="ko-KR" altLang="en-US" dirty="0" err="1"/>
              <a:t>데이터형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 err="1"/>
              <a:t>숫자형</a:t>
            </a:r>
            <a:r>
              <a:rPr lang="en-US" altLang="ko-KR" dirty="0"/>
              <a:t>(</a:t>
            </a:r>
            <a:r>
              <a:rPr lang="ko-KR" altLang="en-US" dirty="0"/>
              <a:t>정수형과 </a:t>
            </a:r>
            <a:r>
              <a:rPr lang="ko-KR" altLang="en-US" dirty="0" err="1"/>
              <a:t>실수형</a:t>
            </a:r>
            <a:r>
              <a:rPr lang="en-US" altLang="ko-KR" dirty="0"/>
              <a:t>)(1)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1313768"/>
            <a:ext cx="7486650" cy="17430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53" y="3304100"/>
            <a:ext cx="7381875" cy="1781175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3980768" y="1668710"/>
            <a:ext cx="38779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변수에 값을 넣는 순간에 변수의 </a:t>
            </a:r>
            <a:r>
              <a:rPr lang="ko-KR" altLang="en-US" sz="1200" dirty="0" err="1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데이터형이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결정된다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987748" y="3744038"/>
            <a:ext cx="21788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err="1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int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의 크기에는 제한이 없다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. </a:t>
            </a:r>
            <a:endParaRPr lang="ko-KR" altLang="en-US" sz="1200" dirty="0">
              <a:solidFill>
                <a:srgbClr val="FF0000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8411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</a:t>
            </a:r>
            <a:r>
              <a:rPr lang="ko-KR" altLang="en-US" dirty="0"/>
              <a:t>기본 데이터형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 err="1"/>
              <a:t>숫자형</a:t>
            </a:r>
            <a:r>
              <a:rPr lang="en-US" altLang="ko-KR" dirty="0"/>
              <a:t>(</a:t>
            </a:r>
            <a:r>
              <a:rPr lang="ko-KR" altLang="en-US" dirty="0"/>
              <a:t>정수형과 </a:t>
            </a:r>
            <a:r>
              <a:rPr lang="ko-KR" altLang="en-US" dirty="0" err="1"/>
              <a:t>실수형</a:t>
            </a:r>
            <a:r>
              <a:rPr lang="en-US" altLang="ko-KR" dirty="0"/>
              <a:t>)(2)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538" y="1223755"/>
            <a:ext cx="7362825" cy="22098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574" y="3433555"/>
            <a:ext cx="7343775" cy="188595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4115783" y="1826634"/>
            <a:ext cx="3788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정수형에는 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16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진수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, 8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진수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, 2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진수도 사용할 수 있다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.</a:t>
            </a:r>
            <a:endParaRPr lang="ko-KR" altLang="en-US" sz="1200" dirty="0">
              <a:solidFill>
                <a:srgbClr val="FF0000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136920" y="3713268"/>
            <a:ext cx="3865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 err="1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실수형은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3.14, -2.7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처럼 소수점이 있는 데이터이다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. </a:t>
            </a:r>
            <a:b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</a:b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또 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3.14e5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처럼 표현할 수도 있다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. 3.14e5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는</a:t>
            </a:r>
          </a:p>
          <a:p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3.14*105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을 의미한다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.</a:t>
            </a:r>
            <a:endParaRPr lang="ko-KR" altLang="en-US" sz="1200" dirty="0">
              <a:solidFill>
                <a:srgbClr val="FF0000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5747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</a:t>
            </a:r>
            <a:r>
              <a:rPr lang="ko-KR" altLang="en-US" dirty="0"/>
              <a:t>기본 데이터형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 err="1"/>
              <a:t>숫자형</a:t>
            </a:r>
            <a:r>
              <a:rPr lang="en-US" altLang="ko-KR" dirty="0"/>
              <a:t>(</a:t>
            </a:r>
            <a:r>
              <a:rPr lang="ko-KR" altLang="en-US" dirty="0"/>
              <a:t>정수형과 </a:t>
            </a:r>
            <a:r>
              <a:rPr lang="ko-KR" altLang="en-US" dirty="0" err="1"/>
              <a:t>실수형</a:t>
            </a:r>
            <a:r>
              <a:rPr lang="en-US" altLang="ko-KR" dirty="0"/>
              <a:t>)(3)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471" y="1268760"/>
            <a:ext cx="7448550" cy="15811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474" y="3203975"/>
            <a:ext cx="7362825" cy="16383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4565830" y="1615976"/>
            <a:ext cx="45191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정수 및 실수 </a:t>
            </a:r>
            <a:r>
              <a:rPr lang="ko-KR" altLang="en-US" sz="1200" dirty="0" err="1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데이터형은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사칙 연산 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+, -, *, /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를 수행할 수 있다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.</a:t>
            </a:r>
            <a:endParaRPr lang="ko-KR" altLang="en-US" sz="1200" dirty="0">
              <a:solidFill>
                <a:srgbClr val="FF0000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561952" y="3512107"/>
            <a:ext cx="4019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제곱을 의미하는 **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나머지를 구하는 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%, </a:t>
            </a:r>
            <a:b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</a:b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나눈 후에 소수점을 버리는 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// 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연산자도 사용할 수 있다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.</a:t>
            </a:r>
            <a:endParaRPr lang="ko-KR" altLang="en-US" sz="1200" dirty="0">
              <a:solidFill>
                <a:srgbClr val="FF0000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236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01 </a:t>
            </a:r>
            <a:r>
              <a:rPr lang="ko-KR" altLang="en-US" dirty="0"/>
              <a:t>이 장에서 만들 프로그램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프로그램</a:t>
            </a:r>
            <a:r>
              <a:rPr lang="en-US" altLang="ko-KR" dirty="0"/>
              <a:t>1] </a:t>
            </a:r>
            <a:r>
              <a:rPr lang="ko-KR" altLang="en-US" dirty="0"/>
              <a:t>다이아몬드 모양 출력</a:t>
            </a:r>
            <a:endParaRPr lang="en-US" altLang="ko-KR" dirty="0"/>
          </a:p>
          <a:p>
            <a:pPr lvl="1"/>
            <a:r>
              <a:rPr lang="ko-KR" altLang="en-US" dirty="0"/>
              <a:t>다이아몬드 모양의 별표를 출력</a:t>
            </a: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2123855"/>
            <a:ext cx="9205183" cy="352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25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</a:t>
            </a:r>
            <a:r>
              <a:rPr lang="ko-KR" altLang="en-US" dirty="0"/>
              <a:t>기본 데이터형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 err="1"/>
              <a:t>불형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540" y="1223758"/>
            <a:ext cx="7353300" cy="164782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968" y="2978950"/>
            <a:ext cx="7381875" cy="196215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4340808" y="1476390"/>
            <a:ext cx="43075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불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(Bool)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형은 참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(True)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이나 거짓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(False)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만 저장할 수 있다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.</a:t>
            </a:r>
            <a:endParaRPr lang="ko-KR" altLang="en-US" sz="1200" dirty="0">
              <a:solidFill>
                <a:srgbClr val="FF0000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160788" y="3598635"/>
            <a:ext cx="49936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 err="1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불형은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비교의 결과를 참이나 거짓으로 저장하는 데 사용될 수도 있다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.</a:t>
            </a:r>
            <a:endParaRPr lang="ko-KR" altLang="en-US" sz="1200" dirty="0">
              <a:solidFill>
                <a:srgbClr val="FF0000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0484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</a:t>
            </a:r>
            <a:r>
              <a:rPr lang="ko-KR" altLang="en-US" dirty="0"/>
              <a:t>기본 데이터형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문자열</a:t>
            </a:r>
            <a:r>
              <a:rPr lang="en-US" altLang="ko-KR" dirty="0"/>
              <a:t>(1)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8" y="1223755"/>
            <a:ext cx="7458075" cy="26098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2" y="3924058"/>
            <a:ext cx="7324725" cy="1914525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4070778" y="1724766"/>
            <a:ext cx="4948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문자열을 ‘</a:t>
            </a:r>
            <a:r>
              <a:rPr lang="en-US" altLang="ko-KR" sz="1200" dirty="0" err="1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abc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’, “</a:t>
            </a:r>
            <a:r>
              <a:rPr lang="ko-KR" altLang="en-US" sz="1200" dirty="0" err="1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파이썬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만세”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, “1” 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등 문자집합을 의미한다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. </a:t>
            </a:r>
          </a:p>
          <a:p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문자열은 양쪽을 큰따옴표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(“)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나 작은따옴표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(‘)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로 감싸야 한다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.</a:t>
            </a:r>
            <a:endParaRPr lang="ko-KR" altLang="en-US" sz="1200" dirty="0">
              <a:solidFill>
                <a:srgbClr val="FF0000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205793" y="4275760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문자열 중간에 작은따옴표나 큰따옴표를 출력하고 싶다면 </a:t>
            </a:r>
            <a:endParaRPr lang="en-US" altLang="ko-KR" sz="1200" dirty="0">
              <a:solidFill>
                <a:srgbClr val="FF0000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다른 따옴표로 묶어 주면 된다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.</a:t>
            </a:r>
            <a:endParaRPr lang="ko-KR" altLang="en-US" sz="1200" dirty="0">
              <a:solidFill>
                <a:srgbClr val="FF0000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33244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</a:t>
            </a:r>
            <a:r>
              <a:rPr lang="ko-KR" altLang="en-US" dirty="0"/>
              <a:t>기본 데이터형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문자열</a:t>
            </a:r>
            <a:r>
              <a:rPr lang="en-US" altLang="ko-KR" dirty="0"/>
              <a:t>(2)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187" y="1178753"/>
            <a:ext cx="7372350" cy="189547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187" y="3321485"/>
            <a:ext cx="7353300" cy="107632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187" y="4645067"/>
            <a:ext cx="7353300" cy="1476375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4872336" y="1518672"/>
            <a:ext cx="3903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 err="1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역슬래시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(\) 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뒤에 큰따옴표나 작은따옴표를 사용해도 </a:t>
            </a:r>
            <a:b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</a:b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글자로 인식한다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.</a:t>
            </a:r>
            <a:endParaRPr lang="ko-KR" altLang="en-US" sz="1200" dirty="0">
              <a:solidFill>
                <a:srgbClr val="FF0000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935760" y="3610471"/>
            <a:ext cx="2242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문자열을 여러 줄로 넣으려면 </a:t>
            </a:r>
            <a:b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</a:b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중간에 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\n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을 포함시키면 된다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.</a:t>
            </a:r>
            <a:endParaRPr lang="ko-KR" altLang="en-US" sz="1200" dirty="0">
              <a:solidFill>
                <a:srgbClr val="FF0000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902437" y="5152421"/>
            <a:ext cx="2287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작은따옴표나 큰따옴표 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3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개를 </a:t>
            </a:r>
            <a:b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</a:b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연속해서 묶어도 된다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.</a:t>
            </a:r>
            <a:endParaRPr lang="ko-KR" altLang="en-US" sz="1200" dirty="0">
              <a:solidFill>
                <a:srgbClr val="FF0000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586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</a:t>
            </a:r>
            <a:r>
              <a:rPr lang="ko-KR" altLang="en-US" dirty="0"/>
              <a:t>기본 데이터형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488" y="917105"/>
            <a:ext cx="858202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04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54971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01 </a:t>
            </a:r>
            <a:r>
              <a:rPr lang="ko-KR" altLang="en-US" dirty="0"/>
              <a:t>이 장에서 만들 프로그램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프로그램</a:t>
            </a:r>
            <a:r>
              <a:rPr lang="en-US" altLang="ko-KR" dirty="0"/>
              <a:t>2] </a:t>
            </a:r>
            <a:r>
              <a:rPr lang="ko-KR" altLang="en-US" dirty="0"/>
              <a:t>진수 변환</a:t>
            </a:r>
            <a:endParaRPr lang="en-US" altLang="ko-KR" dirty="0"/>
          </a:p>
          <a:p>
            <a:pPr lvl="1"/>
            <a:r>
              <a:rPr lang="ko-KR" altLang="en-US" dirty="0"/>
              <a:t>숫자를 세는 방법인 </a:t>
            </a:r>
            <a:r>
              <a:rPr lang="en-US" altLang="ko-KR" dirty="0"/>
              <a:t>2</a:t>
            </a:r>
            <a:r>
              <a:rPr lang="ko-KR" altLang="en-US" dirty="0"/>
              <a:t>진수</a:t>
            </a:r>
            <a:r>
              <a:rPr lang="en-US" altLang="ko-KR" dirty="0"/>
              <a:t>, 8</a:t>
            </a:r>
            <a:r>
              <a:rPr lang="ko-KR" altLang="en-US" dirty="0"/>
              <a:t>진수</a:t>
            </a:r>
            <a:r>
              <a:rPr lang="en-US" altLang="ko-KR" dirty="0"/>
              <a:t>, 10</a:t>
            </a:r>
            <a:r>
              <a:rPr lang="ko-KR" altLang="en-US" dirty="0"/>
              <a:t>진수</a:t>
            </a:r>
            <a:r>
              <a:rPr lang="en-US" altLang="ko-KR" dirty="0"/>
              <a:t>, 16</a:t>
            </a:r>
            <a:r>
              <a:rPr lang="ko-KR" altLang="en-US" dirty="0"/>
              <a:t>진수 등을 선택하고 값을 입력해 해당 </a:t>
            </a:r>
            <a:r>
              <a:rPr lang="ko-KR" altLang="en-US" dirty="0" err="1"/>
              <a:t>진수별</a:t>
            </a:r>
            <a:r>
              <a:rPr lang="ko-KR" altLang="en-US" dirty="0"/>
              <a:t> 숫자를 출력</a:t>
            </a: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430" y="2437110"/>
            <a:ext cx="10530793" cy="342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81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print() </a:t>
            </a:r>
            <a:r>
              <a:rPr lang="ko-KR" altLang="en-US" dirty="0"/>
              <a:t>함수를 사용한 다양한 출력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print( ) </a:t>
            </a:r>
            <a:r>
              <a:rPr lang="ko-KR" altLang="en-US" dirty="0"/>
              <a:t>함수의 서식</a:t>
            </a:r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377" y="1426564"/>
            <a:ext cx="8159526" cy="73569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376" y="2269311"/>
            <a:ext cx="8137235" cy="980927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4655840" y="1547534"/>
            <a:ext cx="21467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결과는‘안녕하세요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?’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이다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4723858" y="2483895"/>
            <a:ext cx="51475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latin typeface="HY엽서L" panose="02030600000101010101" pitchFamily="18" charset="-127"/>
                <a:ea typeface="HY엽서L" panose="02030600000101010101" pitchFamily="18" charset="-127"/>
              </a:rPr>
              <a:t>➊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의 결과로 나온 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100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은 숫자 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100(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백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)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이 아닌 문자 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100(</a:t>
            </a:r>
            <a:r>
              <a:rPr lang="ko-KR" altLang="en-US" sz="1200" dirty="0" err="1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일영영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)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이다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. </a:t>
            </a:r>
          </a:p>
          <a:p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“ ” 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안의 내용이 문자든 숫자든 무조건 문자로 취급한다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. </a:t>
            </a:r>
          </a:p>
          <a:p>
            <a:r>
              <a:rPr lang="ko-KR" altLang="en-US" sz="1200" dirty="0">
                <a:latin typeface="HY엽서L" panose="02030600000101010101" pitchFamily="18" charset="-127"/>
                <a:ea typeface="HY엽서L" panose="02030600000101010101" pitchFamily="18" charset="-127"/>
              </a:rPr>
              <a:t>➋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의 결과로 나온 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100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은 숫자 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100(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백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)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을 의미한다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942" y="3490628"/>
            <a:ext cx="8326733" cy="992074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4676901" y="3744035"/>
            <a:ext cx="53345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latin typeface="HY엽서L" panose="02030600000101010101" pitchFamily="18" charset="-127"/>
                <a:ea typeface="HY엽서L" panose="02030600000101010101" pitchFamily="18" charset="-127"/>
              </a:rPr>
              <a:t>➌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은 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100+100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이 출력되고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, </a:t>
            </a:r>
            <a:br>
              <a:rPr lang="en-US" altLang="ko-KR" sz="1200" dirty="0">
                <a:latin typeface="HY엽서L" panose="02030600000101010101" pitchFamily="18" charset="-127"/>
                <a:ea typeface="HY엽서L" panose="02030600000101010101" pitchFamily="18" charset="-127"/>
              </a:rPr>
            </a:br>
            <a:r>
              <a:rPr lang="en-US" altLang="ko-KR" sz="1200" dirty="0">
                <a:latin typeface="HY엽서L" panose="02030600000101010101" pitchFamily="18" charset="-127"/>
                <a:ea typeface="HY엽서L" panose="02030600000101010101" pitchFamily="18" charset="-127"/>
              </a:rPr>
              <a:t>➍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는 숫자 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100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과 숫자 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100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을 더한 결과인 숫자 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200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을 출력한다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.</a:t>
            </a:r>
            <a:endParaRPr lang="ko-KR" altLang="en-US" sz="1200" dirty="0">
              <a:solidFill>
                <a:srgbClr val="FF0000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7751" y="4683959"/>
            <a:ext cx="8270996" cy="958633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4630369" y="4801836"/>
            <a:ext cx="53345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latin typeface="HY엽서L" panose="02030600000101010101" pitchFamily="18" charset="-127"/>
                <a:ea typeface="HY엽서L" panose="02030600000101010101" pitchFamily="18" charset="-127"/>
              </a:rPr>
              <a:t>➎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는 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%d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가 하나밖에 없는데 숫자가 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2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개이고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, </a:t>
            </a:r>
            <a:b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</a:br>
            <a:r>
              <a:rPr lang="en-US" altLang="ko-KR" sz="1200" dirty="0">
                <a:latin typeface="HY엽서L" panose="02030600000101010101" pitchFamily="18" charset="-127"/>
                <a:ea typeface="HY엽서L" panose="02030600000101010101" pitchFamily="18" charset="-127"/>
              </a:rPr>
              <a:t>➏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은 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%d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가 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2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개인데 숫자는 하나라 서로 짝이 맞지 않다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. </a:t>
            </a:r>
          </a:p>
          <a:p>
            <a:r>
              <a:rPr lang="en-US" altLang="ko-KR" sz="1200" dirty="0">
                <a:latin typeface="HY엽서L" panose="02030600000101010101" pitchFamily="18" charset="-127"/>
                <a:ea typeface="HY엽서L" panose="02030600000101010101" pitchFamily="18" charset="-127"/>
              </a:rPr>
              <a:t>➏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은 단순히 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%d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를 하나 삭제하면 되지만 </a:t>
            </a:r>
            <a:r>
              <a:rPr lang="ko-KR" altLang="en-US" sz="1200" dirty="0">
                <a:latin typeface="HY엽서L" panose="02030600000101010101" pitchFamily="18" charset="-127"/>
                <a:ea typeface="HY엽서L" panose="02030600000101010101" pitchFamily="18" charset="-127"/>
              </a:rPr>
              <a:t>➎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는 숫자 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2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개를 출력하려면 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%d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가 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2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개 필요하므로 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[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그림 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3-1]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과 같이 수정한다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.</a:t>
            </a:r>
            <a:endParaRPr lang="ko-KR" altLang="en-US" sz="1200" dirty="0">
              <a:solidFill>
                <a:srgbClr val="FF0000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5843" y="5732461"/>
            <a:ext cx="271462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6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print() </a:t>
            </a:r>
            <a:r>
              <a:rPr lang="ko-KR" altLang="en-US" dirty="0"/>
              <a:t>함수를 사용한 다양한 출력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print( ) </a:t>
            </a:r>
            <a:r>
              <a:rPr lang="ko-KR" altLang="en-US" dirty="0"/>
              <a:t>함수를 사용한 다양한 출력</a:t>
            </a: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350" y="1317053"/>
            <a:ext cx="7824120" cy="720077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4996130" y="1539360"/>
            <a:ext cx="19287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결과는 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100/200=0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이다</a:t>
            </a:r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.</a:t>
            </a:r>
            <a:endParaRPr lang="ko-KR" altLang="en-US" sz="1200" dirty="0">
              <a:solidFill>
                <a:srgbClr val="FF0000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860" y="2095189"/>
            <a:ext cx="3571875" cy="263138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525" y="4624000"/>
            <a:ext cx="4629150" cy="2000250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5355" y="5592952"/>
            <a:ext cx="3571875" cy="619125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6495352" y="5330824"/>
            <a:ext cx="23903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따라서 코드를 다음과 같이 수정</a:t>
            </a:r>
          </a:p>
        </p:txBody>
      </p:sp>
    </p:spTree>
    <p:extLst>
      <p:ext uri="{BB962C8B-B14F-4D97-AF65-F5344CB8AC3E}">
        <p14:creationId xmlns:p14="http://schemas.microsoft.com/office/powerpoint/2010/main" val="217522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print() </a:t>
            </a:r>
            <a:r>
              <a:rPr lang="ko-KR" altLang="en-US" dirty="0"/>
              <a:t>함수를 사용한 다양한 출력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print( ) </a:t>
            </a:r>
            <a:r>
              <a:rPr lang="ko-KR" altLang="en-US" dirty="0"/>
              <a:t>함수를 사용한 깔끔한 출력</a:t>
            </a:r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233" y="1179758"/>
            <a:ext cx="7067550" cy="2867025"/>
          </a:xfrm>
          <a:prstGeom prst="rect">
            <a:avLst/>
          </a:prstGeom>
        </p:spPr>
      </p:pic>
      <p:grpSp>
        <p:nvGrpSpPr>
          <p:cNvPr id="16" name="그룹 15"/>
          <p:cNvGrpSpPr/>
          <p:nvPr/>
        </p:nvGrpSpPr>
        <p:grpSpPr>
          <a:xfrm>
            <a:off x="1929455" y="1538790"/>
            <a:ext cx="4680000" cy="4888720"/>
            <a:chOff x="405455" y="1538790"/>
            <a:chExt cx="4680000" cy="4888720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3"/>
            <a:srcRect t="4154" b="3092"/>
            <a:stretch/>
          </p:blipFill>
          <p:spPr>
            <a:xfrm>
              <a:off x="405455" y="4045532"/>
              <a:ext cx="4680000" cy="2381978"/>
            </a:xfrm>
            <a:prstGeom prst="rect">
              <a:avLst/>
            </a:prstGeom>
          </p:spPr>
        </p:pic>
        <p:sp>
          <p:nvSpPr>
            <p:cNvPr id="15" name="직사각형 14"/>
            <p:cNvSpPr/>
            <p:nvPr/>
          </p:nvSpPr>
          <p:spPr>
            <a:xfrm>
              <a:off x="611560" y="1538790"/>
              <a:ext cx="2070230" cy="6750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2135896" y="2483898"/>
            <a:ext cx="6104607" cy="4231153"/>
            <a:chOff x="611893" y="2483895"/>
            <a:chExt cx="6104607" cy="4231153"/>
          </a:xfrm>
        </p:grpSpPr>
        <p:sp>
          <p:nvSpPr>
            <p:cNvPr id="20" name="직사각형 19"/>
            <p:cNvSpPr/>
            <p:nvPr/>
          </p:nvSpPr>
          <p:spPr>
            <a:xfrm>
              <a:off x="611893" y="2483895"/>
              <a:ext cx="2070230" cy="6750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904" y="4024849"/>
              <a:ext cx="6031596" cy="2690199"/>
            </a:xfrm>
            <a:prstGeom prst="rect">
              <a:avLst/>
            </a:prstGeom>
          </p:spPr>
        </p:pic>
      </p:grpSp>
      <p:grpSp>
        <p:nvGrpSpPr>
          <p:cNvPr id="25" name="그룹 24"/>
          <p:cNvGrpSpPr/>
          <p:nvPr/>
        </p:nvGrpSpPr>
        <p:grpSpPr>
          <a:xfrm>
            <a:off x="2131436" y="3429000"/>
            <a:ext cx="6169809" cy="2574284"/>
            <a:chOff x="584057" y="3429000"/>
            <a:chExt cx="6169809" cy="2574284"/>
          </a:xfrm>
        </p:grpSpPr>
        <p:sp>
          <p:nvSpPr>
            <p:cNvPr id="21" name="직사각형 20"/>
            <p:cNvSpPr/>
            <p:nvPr/>
          </p:nvSpPr>
          <p:spPr>
            <a:xfrm>
              <a:off x="584057" y="3429000"/>
              <a:ext cx="2070230" cy="50262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53866" y="4271805"/>
              <a:ext cx="5400000" cy="1731479"/>
            </a:xfrm>
            <a:prstGeom prst="rect">
              <a:avLst/>
            </a:prstGeom>
          </p:spPr>
        </p:pic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0838" y="1655004"/>
            <a:ext cx="5799151" cy="21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7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print() </a:t>
            </a:r>
            <a:r>
              <a:rPr lang="ko-KR" altLang="en-US" dirty="0"/>
              <a:t>함수를 사용한 다양한 출력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print( ) </a:t>
            </a:r>
            <a:r>
              <a:rPr lang="ko-KR" altLang="en-US" dirty="0"/>
              <a:t>함수를 사용한 깔끔한 출력</a:t>
            </a:r>
            <a:endParaRPr lang="en-US" altLang="ko-KR" dirty="0"/>
          </a:p>
          <a:p>
            <a:pPr lvl="1"/>
            <a:r>
              <a:rPr lang="en-US" altLang="ko-KR" dirty="0"/>
              <a:t>format( ) </a:t>
            </a:r>
            <a:r>
              <a:rPr lang="ko-KR" altLang="en-US" dirty="0"/>
              <a:t>함수와 </a:t>
            </a:r>
            <a:r>
              <a:rPr lang="en-US" altLang="ko-KR" dirty="0"/>
              <a:t>{ }</a:t>
            </a:r>
            <a:r>
              <a:rPr lang="ko-KR" altLang="en-US" dirty="0"/>
              <a:t>를 함께 사용해 서식 지정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.format</a:t>
            </a:r>
            <a:r>
              <a:rPr lang="ko-KR" altLang="en-US" dirty="0"/>
              <a:t>을 사용해 출력 순서 지정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강제 행 넘기기는 </a:t>
            </a:r>
            <a:r>
              <a:rPr lang="en-US" altLang="ko-KR" dirty="0"/>
              <a:t>‘\n</a:t>
            </a:r>
            <a:r>
              <a:rPr lang="ko-KR" altLang="en-US" dirty="0"/>
              <a:t>’을 사용</a:t>
            </a:r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97" y="1707265"/>
            <a:ext cx="8884716" cy="104666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010" y="1094739"/>
            <a:ext cx="4723932" cy="261029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449" y="3975010"/>
            <a:ext cx="8301446" cy="78105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449" y="5573275"/>
            <a:ext cx="8289271" cy="91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31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print() </a:t>
            </a:r>
            <a:r>
              <a:rPr lang="ko-KR" altLang="en-US" dirty="0"/>
              <a:t>함수를 사용한 다양한 출력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print( ) </a:t>
            </a:r>
            <a:r>
              <a:rPr lang="ko-KR" altLang="en-US" dirty="0"/>
              <a:t>함수를 사용한 깔끔한 출력</a:t>
            </a:r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538" y="1358773"/>
            <a:ext cx="4429125" cy="258127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140" y="4187302"/>
            <a:ext cx="6981825" cy="18859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rcRect r="32241"/>
          <a:stretch/>
        </p:blipFill>
        <p:spPr>
          <a:xfrm>
            <a:off x="6515316" y="3621204"/>
            <a:ext cx="3949484" cy="20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346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LBiWEQYdFTOe9rzf4UG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rJcpDEHKI9Cmj7M6klC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rJcpDEHKI9Cmj7M6klC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958E5hvUyXmqsZauhVzj8"/>
</p:tagLst>
</file>

<file path=ppt/theme/theme1.xml><?xml version="1.0" encoding="utf-8"?>
<a:theme xmlns:a="http://schemas.openxmlformats.org/drawingml/2006/main" name="202201파이썬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poqaHanSans">
      <a:majorFont>
        <a:latin typeface="Spoqa Han Sans Neo Bold"/>
        <a:ea typeface="Spoqa Han Sans Neo Bold"/>
        <a:cs typeface=""/>
      </a:majorFont>
      <a:minorFont>
        <a:latin typeface="Spoqa Han Sans Neo Regular"/>
        <a:ea typeface="Spoqa Han Sans Neo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01파이썬" id="{CC43A8A9-8806-4CCE-8F5A-B8AE5243750D}" vid="{09E8B9F0-1060-4D53-BD15-F23F6FAB1113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1714</TotalTime>
  <Words>983</Words>
  <Application>Microsoft Office PowerPoint</Application>
  <PresentationFormat>와이드스크린</PresentationFormat>
  <Paragraphs>149</Paragraphs>
  <Slides>34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43" baseType="lpstr">
      <vt:lpstr>HY엽서L</vt:lpstr>
      <vt:lpstr>Spoqa Han Sans Neo Bold</vt:lpstr>
      <vt:lpstr>Spoqa Han Sans Neo Medium</vt:lpstr>
      <vt:lpstr>Spoqa Han Sans Neo Regular</vt:lpstr>
      <vt:lpstr>맑은 고딕</vt:lpstr>
      <vt:lpstr>Arial</vt:lpstr>
      <vt:lpstr>Verdana</vt:lpstr>
      <vt:lpstr>Wingdings</vt:lpstr>
      <vt:lpstr>202201파이썬</vt:lpstr>
      <vt:lpstr>PowerPoint 프레젠테이션</vt:lpstr>
      <vt:lpstr>PowerPoint 프레젠테이션</vt:lpstr>
      <vt:lpstr>Section 01 이 장에서 만들 프로그램</vt:lpstr>
      <vt:lpstr>Section 01 이 장에서 만들 프로그램</vt:lpstr>
      <vt:lpstr>Section 02 print() 함수를 사용한 다양한 출력</vt:lpstr>
      <vt:lpstr>Section 02 print() 함수를 사용한 다양한 출력</vt:lpstr>
      <vt:lpstr>Section 02 print() 함수를 사용한 다양한 출력</vt:lpstr>
      <vt:lpstr>Section 02 print() 함수를 사용한 다양한 출력</vt:lpstr>
      <vt:lpstr>Section 02 print() 함수를 사용한 다양한 출력</vt:lpstr>
      <vt:lpstr>Section 02 print() 함수를 사용한 다양한 출력</vt:lpstr>
      <vt:lpstr>Section 02 print() 함수를 사용한 다양한 출력</vt:lpstr>
      <vt:lpstr>Section 03 변수의 선언과 사용</vt:lpstr>
      <vt:lpstr>Section 03 변수의 선언과 사용</vt:lpstr>
      <vt:lpstr>Section 03 변수의 선언과 사용</vt:lpstr>
      <vt:lpstr>Section 03 변수의 선언과 사용</vt:lpstr>
      <vt:lpstr>Section 03 변수의 선언과 사용</vt:lpstr>
      <vt:lpstr>Section 03 변수의 선언과 사용</vt:lpstr>
      <vt:lpstr>Section 03 변수의 선언과 사용</vt:lpstr>
      <vt:lpstr>Section 04 데이터 표현 단위와 진수 변환</vt:lpstr>
      <vt:lpstr>Section 04 데이터 표현 단위와 진수 변환</vt:lpstr>
      <vt:lpstr>Section 04 데이터 표현 단위와 진수 변환</vt:lpstr>
      <vt:lpstr>Section 04 데이터 표현 단위와 진수 변환</vt:lpstr>
      <vt:lpstr>Section 04 데이터 표현 단위와 진수 변환</vt:lpstr>
      <vt:lpstr>Section 04 데이터 표현 단위와 진수 변환</vt:lpstr>
      <vt:lpstr>Section 04 데이터 표현 단위와 진수 변환</vt:lpstr>
      <vt:lpstr>Section 04 데이터 표현 단위와 진수 변환</vt:lpstr>
      <vt:lpstr>Section 05 기본 데이터형</vt:lpstr>
      <vt:lpstr>Section 05 기본 데이터형</vt:lpstr>
      <vt:lpstr>Section 05 기본 데이터형</vt:lpstr>
      <vt:lpstr>Section 05 기본 데이터형</vt:lpstr>
      <vt:lpstr>Section 05 기본 데이터형</vt:lpstr>
      <vt:lpstr>Section 05 기본 데이터형</vt:lpstr>
      <vt:lpstr>Section 05 기본 데이터형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ch00_교재소개&amp;강의계획표</dc:title>
  <dc:creator>한빛아카데미(주)</dc:creator>
  <cp:lastModifiedBy>이수형</cp:lastModifiedBy>
  <cp:revision>241</cp:revision>
  <dcterms:created xsi:type="dcterms:W3CDTF">2012-07-23T02:34:37Z</dcterms:created>
  <dcterms:modified xsi:type="dcterms:W3CDTF">2022-03-23T14:33:57Z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1NCUCeAsLTdgs0g0NVq39g0UxrcrxPknXzBwH4Bd9mpo</vt:lpwstr>
  </property>
  <property fmtid="{D5CDD505-2E9C-101B-9397-08002B2CF9AE}" pid="4" name="Google.Documents.RevisionId">
    <vt:lpwstr>16204708356322461875</vt:lpwstr>
  </property>
  <property fmtid="{D5CDD505-2E9C-101B-9397-08002B2CF9AE}" pid="5" name="Google.Documents.PreviousRevisionId">
    <vt:lpwstr>06215226093729447614</vt:lpwstr>
  </property>
  <property fmtid="{D5CDD505-2E9C-101B-9397-08002B2CF9AE}" pid="6" name="Google.Documents.PluginVersion">
    <vt:lpwstr>2.0.2662.553</vt:lpwstr>
  </property>
  <property fmtid="{D5CDD505-2E9C-101B-9397-08002B2CF9AE}" pid="7" name="Google.Documents.MergeIncapabilityFlags">
    <vt:i4>0</vt:i4>
  </property>
</Properties>
</file>