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50"/>
  </p:notesMasterIdLst>
  <p:handoutMasterIdLst>
    <p:handoutMasterId r:id="rId51"/>
  </p:handoutMasterIdLst>
  <p:sldIdLst>
    <p:sldId id="428" r:id="rId2"/>
    <p:sldId id="364" r:id="rId3"/>
    <p:sldId id="473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72" r:id="rId19"/>
    <p:sldId id="443" r:id="rId20"/>
    <p:sldId id="444" r:id="rId21"/>
    <p:sldId id="445" r:id="rId22"/>
    <p:sldId id="446" r:id="rId23"/>
    <p:sldId id="447" r:id="rId24"/>
    <p:sldId id="448" r:id="rId25"/>
    <p:sldId id="471" r:id="rId26"/>
    <p:sldId id="449" r:id="rId27"/>
    <p:sldId id="450" r:id="rId28"/>
    <p:sldId id="451" r:id="rId29"/>
    <p:sldId id="452" r:id="rId30"/>
    <p:sldId id="365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3" r:id="rId41"/>
    <p:sldId id="462" r:id="rId42"/>
    <p:sldId id="464" r:id="rId43"/>
    <p:sldId id="465" r:id="rId44"/>
    <p:sldId id="466" r:id="rId45"/>
    <p:sldId id="468" r:id="rId46"/>
    <p:sldId id="467" r:id="rId47"/>
    <p:sldId id="469" r:id="rId48"/>
    <p:sldId id="362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45" d="100"/>
          <a:sy n="145" d="100"/>
        </p:scale>
        <p:origin x="162" y="3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5742" y="6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30010321-84A2-4CE1-8FBA-133F55299D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47FB950B-4FE4-43F7-9B0D-38A118ECF8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FBBB8F61-7144-4AE2-8D82-DDFDA7F44C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22" y="572448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1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34345"/>
            <a:ext cx="977900" cy="3252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5"/>
            <a:ext cx="1123949" cy="2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EAD3FE58-400E-4A95-AB9A-F5D35B0C9F24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28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11214101" y="6633481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4152E43B-45A5-4A5F-9DB3-9C9BF265C76C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B3E8E94-F5A8-43F1-88DB-DF625CA12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49156" y="6607486"/>
            <a:ext cx="1123949" cy="21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22545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7D691AC-A13E-429C-90B2-B35BCE863CF3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 sz="180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E323D58-84AC-485A-B70F-34DABE2211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37D10-231D-4139-8ACB-452F546E4A28}"/>
              </a:ext>
            </a:extLst>
          </p:cNvPr>
          <p:cNvSpPr txBox="1"/>
          <p:nvPr userDrawn="1"/>
        </p:nvSpPr>
        <p:spPr>
          <a:xfrm>
            <a:off x="4226424" y="2895789"/>
            <a:ext cx="3766664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25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C2A78CE8-02B1-4792-8E0F-5EAEE23AD3D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5BD4FB7-5616-4907-8452-1DA7095D57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31353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2022-04-06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7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5"/>
          <a:stretch/>
        </p:blipFill>
        <p:spPr>
          <a:xfrm>
            <a:off x="-1" y="225024"/>
            <a:ext cx="5137317" cy="2042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36219" b="36876"/>
          <a:stretch/>
        </p:blipFill>
        <p:spPr>
          <a:xfrm>
            <a:off x="424153" y="2267999"/>
            <a:ext cx="5104665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for </a:t>
            </a:r>
            <a:r>
              <a:rPr lang="ko-KR" altLang="en-US" dirty="0"/>
              <a:t>문 내용을 코드로 작성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" y="1403775"/>
            <a:ext cx="9581839" cy="45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451905" y="2483895"/>
            <a:ext cx="5985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행 ‘</a:t>
            </a:r>
            <a:r>
              <a:rPr lang="en-US" altLang="ko-KR" dirty="0">
                <a:solidFill>
                  <a:srgbClr val="FF0000"/>
                </a:solidFill>
              </a:rPr>
              <a:t>hap=</a:t>
            </a:r>
            <a:r>
              <a:rPr lang="en-US" altLang="ko-KR" dirty="0" err="1">
                <a:solidFill>
                  <a:srgbClr val="FF0000"/>
                </a:solidFill>
              </a:rPr>
              <a:t>hap+i</a:t>
            </a:r>
            <a:r>
              <a:rPr lang="en-US" altLang="ko-KR" dirty="0">
                <a:solidFill>
                  <a:srgbClr val="FF0000"/>
                </a:solidFill>
              </a:rPr>
              <a:t>’</a:t>
            </a:r>
            <a:r>
              <a:rPr lang="ko-KR" altLang="en-US" dirty="0">
                <a:solidFill>
                  <a:srgbClr val="FF0000"/>
                </a:solidFill>
              </a:rPr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hap</a:t>
            </a:r>
            <a:r>
              <a:rPr lang="ko-KR" altLang="en-US" dirty="0">
                <a:solidFill>
                  <a:srgbClr val="FF0000"/>
                </a:solidFill>
              </a:rPr>
              <a:t>에 어떤 값이 있어야 다시 누적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hap </a:t>
            </a:r>
            <a:r>
              <a:rPr lang="ko-KR" altLang="en-US" dirty="0">
                <a:solidFill>
                  <a:srgbClr val="FF0000"/>
                </a:solidFill>
              </a:rPr>
              <a:t>자체가 존재하지 않아 더할 것이 없어서 오류가 발생</a:t>
            </a:r>
          </a:p>
        </p:txBody>
      </p:sp>
    </p:spTree>
    <p:extLst>
      <p:ext uri="{BB962C8B-B14F-4D97-AF65-F5344CB8AC3E}">
        <p14:creationId xmlns:p14="http://schemas.microsoft.com/office/powerpoint/2010/main" val="3759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Code06-02(1).</a:t>
            </a:r>
            <a:r>
              <a:rPr lang="en-US" altLang="ko-KR" dirty="0" err="1"/>
              <a:t>py</a:t>
            </a:r>
            <a:r>
              <a:rPr lang="en-US" altLang="ko-KR" dirty="0"/>
              <a:t> 1</a:t>
            </a:r>
            <a:r>
              <a:rPr lang="ko-KR" altLang="en-US" dirty="0"/>
              <a:t>행의 </a:t>
            </a:r>
            <a:r>
              <a:rPr lang="en-US" altLang="ko-KR" dirty="0"/>
              <a:t>hap</a:t>
            </a:r>
            <a:r>
              <a:rPr lang="ko-KR" altLang="en-US" dirty="0"/>
              <a:t> 초기화 코드 추가</a:t>
            </a: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13765"/>
            <a:ext cx="9601200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162659" y="2326501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주의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변수와 </a:t>
            </a:r>
            <a:r>
              <a:rPr lang="en-US" altLang="ko-KR" dirty="0">
                <a:solidFill>
                  <a:srgbClr val="FF0000"/>
                </a:solidFill>
              </a:rPr>
              <a:t>hap </a:t>
            </a:r>
            <a:r>
              <a:rPr lang="ko-KR" altLang="en-US" dirty="0">
                <a:solidFill>
                  <a:srgbClr val="FF0000"/>
                </a:solidFill>
              </a:rPr>
              <a:t>변수의 값</a:t>
            </a:r>
          </a:p>
        </p:txBody>
      </p:sp>
    </p:spTree>
    <p:extLst>
      <p:ext uri="{BB962C8B-B14F-4D97-AF65-F5344CB8AC3E}">
        <p14:creationId xmlns:p14="http://schemas.microsoft.com/office/powerpoint/2010/main" val="417072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ko-KR" altLang="en-US" dirty="0"/>
              <a:t>와 </a:t>
            </a:r>
            <a:r>
              <a:rPr lang="en-US" altLang="ko-KR" dirty="0"/>
              <a:t>hap </a:t>
            </a:r>
            <a:r>
              <a:rPr lang="ko-KR" altLang="en-US" dirty="0" err="1"/>
              <a:t>변수값의</a:t>
            </a:r>
            <a:r>
              <a:rPr lang="ko-KR" altLang="en-US" dirty="0"/>
              <a:t> 변화</a:t>
            </a:r>
          </a:p>
          <a:p>
            <a:pPr marL="357188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70" y="1086544"/>
            <a:ext cx="3960440" cy="55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1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500</a:t>
            </a:r>
            <a:r>
              <a:rPr lang="ko-KR" altLang="en-US" dirty="0"/>
              <a:t>과 </a:t>
            </a:r>
            <a:r>
              <a:rPr lang="en-US" altLang="ko-KR" dirty="0"/>
              <a:t>1000 </a:t>
            </a:r>
            <a:r>
              <a:rPr lang="ko-KR" altLang="en-US" dirty="0"/>
              <a:t>사이에 있는 홀수의 합계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5" y="1313765"/>
            <a:ext cx="88209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5" y="4689140"/>
            <a:ext cx="8820981" cy="19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3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키보드로 입력한 값까지 합계 구하기</a:t>
            </a:r>
            <a:endParaRPr lang="en-US" altLang="ko-KR" dirty="0"/>
          </a:p>
          <a:p>
            <a:pPr lvl="1"/>
            <a:r>
              <a:rPr lang="ko-KR" altLang="en-US" dirty="0"/>
              <a:t> 키보드로 입력한 수까지의 합계 구하기 </a:t>
            </a:r>
            <a:endParaRPr lang="en-US" altLang="ko-KR" dirty="0"/>
          </a:p>
          <a:p>
            <a:pPr lvl="2"/>
            <a:r>
              <a:rPr lang="en-US" altLang="ko-KR" dirty="0"/>
              <a:t>input() </a:t>
            </a:r>
            <a:r>
              <a:rPr lang="ko-KR" altLang="en-US" dirty="0"/>
              <a:t>함수로 </a:t>
            </a:r>
            <a:r>
              <a:rPr lang="en-US" altLang="ko-KR" dirty="0"/>
              <a:t>1</a:t>
            </a:r>
            <a:r>
              <a:rPr lang="ko-KR" altLang="en-US" dirty="0"/>
              <a:t>부터 사용자가 입력한 수까지 합계 구하는 프로그램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8922AD-D31F-42F4-9130-060ED576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" y="2278186"/>
            <a:ext cx="8818429" cy="44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2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키보드로 입력한 값까지 합계 구하기</a:t>
            </a:r>
            <a:endParaRPr lang="en-US" altLang="ko-KR" dirty="0"/>
          </a:p>
          <a:p>
            <a:pPr lvl="1"/>
            <a:r>
              <a:rPr lang="ko-KR" altLang="en-US" dirty="0"/>
              <a:t> 키보드로 입력한 수까지의 합계 구하기 </a:t>
            </a:r>
            <a:endParaRPr lang="en-US" altLang="ko-KR" dirty="0"/>
          </a:p>
          <a:p>
            <a:pPr lvl="2"/>
            <a:r>
              <a:rPr lang="en-US" altLang="ko-KR" dirty="0"/>
              <a:t>input() </a:t>
            </a:r>
            <a:r>
              <a:rPr lang="ko-KR" altLang="en-US" dirty="0"/>
              <a:t>함수로 </a:t>
            </a:r>
            <a:r>
              <a:rPr lang="en-US" altLang="ko-KR" dirty="0"/>
              <a:t>1</a:t>
            </a:r>
            <a:r>
              <a:rPr lang="ko-KR" altLang="en-US" dirty="0"/>
              <a:t>부터 사용자가 입력한 수까지 합계 구하는 프로그램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" y="2278186"/>
            <a:ext cx="8818429" cy="44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95900" y="3018380"/>
            <a:ext cx="6120679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사용자가 입력한 값 저장할 </a:t>
            </a:r>
            <a:r>
              <a:rPr lang="en-US" altLang="ko-KR" dirty="0" err="1">
                <a:solidFill>
                  <a:srgbClr val="FF0000"/>
                </a:solidFill>
              </a:rPr>
              <a:t>num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변수 선언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input() </a:t>
            </a:r>
            <a:r>
              <a:rPr lang="ko-KR" altLang="en-US" dirty="0">
                <a:solidFill>
                  <a:srgbClr val="FF0000"/>
                </a:solidFill>
              </a:rPr>
              <a:t>함수로 사용자가 입력한 숫자를 </a:t>
            </a:r>
            <a:r>
              <a:rPr lang="en-US" altLang="ko-KR" dirty="0" err="1">
                <a:solidFill>
                  <a:srgbClr val="FF0000"/>
                </a:solidFill>
              </a:rPr>
              <a:t>num</a:t>
            </a:r>
            <a:r>
              <a:rPr lang="ko-KR" altLang="en-US" dirty="0">
                <a:solidFill>
                  <a:srgbClr val="FF0000"/>
                </a:solidFill>
              </a:rPr>
              <a:t>에 대입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range(1, </a:t>
            </a:r>
            <a:r>
              <a:rPr lang="ko-KR" altLang="en-US" dirty="0">
                <a:solidFill>
                  <a:srgbClr val="FF0000"/>
                </a:solidFill>
              </a:rPr>
              <a:t>입력숫자</a:t>
            </a:r>
            <a:r>
              <a:rPr lang="en-US" altLang="ko-KR" dirty="0">
                <a:solidFill>
                  <a:srgbClr val="FF0000"/>
                </a:solidFill>
              </a:rPr>
              <a:t>+1, 1)</a:t>
            </a:r>
            <a:r>
              <a:rPr lang="ko-KR" altLang="en-US" dirty="0">
                <a:solidFill>
                  <a:srgbClr val="FF0000"/>
                </a:solidFill>
              </a:rPr>
              <a:t>을 사용해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부터 사용자가 입력한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  </a:t>
            </a:r>
            <a:r>
              <a:rPr lang="ko-KR" altLang="en-US" dirty="0">
                <a:solidFill>
                  <a:srgbClr val="FF0000"/>
                </a:solidFill>
              </a:rPr>
              <a:t>   숫자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 err="1">
                <a:solidFill>
                  <a:srgbClr val="FF0000"/>
                </a:solidFill>
              </a:rPr>
              <a:t>num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까지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씩 증가하면서 </a:t>
            </a:r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ko-KR" altLang="en-US" dirty="0">
                <a:solidFill>
                  <a:srgbClr val="FF0000"/>
                </a:solidFill>
              </a:rPr>
              <a:t>문 반복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80965" y="4734145"/>
            <a:ext cx="6027443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사용자가 입력한 숫자까지 합계를 구해 사용자가 입력한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     </a:t>
            </a:r>
            <a:r>
              <a:rPr lang="ko-KR" altLang="en-US" dirty="0">
                <a:solidFill>
                  <a:srgbClr val="FF0000"/>
                </a:solidFill>
              </a:rPr>
              <a:t>숫자와 함께 출력</a:t>
            </a:r>
          </a:p>
        </p:txBody>
      </p:sp>
    </p:spTree>
    <p:extLst>
      <p:ext uri="{BB962C8B-B14F-4D97-AF65-F5344CB8AC3E}">
        <p14:creationId xmlns:p14="http://schemas.microsoft.com/office/powerpoint/2010/main" val="203266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 err="1"/>
              <a:t>시작값과</a:t>
            </a:r>
            <a:r>
              <a:rPr lang="ko-KR" altLang="en-US" dirty="0"/>
              <a:t> </a:t>
            </a:r>
            <a:r>
              <a:rPr lang="ko-KR" altLang="en-US" dirty="0" err="1"/>
              <a:t>끝값</a:t>
            </a:r>
            <a:r>
              <a:rPr lang="en-US" altLang="ko-KR" dirty="0"/>
              <a:t>, </a:t>
            </a:r>
            <a:r>
              <a:rPr lang="ko-KR" altLang="en-US" dirty="0" err="1"/>
              <a:t>증가값까지</a:t>
            </a:r>
            <a:r>
              <a:rPr lang="ko-KR" altLang="en-US" dirty="0"/>
              <a:t> 사용자 입력</a:t>
            </a:r>
            <a:endParaRPr lang="en-US" altLang="ko-K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5" y="1251243"/>
            <a:ext cx="8699868" cy="54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546050" y="2528900"/>
            <a:ext cx="387042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4~6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값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>
                <a:solidFill>
                  <a:srgbClr val="FF0000"/>
                </a:solidFill>
              </a:rPr>
              <a:t>개 입력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입력한 값 </a:t>
            </a:r>
            <a:r>
              <a:rPr lang="ko-KR" altLang="en-US">
                <a:solidFill>
                  <a:srgbClr val="FF0000"/>
                </a:solidFill>
              </a:rPr>
              <a:t>사용 </a:t>
            </a:r>
            <a:r>
              <a:rPr lang="en-US" altLang="ko-KR" dirty="0">
                <a:solidFill>
                  <a:srgbClr val="FF0000"/>
                </a:solidFill>
              </a:rPr>
              <a:t>range()</a:t>
            </a:r>
            <a:r>
              <a:rPr lang="ko-KR" altLang="en-US" dirty="0">
                <a:solidFill>
                  <a:srgbClr val="FF0000"/>
                </a:solidFill>
              </a:rPr>
              <a:t> 지정</a:t>
            </a:r>
          </a:p>
        </p:txBody>
      </p:sp>
    </p:spTree>
    <p:extLst>
      <p:ext uri="{BB962C8B-B14F-4D97-AF65-F5344CB8AC3E}">
        <p14:creationId xmlns:p14="http://schemas.microsoft.com/office/powerpoint/2010/main" val="260866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사용자가 입력한 숫자의 단에서 구구단을 출력</a:t>
            </a:r>
            <a:endParaRPr lang="en-US" altLang="ko-K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0" y="1313764"/>
            <a:ext cx="10593949" cy="52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72394" y="2078850"/>
            <a:ext cx="4572000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출력하려는 단을 </a:t>
            </a:r>
            <a:r>
              <a:rPr lang="ko-KR" altLang="en-US" dirty="0" err="1">
                <a:solidFill>
                  <a:srgbClr val="FF0000"/>
                </a:solidFill>
              </a:rPr>
              <a:t>입력받을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변수 선언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키보드로 입력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>
                <a:solidFill>
                  <a:srgbClr val="FF0000"/>
                </a:solidFill>
              </a:rPr>
              <a:t>: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>
                <a:solidFill>
                  <a:srgbClr val="FF0000"/>
                </a:solidFill>
              </a:rPr>
              <a:t>는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>
                <a:solidFill>
                  <a:srgbClr val="FF0000"/>
                </a:solidFill>
              </a:rPr>
              <a:t>까지 증가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구구단의 각 행 출력</a:t>
            </a:r>
          </a:p>
        </p:txBody>
      </p:sp>
    </p:spTree>
    <p:extLst>
      <p:ext uri="{BB962C8B-B14F-4D97-AF65-F5344CB8AC3E}">
        <p14:creationId xmlns:p14="http://schemas.microsoft.com/office/powerpoint/2010/main" val="333072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84" y="1223755"/>
            <a:ext cx="9933031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문의 개념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1" y="1313766"/>
            <a:ext cx="7920879" cy="49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626170" y="2033845"/>
            <a:ext cx="3015334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바깥쪽이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번 </a:t>
            </a:r>
            <a:r>
              <a:rPr lang="ko-KR" altLang="en-US">
                <a:solidFill>
                  <a:srgbClr val="FF0000"/>
                </a:solidFill>
              </a:rPr>
              <a:t>도는 동안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안쪽은 </a:t>
            </a:r>
            <a:r>
              <a:rPr lang="ko-KR" altLang="en-US">
                <a:solidFill>
                  <a:srgbClr val="FF0000"/>
                </a:solidFill>
              </a:rPr>
              <a:t>각각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번씩 돌아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총 </a:t>
            </a:r>
            <a:r>
              <a:rPr lang="en-US" altLang="ko-KR" dirty="0">
                <a:solidFill>
                  <a:srgbClr val="FF0000"/>
                </a:solidFill>
              </a:rPr>
              <a:t>3× 2=6</a:t>
            </a:r>
            <a:r>
              <a:rPr lang="ko-KR" altLang="en-US" dirty="0">
                <a:solidFill>
                  <a:srgbClr val="FF0000"/>
                </a:solidFill>
              </a:rPr>
              <a:t>번 반복</a:t>
            </a:r>
          </a:p>
        </p:txBody>
      </p:sp>
    </p:spTree>
    <p:extLst>
      <p:ext uri="{BB962C8B-B14F-4D97-AF65-F5344CB8AC3E}">
        <p14:creationId xmlns:p14="http://schemas.microsoft.com/office/powerpoint/2010/main" val="115597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67062"/>
          <a:stretch/>
        </p:blipFill>
        <p:spPr>
          <a:xfrm>
            <a:off x="693360" y="818710"/>
            <a:ext cx="10805280" cy="56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문의 기본 형식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55" y="1408686"/>
            <a:ext cx="9396219" cy="118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55" y="2590205"/>
            <a:ext cx="9396217" cy="2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1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처리 순서</a:t>
            </a:r>
            <a:endParaRPr lang="en-US" altLang="ko-KR" dirty="0"/>
          </a:p>
          <a:p>
            <a:pPr lvl="2"/>
            <a:r>
              <a:rPr lang="ko-KR" altLang="en-US" dirty="0"/>
              <a:t> 외부 변수인 </a:t>
            </a:r>
            <a:r>
              <a:rPr lang="en-US" altLang="ko-KR" dirty="0" err="1"/>
              <a:t>i</a:t>
            </a:r>
            <a:r>
              <a:rPr lang="ko-KR" altLang="en-US" dirty="0"/>
              <a:t>는 계속 </a:t>
            </a:r>
            <a:r>
              <a:rPr lang="en-US" altLang="ko-KR" dirty="0"/>
              <a:t>0, 1, 2</a:t>
            </a:r>
            <a:r>
              <a:rPr lang="ko-KR" altLang="en-US" dirty="0"/>
              <a:t>로 변경된 후 끝나지만</a:t>
            </a:r>
            <a:r>
              <a:rPr lang="en-US" altLang="ko-KR" dirty="0"/>
              <a:t>, </a:t>
            </a:r>
            <a:r>
              <a:rPr lang="ko-KR" altLang="en-US" dirty="0"/>
              <a:t>내부 변수인 </a:t>
            </a:r>
            <a:r>
              <a:rPr lang="en-US" altLang="ko-KR" dirty="0"/>
              <a:t>k</a:t>
            </a:r>
            <a:r>
              <a:rPr lang="ko-KR" altLang="en-US" dirty="0"/>
              <a:t>는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을 계속 반복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9" y="1763815"/>
            <a:ext cx="10065921" cy="40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87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문에서 </a:t>
            </a:r>
            <a:r>
              <a:rPr lang="en-US" altLang="ko-KR" dirty="0" err="1"/>
              <a:t>i</a:t>
            </a:r>
            <a:r>
              <a:rPr lang="ko-KR" altLang="en-US" dirty="0"/>
              <a:t>와 </a:t>
            </a:r>
            <a:r>
              <a:rPr lang="en-US" altLang="ko-KR" dirty="0"/>
              <a:t>k</a:t>
            </a:r>
            <a:r>
              <a:rPr lang="ko-KR" altLang="en-US" dirty="0"/>
              <a:t>값 변화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65" y="1403776"/>
            <a:ext cx="5760640" cy="5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7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문의 활용</a:t>
            </a:r>
            <a:endParaRPr lang="en-US" altLang="ko-KR" dirty="0"/>
          </a:p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 활용 </a:t>
            </a:r>
            <a:r>
              <a:rPr lang="en-US" altLang="ko-KR" dirty="0"/>
              <a:t>2</a:t>
            </a:r>
            <a:r>
              <a:rPr lang="ko-KR" altLang="en-US" dirty="0"/>
              <a:t>단부터 </a:t>
            </a:r>
            <a:r>
              <a:rPr lang="en-US" altLang="ko-KR" dirty="0"/>
              <a:t>9</a:t>
            </a:r>
            <a:r>
              <a:rPr lang="ko-KR" altLang="en-US" dirty="0"/>
              <a:t>단까지 구구단 출력</a:t>
            </a:r>
          </a:p>
          <a:p>
            <a:pPr marL="93662" indent="0">
              <a:buNone/>
            </a:pPr>
            <a:r>
              <a:rPr lang="ko-KR" altLang="en-US" dirty="0"/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841630"/>
            <a:ext cx="8820980" cy="485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03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84" y="773112"/>
            <a:ext cx="10267396" cy="58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71075" y="1881483"/>
            <a:ext cx="4635515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2</a:t>
            </a:r>
            <a:r>
              <a:rPr lang="ko-KR" altLang="en-US">
                <a:solidFill>
                  <a:srgbClr val="FF0000"/>
                </a:solidFill>
              </a:rPr>
              <a:t>단에서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>
                <a:solidFill>
                  <a:srgbClr val="FF0000"/>
                </a:solidFill>
              </a:rPr>
              <a:t>단까지 반복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각 단의 뒷자리 </a:t>
            </a:r>
            <a:r>
              <a:rPr lang="ko-KR" altLang="en-US">
                <a:solidFill>
                  <a:srgbClr val="FF0000"/>
                </a:solidFill>
              </a:rPr>
              <a:t>숫자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 dirty="0">
                <a:solidFill>
                  <a:srgbClr val="FF0000"/>
                </a:solidFill>
              </a:rPr>
              <a:t>까지 반복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041105" y="2602649"/>
            <a:ext cx="4326481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구구단을 형식에 </a:t>
            </a:r>
            <a:r>
              <a:rPr lang="ko-KR" altLang="en-US">
                <a:solidFill>
                  <a:srgbClr val="FF0000"/>
                </a:solidFill>
              </a:rPr>
              <a:t>맞추어 출력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각 단이 끝나면 한 줄  띄우려고 사용</a:t>
            </a:r>
          </a:p>
        </p:txBody>
      </p:sp>
    </p:spTree>
    <p:extLst>
      <p:ext uri="{BB962C8B-B14F-4D97-AF65-F5344CB8AC3E}">
        <p14:creationId xmlns:p14="http://schemas.microsoft.com/office/powerpoint/2010/main" val="3876290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1133745"/>
            <a:ext cx="10261140" cy="34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/>
              <a:t>가로 먼저 출력 </a:t>
            </a:r>
            <a:r>
              <a:rPr lang="en-US" altLang="ko-KR" dirty="0"/>
              <a:t>: </a:t>
            </a:r>
            <a:r>
              <a:rPr lang="ko-KR" altLang="en-US" dirty="0"/>
              <a:t>일단 세로 방향으로 한 번 출력하면 다시 위로 올라가서 출력 불가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7" y="1840656"/>
            <a:ext cx="9933505" cy="485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78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44" y="908720"/>
            <a:ext cx="9094349" cy="11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00" y="1898830"/>
            <a:ext cx="9088093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420924" y="1662388"/>
            <a:ext cx="630070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각 줄에 출력될 문자열 </a:t>
            </a:r>
            <a:r>
              <a:rPr lang="ko-KR" altLang="en-US">
                <a:solidFill>
                  <a:srgbClr val="FF0000"/>
                </a:solidFill>
              </a:rPr>
              <a:t>저장하는 </a:t>
            </a:r>
            <a:r>
              <a:rPr lang="en-US" altLang="ko-KR">
                <a:solidFill>
                  <a:srgbClr val="FF0000"/>
                </a:solidFill>
              </a:rPr>
              <a:t>guguLine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변수 준비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25870" y="3248980"/>
            <a:ext cx="6908662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5~6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맨 뒤의 단 </a:t>
            </a:r>
            <a:r>
              <a:rPr lang="ko-KR" altLang="en-US">
                <a:solidFill>
                  <a:srgbClr val="FF0000"/>
                </a:solidFill>
              </a:rPr>
              <a:t>제목 출력</a:t>
            </a:r>
            <a:r>
              <a:rPr lang="en-US" altLang="ko-KR">
                <a:solidFill>
                  <a:srgbClr val="FF0000"/>
                </a:solidFill>
              </a:rPr>
              <a:t>,</a:t>
            </a:r>
            <a:r>
              <a:rPr lang="ko-KR" altLang="en-US">
                <a:solidFill>
                  <a:srgbClr val="FF0000"/>
                </a:solidFill>
              </a:rPr>
              <a:t> ‘</a:t>
            </a:r>
            <a:r>
              <a:rPr lang="en-US" altLang="ko-KR" dirty="0">
                <a:solidFill>
                  <a:srgbClr val="FF0000"/>
                </a:solidFill>
              </a:rPr>
              <a:t>#  2</a:t>
            </a:r>
            <a:r>
              <a:rPr lang="ko-KR" altLang="en-US">
                <a:solidFill>
                  <a:srgbClr val="FF0000"/>
                </a:solidFill>
              </a:rPr>
              <a:t>단  </a:t>
            </a:r>
            <a:r>
              <a:rPr lang="en-US" altLang="ko-KR" dirty="0">
                <a:solidFill>
                  <a:srgbClr val="FF0000"/>
                </a:solidFill>
              </a:rPr>
              <a:t>#’ </a:t>
            </a:r>
            <a:r>
              <a:rPr lang="ko-KR" altLang="en-US">
                <a:solidFill>
                  <a:srgbClr val="FF0000"/>
                </a:solidFill>
              </a:rPr>
              <a:t>하나 출력</a:t>
            </a:r>
            <a:r>
              <a:rPr lang="en-US" altLang="ko-KR" dirty="0">
                <a:solidFill>
                  <a:srgbClr val="FF0000"/>
                </a:solidFill>
              </a:rPr>
              <a:t>, ‘#  3</a:t>
            </a:r>
            <a:r>
              <a:rPr lang="ko-KR" altLang="en-US">
                <a:solidFill>
                  <a:srgbClr val="FF0000"/>
                </a:solidFill>
              </a:rPr>
              <a:t>단  </a:t>
            </a:r>
            <a:r>
              <a:rPr lang="en-US" altLang="ko-KR">
                <a:solidFill>
                  <a:srgbClr val="FF0000"/>
                </a:solidFill>
              </a:rPr>
              <a:t>#’ </a:t>
            </a:r>
            <a:r>
              <a:rPr lang="ko-KR" altLang="en-US">
                <a:solidFill>
                  <a:srgbClr val="FF0000"/>
                </a:solidFill>
              </a:rPr>
              <a:t>하나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       </a:t>
            </a:r>
            <a:r>
              <a:rPr lang="ko-KR" altLang="en-US" dirty="0">
                <a:solidFill>
                  <a:srgbClr val="FF0000"/>
                </a:solidFill>
              </a:rPr>
              <a:t> 출력 </a:t>
            </a:r>
            <a:r>
              <a:rPr lang="ko-KR" altLang="en-US">
                <a:solidFill>
                  <a:srgbClr val="FF0000"/>
                </a:solidFill>
              </a:rPr>
              <a:t>아니라 </a:t>
            </a:r>
            <a:r>
              <a:rPr lang="en-US" altLang="ko-KR" dirty="0" err="1">
                <a:solidFill>
                  <a:srgbClr val="FF0000"/>
                </a:solidFill>
              </a:rPr>
              <a:t>guguLine</a:t>
            </a:r>
            <a:r>
              <a:rPr lang="ko-KR" altLang="en-US" dirty="0">
                <a:solidFill>
                  <a:srgbClr val="FF0000"/>
                </a:solidFill>
              </a:rPr>
              <a:t>에 각 단의 제목을 문자열로 </a:t>
            </a:r>
            <a:r>
              <a:rPr lang="ko-KR" altLang="en-US">
                <a:solidFill>
                  <a:srgbClr val="FF0000"/>
                </a:solidFill>
              </a:rPr>
              <a:t>모두 넣은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       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후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행에서 한 </a:t>
            </a:r>
            <a:r>
              <a:rPr lang="ko-KR" altLang="en-US">
                <a:solidFill>
                  <a:srgbClr val="FF0000"/>
                </a:solidFill>
              </a:rPr>
              <a:t>번에 출력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15980" y="4456857"/>
            <a:ext cx="403465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10~14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중첩 </a:t>
            </a:r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ko-KR" altLang="en-US" dirty="0">
                <a:solidFill>
                  <a:srgbClr val="FF0000"/>
                </a:solidFill>
              </a:rPr>
              <a:t>문으로 구구단 출력</a:t>
            </a:r>
          </a:p>
        </p:txBody>
      </p:sp>
    </p:spTree>
    <p:extLst>
      <p:ext uri="{BB962C8B-B14F-4D97-AF65-F5344CB8AC3E}">
        <p14:creationId xmlns:p14="http://schemas.microsoft.com/office/powerpoint/2010/main" val="3513671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35" y="1358770"/>
            <a:ext cx="10330505" cy="4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0" y="1178750"/>
            <a:ext cx="10745873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 </a:t>
            </a:r>
            <a:r>
              <a:rPr lang="ko-KR" altLang="en-US" dirty="0"/>
              <a:t>구구단 출력</a:t>
            </a:r>
            <a:endParaRPr lang="en-US" altLang="ko-KR" dirty="0"/>
          </a:p>
          <a:p>
            <a:pPr lvl="1"/>
            <a:r>
              <a:rPr lang="en-US" altLang="ko-KR" dirty="0"/>
              <a:t>for </a:t>
            </a:r>
            <a:r>
              <a:rPr lang="ko-KR" altLang="en-US" dirty="0"/>
              <a:t>문을 사용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76" y="2168860"/>
            <a:ext cx="928584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0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for </a:t>
            </a:r>
            <a:r>
              <a:rPr lang="ko-KR" altLang="en-US" dirty="0"/>
              <a:t>문과 </a:t>
            </a:r>
            <a:r>
              <a:rPr lang="en-US" altLang="ko-KR" dirty="0"/>
              <a:t>while </a:t>
            </a:r>
            <a:r>
              <a:rPr lang="ko-KR" altLang="en-US" dirty="0"/>
              <a:t>문 비교</a:t>
            </a:r>
          </a:p>
          <a:p>
            <a:pPr lvl="1"/>
            <a:r>
              <a:rPr lang="en-US" altLang="ko-KR" dirty="0"/>
              <a:t>for </a:t>
            </a:r>
            <a:r>
              <a:rPr lang="ko-KR" altLang="en-US" dirty="0"/>
              <a:t>문의 형식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for </a:t>
            </a:r>
            <a:r>
              <a:rPr lang="ko-KR" altLang="en-US" dirty="0"/>
              <a:t>문은 반복할 횟수를 </a:t>
            </a:r>
            <a:r>
              <a:rPr lang="en-US" altLang="ko-KR" dirty="0"/>
              <a:t>range() </a:t>
            </a:r>
            <a:r>
              <a:rPr lang="ko-KR" altLang="en-US" dirty="0"/>
              <a:t>함수에서 결정 후 그 횟수만큼 반복</a:t>
            </a:r>
            <a:r>
              <a:rPr lang="en-US" altLang="ko-KR" dirty="0"/>
              <a:t>, while </a:t>
            </a:r>
            <a:r>
              <a:rPr lang="ko-KR" altLang="en-US" dirty="0"/>
              <a:t>문은 반복 횟수를 결정하기보다는 조건식이 참일 때 반복하는 방식</a:t>
            </a:r>
            <a:endParaRPr lang="en-US" altLang="ko-K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0" y="1853825"/>
            <a:ext cx="10979789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65" y="3248980"/>
            <a:ext cx="4005445" cy="34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8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for </a:t>
            </a:r>
            <a:r>
              <a:rPr lang="ko-KR" altLang="en-US" dirty="0"/>
              <a:t>문과 비슷하게 사용할 수 있는 </a:t>
            </a:r>
            <a:r>
              <a:rPr lang="en-US" altLang="ko-KR" dirty="0"/>
              <a:t>while </a:t>
            </a:r>
            <a:r>
              <a:rPr lang="ko-KR" altLang="en-US" dirty="0"/>
              <a:t>문의 형식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for </a:t>
            </a:r>
            <a:r>
              <a:rPr lang="ko-KR" altLang="en-US" dirty="0"/>
              <a:t>문으로 ‘안녕하세요</a:t>
            </a:r>
            <a:r>
              <a:rPr lang="en-US" altLang="ko-KR" dirty="0"/>
              <a:t>?~’ </a:t>
            </a:r>
            <a:r>
              <a:rPr lang="ko-KR" altLang="en-US" dirty="0"/>
              <a:t>문장을 </a:t>
            </a:r>
            <a:r>
              <a:rPr lang="en-US" altLang="ko-KR" dirty="0"/>
              <a:t>3</a:t>
            </a:r>
            <a:r>
              <a:rPr lang="ko-KR" altLang="en-US" dirty="0"/>
              <a:t>회 출력하는 코드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3" y="1403777"/>
            <a:ext cx="9873972" cy="159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3" y="4183398"/>
            <a:ext cx="9873972" cy="1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41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문장을 </a:t>
            </a:r>
            <a:r>
              <a:rPr lang="en-US" altLang="ko-KR" dirty="0"/>
              <a:t>3</a:t>
            </a:r>
            <a:r>
              <a:rPr lang="ko-KR" altLang="en-US" dirty="0"/>
              <a:t>회 반복하도록 </a:t>
            </a:r>
            <a:r>
              <a:rPr lang="en-US" altLang="ko-KR" dirty="0"/>
              <a:t>while </a:t>
            </a:r>
            <a:r>
              <a:rPr lang="ko-KR" altLang="en-US" dirty="0"/>
              <a:t>문</a:t>
            </a:r>
            <a:endParaRPr lang="en-US" altLang="ko-K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" y="1448780"/>
            <a:ext cx="9971627" cy="33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059881" y="2618910"/>
            <a:ext cx="6191206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ko-KR" altLang="en-US" dirty="0">
                <a:solidFill>
                  <a:srgbClr val="FF0000"/>
                </a:solidFill>
              </a:rPr>
              <a:t>문에서 사용한 변수와 </a:t>
            </a:r>
            <a:r>
              <a:rPr lang="ko-KR" altLang="en-US" err="1">
                <a:solidFill>
                  <a:srgbClr val="FF0000"/>
                </a:solidFill>
              </a:rPr>
              <a:t>시작값을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=0</a:t>
            </a:r>
            <a:r>
              <a:rPr lang="ko-KR" altLang="en-US">
                <a:solidFill>
                  <a:srgbClr val="FF0000"/>
                </a:solidFill>
              </a:rPr>
              <a:t>으로 </a:t>
            </a:r>
            <a:r>
              <a:rPr lang="en-US" altLang="ko-KR" dirty="0">
                <a:solidFill>
                  <a:srgbClr val="FF0000"/>
                </a:solidFill>
              </a:rPr>
              <a:t>while </a:t>
            </a:r>
            <a:r>
              <a:rPr lang="ko-KR" altLang="en-US" dirty="0">
                <a:solidFill>
                  <a:srgbClr val="FF0000"/>
                </a:solidFill>
              </a:rPr>
              <a:t>문 </a:t>
            </a:r>
            <a:r>
              <a:rPr lang="ko-KR" altLang="en-US">
                <a:solidFill>
                  <a:srgbClr val="FF0000"/>
                </a:solidFill>
              </a:rPr>
              <a:t>위에 작성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ko-KR" altLang="en-US" dirty="0">
                <a:solidFill>
                  <a:srgbClr val="FF0000"/>
                </a:solidFill>
              </a:rPr>
              <a:t>문의 </a:t>
            </a:r>
            <a:r>
              <a:rPr lang="ko-KR" altLang="en-US" err="1">
                <a:solidFill>
                  <a:srgbClr val="FF0000"/>
                </a:solidFill>
              </a:rPr>
              <a:t>끝값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while </a:t>
            </a:r>
            <a:r>
              <a:rPr lang="ko-KR" altLang="en-US" dirty="0">
                <a:solidFill>
                  <a:srgbClr val="FF0000"/>
                </a:solidFill>
              </a:rPr>
              <a:t>문의 </a:t>
            </a:r>
            <a:r>
              <a:rPr lang="ko-KR" altLang="en-US">
                <a:solidFill>
                  <a:srgbClr val="FF0000"/>
                </a:solidFill>
              </a:rPr>
              <a:t>조건식인 </a:t>
            </a:r>
            <a:r>
              <a:rPr lang="en-US" altLang="ko-KR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&lt;3</a:t>
            </a:r>
            <a:r>
              <a:rPr lang="ko-KR" altLang="en-US">
                <a:solidFill>
                  <a:srgbClr val="FF0000"/>
                </a:solidFill>
              </a:rPr>
              <a:t>로 지정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ko-KR" altLang="en-US" dirty="0">
                <a:solidFill>
                  <a:srgbClr val="FF0000"/>
                </a:solidFill>
              </a:rPr>
              <a:t>문의 </a:t>
            </a:r>
            <a:r>
              <a:rPr lang="ko-KR" altLang="en-US" err="1">
                <a:solidFill>
                  <a:srgbClr val="FF0000"/>
                </a:solidFill>
              </a:rPr>
              <a:t>증가값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while </a:t>
            </a:r>
            <a:r>
              <a:rPr lang="ko-KR" altLang="en-US" dirty="0">
                <a:solidFill>
                  <a:srgbClr val="FF0000"/>
                </a:solidFill>
              </a:rPr>
              <a:t>문의 </a:t>
            </a:r>
            <a:r>
              <a:rPr lang="ko-KR" altLang="en-US">
                <a:solidFill>
                  <a:srgbClr val="FF0000"/>
                </a:solidFill>
              </a:rPr>
              <a:t>마지막에 </a:t>
            </a:r>
            <a:r>
              <a:rPr lang="en-US" altLang="ko-KR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=i+1 </a:t>
            </a:r>
            <a:r>
              <a:rPr lang="ko-KR" altLang="en-US" dirty="0">
                <a:solidFill>
                  <a:srgbClr val="FF0000"/>
                </a:solidFill>
              </a:rPr>
              <a:t>로 작성</a:t>
            </a:r>
          </a:p>
        </p:txBody>
      </p:sp>
    </p:spTree>
    <p:extLst>
      <p:ext uri="{BB962C8B-B14F-4D97-AF65-F5344CB8AC3E}">
        <p14:creationId xmlns:p14="http://schemas.microsoft.com/office/powerpoint/2010/main" val="1744090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Code06-02(2).</a:t>
            </a:r>
            <a:r>
              <a:rPr lang="en-US" altLang="ko-KR" dirty="0" err="1"/>
              <a:t>py</a:t>
            </a:r>
            <a:r>
              <a:rPr lang="ko-KR" altLang="en-US" dirty="0"/>
              <a:t>에서 </a:t>
            </a:r>
            <a:r>
              <a:rPr lang="en-US" altLang="ko-KR" dirty="0"/>
              <a:t>for </a:t>
            </a:r>
            <a:r>
              <a:rPr lang="ko-KR" altLang="en-US" dirty="0"/>
              <a:t>문으로 작성한 </a:t>
            </a:r>
            <a:r>
              <a:rPr lang="en-US" altLang="ko-KR" dirty="0"/>
              <a:t>1</a:t>
            </a:r>
            <a:r>
              <a:rPr lang="ko-KR" altLang="en-US" dirty="0"/>
              <a:t>에서 </a:t>
            </a:r>
            <a:r>
              <a:rPr lang="en-US" altLang="ko-KR" dirty="0"/>
              <a:t>10</a:t>
            </a:r>
            <a:r>
              <a:rPr lang="ko-KR" altLang="en-US" dirty="0"/>
              <a:t>까지의 합계 구하기</a:t>
            </a:r>
            <a:endParaRPr lang="en-US" altLang="ko-K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70" y="1289790"/>
            <a:ext cx="8924481" cy="2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84" y="4194834"/>
            <a:ext cx="8875451" cy="8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253137" y="1969528"/>
            <a:ext cx="5445605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>
                <a:solidFill>
                  <a:srgbClr val="FF0000"/>
                </a:solidFill>
              </a:rPr>
              <a:t>: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 dirty="0">
                <a:solidFill>
                  <a:srgbClr val="FF0000"/>
                </a:solidFill>
              </a:rPr>
              <a:t>의 </a:t>
            </a:r>
            <a:r>
              <a:rPr lang="ko-KR" altLang="en-US" err="1">
                <a:solidFill>
                  <a:srgbClr val="FF0000"/>
                </a:solidFill>
              </a:rPr>
              <a:t>시작값을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로 지정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>
                <a:solidFill>
                  <a:srgbClr val="FF0000"/>
                </a:solidFill>
              </a:rPr>
              <a:t>: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>
                <a:solidFill>
                  <a:srgbClr val="FF0000"/>
                </a:solidFill>
              </a:rPr>
              <a:t>가 </a:t>
            </a:r>
            <a:r>
              <a:rPr lang="en-US" altLang="ko-KR" dirty="0">
                <a:solidFill>
                  <a:srgbClr val="FF0000"/>
                </a:solidFill>
              </a:rPr>
              <a:t>11</a:t>
            </a:r>
            <a:r>
              <a:rPr lang="ko-KR" altLang="en-US" dirty="0">
                <a:solidFill>
                  <a:srgbClr val="FF0000"/>
                </a:solidFill>
              </a:rPr>
              <a:t>보다 </a:t>
            </a:r>
            <a:r>
              <a:rPr lang="ko-KR" altLang="en-US">
                <a:solidFill>
                  <a:srgbClr val="FF0000"/>
                </a:solidFill>
              </a:rPr>
              <a:t>작으면 참</a:t>
            </a:r>
            <a:r>
              <a:rPr lang="en-US" altLang="ko-KR">
                <a:solidFill>
                  <a:srgbClr val="FF0000"/>
                </a:solidFill>
              </a:rPr>
              <a:t>,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>
                <a:solidFill>
                  <a:srgbClr val="FF0000"/>
                </a:solidFill>
              </a:rPr>
              <a:t>가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ko-KR" altLang="en-US" dirty="0">
                <a:solidFill>
                  <a:srgbClr val="FF0000"/>
                </a:solidFill>
              </a:rPr>
              <a:t>일 </a:t>
            </a:r>
            <a:r>
              <a:rPr lang="ko-KR" altLang="en-US">
                <a:solidFill>
                  <a:srgbClr val="FF0000"/>
                </a:solidFill>
              </a:rPr>
              <a:t>때까지 </a:t>
            </a:r>
            <a:r>
              <a:rPr lang="en-US" altLang="ko-KR" dirty="0">
                <a:solidFill>
                  <a:srgbClr val="FF0000"/>
                </a:solidFill>
              </a:rPr>
              <a:t>5~6</a:t>
            </a:r>
            <a:r>
              <a:rPr lang="ko-KR" altLang="en-US">
                <a:solidFill>
                  <a:srgbClr val="FF0000"/>
                </a:solidFill>
              </a:rPr>
              <a:t>행 반복</a:t>
            </a:r>
            <a:r>
              <a:rPr lang="en-US" altLang="ko-KR" dirty="0">
                <a:solidFill>
                  <a:srgbClr val="FF0000"/>
                </a:solidFill>
              </a:rPr>
              <a:t> 5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hap</a:t>
            </a:r>
            <a:r>
              <a:rPr lang="ko-KR" altLang="en-US">
                <a:solidFill>
                  <a:srgbClr val="FF0000"/>
                </a:solidFill>
              </a:rPr>
              <a:t>에 </a:t>
            </a:r>
            <a:r>
              <a:rPr lang="en-US" altLang="ko-KR" err="1">
                <a:solidFill>
                  <a:srgbClr val="FF0000"/>
                </a:solidFill>
              </a:rPr>
              <a:t>i</a:t>
            </a:r>
            <a:r>
              <a:rPr lang="ko-KR" altLang="en-US">
                <a:solidFill>
                  <a:srgbClr val="FF0000"/>
                </a:solidFill>
              </a:rPr>
              <a:t>값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처음에는 </a:t>
            </a:r>
            <a:r>
              <a:rPr lang="en-US" altLang="ko-KR" dirty="0">
                <a:solidFill>
                  <a:srgbClr val="FF0000"/>
                </a:solidFill>
              </a:rPr>
              <a:t>1)</a:t>
            </a:r>
            <a:r>
              <a:rPr lang="ko-KR" altLang="en-US">
                <a:solidFill>
                  <a:srgbClr val="FF0000"/>
                </a:solidFill>
              </a:rPr>
              <a:t>을 누적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>
                <a:solidFill>
                  <a:srgbClr val="FF0000"/>
                </a:solidFill>
              </a:rPr>
              <a:t>: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 err="1">
                <a:solidFill>
                  <a:srgbClr val="FF0000"/>
                </a:solidFill>
              </a:rPr>
              <a:t>를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1 </a:t>
            </a:r>
            <a:r>
              <a:rPr lang="ko-KR" altLang="en-US" dirty="0">
                <a:solidFill>
                  <a:srgbClr val="FF0000"/>
                </a:solidFill>
              </a:rPr>
              <a:t>증가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072" y="5057359"/>
            <a:ext cx="8943273" cy="14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9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무한 루프를 하는 </a:t>
            </a:r>
            <a:r>
              <a:rPr lang="en-US" altLang="ko-KR" dirty="0"/>
              <a:t>while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/>
            <a:r>
              <a:rPr lang="ko-KR" altLang="en-US" dirty="0"/>
              <a:t>무한 루프 적용 </a:t>
            </a:r>
            <a:r>
              <a:rPr lang="en-US" altLang="ko-KR" dirty="0"/>
              <a:t>: </a:t>
            </a:r>
            <a:r>
              <a:rPr lang="ko-KR" altLang="en-US" dirty="0"/>
              <a:t>‘</a:t>
            </a:r>
            <a:r>
              <a:rPr lang="en-US" altLang="ko-KR" dirty="0"/>
              <a:t>while </a:t>
            </a:r>
            <a:r>
              <a:rPr lang="ko-KR" altLang="en-US" dirty="0" err="1"/>
              <a:t>조건식</a:t>
            </a:r>
            <a:r>
              <a:rPr lang="ko-KR" altLang="en-US" dirty="0"/>
              <a:t> </a:t>
            </a:r>
            <a:r>
              <a:rPr lang="en-US" altLang="ko-KR" dirty="0"/>
              <a:t>:’</a:t>
            </a:r>
            <a:r>
              <a:rPr lang="ko-KR" altLang="en-US" dirty="0"/>
              <a:t>에 들어가는 </a:t>
            </a:r>
            <a:r>
              <a:rPr lang="ko-KR" altLang="en-US" dirty="0" err="1"/>
              <a:t>조건식을</a:t>
            </a:r>
            <a:r>
              <a:rPr lang="ko-KR" altLang="en-US" dirty="0"/>
              <a:t> </a:t>
            </a:r>
            <a:r>
              <a:rPr lang="en-US" altLang="ko-KR" dirty="0"/>
              <a:t>True</a:t>
            </a:r>
            <a:r>
              <a:rPr lang="ko-KR" altLang="en-US" dirty="0"/>
              <a:t>로 지정</a:t>
            </a:r>
            <a:endParaRPr lang="en-US" altLang="ko-K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988840"/>
            <a:ext cx="4725525" cy="39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84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 : </a:t>
            </a:r>
            <a:r>
              <a:rPr lang="ko-KR" altLang="en-US" dirty="0"/>
              <a:t>무한 루프</a:t>
            </a:r>
            <a:endParaRPr lang="en-US" altLang="ko-K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" y="1538455"/>
            <a:ext cx="10594242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1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 : </a:t>
            </a:r>
            <a:r>
              <a:rPr lang="ko-KR" altLang="en-US" dirty="0"/>
              <a:t>무한 루프를 사용해 입력한 두 숫자의 합계를 반복해서 계산</a:t>
            </a:r>
            <a:endParaRPr lang="en-US" altLang="ko-K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0" y="1268760"/>
            <a:ext cx="8820980" cy="549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95800" y="2258870"/>
            <a:ext cx="693077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행의 무한 </a:t>
            </a:r>
            <a:r>
              <a:rPr lang="ko-KR" altLang="en-US" dirty="0" err="1">
                <a:solidFill>
                  <a:srgbClr val="FF0000"/>
                </a:solidFill>
              </a:rPr>
              <a:t>반복문</a:t>
            </a:r>
            <a:r>
              <a:rPr lang="ko-KR" altLang="en-US" dirty="0">
                <a:solidFill>
                  <a:srgbClr val="FF0000"/>
                </a:solidFill>
              </a:rPr>
              <a:t> 때문에 </a:t>
            </a:r>
            <a:r>
              <a:rPr lang="ko-KR" altLang="en-US">
                <a:solidFill>
                  <a:srgbClr val="FF0000"/>
                </a:solidFill>
              </a:rPr>
              <a:t>사용자가 </a:t>
            </a:r>
            <a:r>
              <a:rPr lang="en-US" altLang="ko-KR" dirty="0">
                <a:solidFill>
                  <a:srgbClr val="FF0000"/>
                </a:solidFill>
              </a:rPr>
              <a:t>Ctrl + C </a:t>
            </a:r>
            <a:r>
              <a:rPr lang="ko-KR" altLang="en-US" dirty="0">
                <a:solidFill>
                  <a:srgbClr val="FF0000"/>
                </a:solidFill>
              </a:rPr>
              <a:t>를 누를 </a:t>
            </a:r>
            <a:r>
              <a:rPr lang="ko-KR" altLang="en-US">
                <a:solidFill>
                  <a:srgbClr val="FF0000"/>
                </a:solidFill>
              </a:rPr>
              <a:t>때까지 </a:t>
            </a:r>
            <a:r>
              <a:rPr lang="en-US" altLang="ko-KR" dirty="0">
                <a:solidFill>
                  <a:srgbClr val="FF0000"/>
                </a:solidFill>
              </a:rPr>
              <a:t>5~8</a:t>
            </a:r>
            <a:r>
              <a:rPr lang="ko-KR" altLang="en-US" dirty="0">
                <a:solidFill>
                  <a:srgbClr val="FF0000"/>
                </a:solidFill>
              </a:rPr>
              <a:t>행 반복</a:t>
            </a:r>
          </a:p>
        </p:txBody>
      </p:sp>
    </p:spTree>
    <p:extLst>
      <p:ext uri="{BB962C8B-B14F-4D97-AF65-F5344CB8AC3E}">
        <p14:creationId xmlns:p14="http://schemas.microsoft.com/office/powerpoint/2010/main" val="584581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 : </a:t>
            </a:r>
            <a:r>
              <a:rPr lang="ko-KR" altLang="en-US" dirty="0"/>
              <a:t>사용자가 </a:t>
            </a:r>
            <a:r>
              <a:rPr lang="en-US" altLang="ko-KR" dirty="0"/>
              <a:t>Ctrl + C </a:t>
            </a:r>
            <a:r>
              <a:rPr lang="ko-KR" altLang="en-US" dirty="0"/>
              <a:t>를 누를 때까지 덧셈</a:t>
            </a:r>
            <a:r>
              <a:rPr lang="en-US" altLang="ko-KR" dirty="0"/>
              <a:t>,</a:t>
            </a:r>
            <a:r>
              <a:rPr lang="ko-KR" altLang="en-US" dirty="0"/>
              <a:t> 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</a:t>
            </a:r>
            <a:r>
              <a:rPr lang="en-US" altLang="ko-KR" dirty="0"/>
              <a:t>, </a:t>
            </a:r>
            <a:r>
              <a:rPr lang="ko-KR" altLang="en-US" dirty="0"/>
              <a:t>나머지까지 계산</a:t>
            </a:r>
            <a:endParaRPr lang="en-US" altLang="ko-K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9" y="1164944"/>
            <a:ext cx="7425825" cy="56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266130" y="2573905"/>
            <a:ext cx="306034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5~6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두 숫자를 입력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연산자를 입력</a:t>
            </a:r>
          </a:p>
        </p:txBody>
      </p:sp>
    </p:spTree>
    <p:extLst>
      <p:ext uri="{BB962C8B-B14F-4D97-AF65-F5344CB8AC3E}">
        <p14:creationId xmlns:p14="http://schemas.microsoft.com/office/powerpoint/2010/main" val="3460178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while </a:t>
            </a:r>
            <a:r>
              <a:rPr lang="ko-KR" altLang="en-US" dirty="0"/>
              <a:t>문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19" y="1036638"/>
            <a:ext cx="10677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2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반복문을</a:t>
            </a:r>
            <a:r>
              <a:rPr lang="ko-KR" altLang="en-US" dirty="0"/>
              <a:t> 탈출시키는 </a:t>
            </a:r>
            <a:r>
              <a:rPr lang="en-US" altLang="ko-KR" dirty="0"/>
              <a:t>break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/>
            <a:r>
              <a:rPr lang="ko-KR" altLang="en-US" dirty="0"/>
              <a:t> 계속되는 반복을 논리 적으로</a:t>
            </a:r>
            <a:br>
              <a:rPr lang="en-US" altLang="ko-KR" dirty="0"/>
            </a:br>
            <a:r>
              <a:rPr lang="ko-KR" altLang="en-US" dirty="0"/>
              <a:t>빠져나가는 방법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45" y="889644"/>
            <a:ext cx="5027955" cy="349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0" y="4511559"/>
            <a:ext cx="8505945" cy="20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2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/>
              <a:t>마름모 모양 출력 </a:t>
            </a:r>
            <a:endParaRPr lang="en-US" altLang="ko-KR" dirty="0"/>
          </a:p>
          <a:p>
            <a:pPr lvl="1"/>
            <a:r>
              <a:rPr lang="en-US" altLang="ko-KR" dirty="0"/>
              <a:t>while </a:t>
            </a:r>
            <a:r>
              <a:rPr lang="ko-KR" altLang="en-US" dirty="0"/>
              <a:t>문 활용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9" y="2168860"/>
            <a:ext cx="10102802" cy="33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4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Code06-10.py</a:t>
            </a:r>
            <a:r>
              <a:rPr lang="ko-KR" altLang="en-US" dirty="0"/>
              <a:t>를 </a:t>
            </a:r>
            <a:r>
              <a:rPr lang="en-US" altLang="ko-KR" dirty="0"/>
              <a:t>break </a:t>
            </a:r>
            <a:r>
              <a:rPr lang="ko-KR" altLang="en-US" dirty="0"/>
              <a:t>문으로 첫 번째 수에 </a:t>
            </a:r>
            <a:r>
              <a:rPr lang="en-US" altLang="ko-KR" dirty="0"/>
              <a:t>0</a:t>
            </a:r>
            <a:r>
              <a:rPr lang="ko-KR" altLang="en-US" dirty="0"/>
              <a:t>이 입력될 때 자동으로 종료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28" y="1237374"/>
            <a:ext cx="6732583" cy="316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28" y="4416547"/>
            <a:ext cx="6732583" cy="22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35960" y="3519010"/>
            <a:ext cx="5625625" cy="14773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무한 반복 </a:t>
            </a:r>
            <a:r>
              <a:rPr lang="ko-KR" altLang="en-US">
                <a:solidFill>
                  <a:srgbClr val="FF0000"/>
                </a:solidFill>
              </a:rPr>
              <a:t>하도록 했다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a</a:t>
            </a:r>
            <a:r>
              <a:rPr lang="ko-KR" altLang="en-US">
                <a:solidFill>
                  <a:srgbClr val="FF0000"/>
                </a:solidFill>
              </a:rPr>
              <a:t>값을 입력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입력한 </a:t>
            </a:r>
            <a:r>
              <a:rPr lang="en-US" altLang="ko-KR" dirty="0">
                <a:solidFill>
                  <a:srgbClr val="FF0000"/>
                </a:solidFill>
              </a:rPr>
              <a:t>a</a:t>
            </a:r>
            <a:r>
              <a:rPr lang="ko-KR" altLang="en-US">
                <a:solidFill>
                  <a:srgbClr val="FF0000"/>
                </a:solidFill>
              </a:rPr>
              <a:t>값이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>
                <a:solidFill>
                  <a:srgbClr val="FF0000"/>
                </a:solidFill>
              </a:rPr>
              <a:t>이면 </a:t>
            </a:r>
            <a:r>
              <a:rPr lang="en-US" altLang="ko-KR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행 실행한 </a:t>
            </a:r>
            <a:r>
              <a:rPr lang="ko-KR" altLang="en-US">
                <a:solidFill>
                  <a:srgbClr val="FF0000"/>
                </a:solidFill>
              </a:rPr>
              <a:t>후 </a:t>
            </a:r>
            <a:r>
              <a:rPr lang="en-US" altLang="ko-KR" dirty="0">
                <a:solidFill>
                  <a:srgbClr val="FF0000"/>
                </a:solidFill>
              </a:rPr>
              <a:t>break </a:t>
            </a:r>
            <a:r>
              <a:rPr lang="ko-KR" altLang="en-US">
                <a:solidFill>
                  <a:srgbClr val="FF0000"/>
                </a:solidFill>
              </a:rPr>
              <a:t>문으로 </a:t>
            </a:r>
            <a:r>
              <a:rPr lang="en-US" altLang="ko-KR" dirty="0">
                <a:solidFill>
                  <a:srgbClr val="FF0000"/>
                </a:solidFill>
              </a:rPr>
              <a:t> 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       while </a:t>
            </a:r>
            <a:r>
              <a:rPr lang="ko-KR" altLang="en-US" dirty="0">
                <a:solidFill>
                  <a:srgbClr val="FF0000"/>
                </a:solidFill>
              </a:rPr>
              <a:t>문을 </a:t>
            </a:r>
            <a:r>
              <a:rPr lang="ko-KR" altLang="en-US">
                <a:solidFill>
                  <a:srgbClr val="FF0000"/>
                </a:solidFill>
              </a:rPr>
              <a:t>탈출해 </a:t>
            </a:r>
            <a:r>
              <a:rPr lang="en-US" altLang="ko-KR" dirty="0">
                <a:solidFill>
                  <a:srgbClr val="FF0000"/>
                </a:solidFill>
              </a:rPr>
              <a:t>11</a:t>
            </a:r>
            <a:r>
              <a:rPr lang="ko-KR" altLang="en-US">
                <a:solidFill>
                  <a:srgbClr val="FF0000"/>
                </a:solidFill>
              </a:rPr>
              <a:t>행으로 건너뜀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11</a:t>
            </a:r>
            <a:r>
              <a:rPr lang="ko-KR" altLang="en-US" dirty="0">
                <a:solidFill>
                  <a:srgbClr val="FF0000"/>
                </a:solidFill>
              </a:rPr>
              <a:t>행에는 아무것도 없으므로 </a:t>
            </a:r>
            <a:r>
              <a:rPr lang="ko-KR" altLang="en-US">
                <a:solidFill>
                  <a:srgbClr val="FF0000"/>
                </a:solidFill>
              </a:rPr>
              <a:t>자연스럽게 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행 실행</a:t>
            </a:r>
          </a:p>
        </p:txBody>
      </p:sp>
    </p:spTree>
    <p:extLst>
      <p:ext uri="{BB962C8B-B14F-4D97-AF65-F5344CB8AC3E}">
        <p14:creationId xmlns:p14="http://schemas.microsoft.com/office/powerpoint/2010/main" val="1063832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223755"/>
            <a:ext cx="10920009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2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/>
              <a:t>누적 합계</a:t>
            </a:r>
            <a:r>
              <a:rPr lang="en-US" altLang="ko-KR" dirty="0"/>
              <a:t>(hap)</a:t>
            </a:r>
            <a:r>
              <a:rPr lang="ko-KR" altLang="en-US" dirty="0"/>
              <a:t>가 </a:t>
            </a:r>
            <a:r>
              <a:rPr lang="en-US" altLang="ko-KR" dirty="0"/>
              <a:t>1000 </a:t>
            </a:r>
            <a:r>
              <a:rPr lang="ko-KR" altLang="en-US" dirty="0"/>
              <a:t>이상이 되는 시작 지점 알기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7" y="1286257"/>
            <a:ext cx="8756502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565829" y="2388152"/>
            <a:ext cx="6975775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>
                <a:solidFill>
                  <a:srgbClr val="FF0000"/>
                </a:solidFill>
              </a:rPr>
              <a:t>: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>
                <a:solidFill>
                  <a:srgbClr val="FF0000"/>
                </a:solidFill>
              </a:rPr>
              <a:t>값이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부터 </a:t>
            </a:r>
            <a:r>
              <a:rPr lang="en-US" altLang="ko-KR" dirty="0">
                <a:solidFill>
                  <a:srgbClr val="FF0000"/>
                </a:solidFill>
              </a:rPr>
              <a:t>100</a:t>
            </a:r>
            <a:r>
              <a:rPr lang="ko-KR" altLang="en-US" dirty="0">
                <a:solidFill>
                  <a:srgbClr val="FF0000"/>
                </a:solidFill>
              </a:rPr>
              <a:t>까지 </a:t>
            </a:r>
            <a:r>
              <a:rPr lang="ko-KR" altLang="en-US">
                <a:solidFill>
                  <a:srgbClr val="FF0000"/>
                </a:solidFill>
              </a:rPr>
              <a:t>변경되어 </a:t>
            </a:r>
            <a:r>
              <a:rPr lang="en-US" altLang="ko-KR" dirty="0">
                <a:solidFill>
                  <a:srgbClr val="FF0000"/>
                </a:solidFill>
              </a:rPr>
              <a:t>100</a:t>
            </a:r>
            <a:r>
              <a:rPr lang="ko-KR" altLang="en-US">
                <a:solidFill>
                  <a:srgbClr val="FF0000"/>
                </a:solidFill>
              </a:rPr>
              <a:t>회 실행하고</a:t>
            </a:r>
            <a:r>
              <a:rPr lang="en-US" altLang="ko-KR" dirty="0">
                <a:solidFill>
                  <a:srgbClr val="FF0000"/>
                </a:solidFill>
              </a:rPr>
              <a:t>, hap</a:t>
            </a:r>
            <a:r>
              <a:rPr lang="ko-KR" altLang="en-US">
                <a:solidFill>
                  <a:srgbClr val="FF0000"/>
                </a:solidFill>
              </a:rPr>
              <a:t>에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>
                <a:solidFill>
                  <a:srgbClr val="FF0000"/>
                </a:solidFill>
              </a:rPr>
              <a:t>값을 누적</a:t>
            </a:r>
            <a:r>
              <a:rPr lang="en-US" altLang="ko-KR" dirty="0">
                <a:solidFill>
                  <a:srgbClr val="FF0000"/>
                </a:solidFill>
              </a:rPr>
              <a:t> 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hap</a:t>
            </a:r>
            <a:r>
              <a:rPr lang="ko-KR" altLang="en-US">
                <a:solidFill>
                  <a:srgbClr val="FF0000"/>
                </a:solidFill>
              </a:rPr>
              <a:t>이 </a:t>
            </a:r>
            <a:r>
              <a:rPr lang="en-US" altLang="ko-KR" dirty="0">
                <a:solidFill>
                  <a:srgbClr val="FF0000"/>
                </a:solidFill>
              </a:rPr>
              <a:t>1000</a:t>
            </a:r>
            <a:r>
              <a:rPr lang="ko-KR" altLang="en-US" dirty="0">
                <a:solidFill>
                  <a:srgbClr val="FF0000"/>
                </a:solidFill>
              </a:rPr>
              <a:t>보다 크거나 </a:t>
            </a:r>
            <a:r>
              <a:rPr lang="ko-KR" altLang="en-US">
                <a:solidFill>
                  <a:srgbClr val="FF0000"/>
                </a:solidFill>
              </a:rPr>
              <a:t>같으면 </a:t>
            </a:r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ko-KR" altLang="en-US" dirty="0">
                <a:solidFill>
                  <a:srgbClr val="FF0000"/>
                </a:solidFill>
              </a:rPr>
              <a:t>문을 </a:t>
            </a:r>
            <a:r>
              <a:rPr lang="ko-KR" altLang="en-US">
                <a:solidFill>
                  <a:srgbClr val="FF0000"/>
                </a:solidFill>
              </a:rPr>
              <a:t>탈출해서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>
                <a:solidFill>
                  <a:srgbClr val="FF0000"/>
                </a:solidFill>
              </a:rPr>
              <a:t>행으로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>
                <a:solidFill>
                  <a:srgbClr val="FF0000"/>
                </a:solidFill>
              </a:rPr>
              <a:t>: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ko-KR" altLang="en-US" dirty="0">
                <a:solidFill>
                  <a:srgbClr val="FF0000"/>
                </a:solidFill>
              </a:rPr>
              <a:t>값을 출력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90" y="5454225"/>
            <a:ext cx="8902333" cy="10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4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반복문으로</a:t>
            </a:r>
            <a:r>
              <a:rPr lang="ko-KR" altLang="en-US" dirty="0"/>
              <a:t> 다시 돌아가게 하는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55" y="1493785"/>
            <a:ext cx="7284856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08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: 1~100</a:t>
            </a:r>
            <a:r>
              <a:rPr lang="ko-KR" altLang="en-US" dirty="0"/>
              <a:t>의 합계를 구하되</a:t>
            </a:r>
            <a:r>
              <a:rPr lang="en-US" altLang="ko-KR" dirty="0"/>
              <a:t>, 3</a:t>
            </a:r>
            <a:r>
              <a:rPr lang="ko-KR" altLang="en-US" dirty="0"/>
              <a:t>의 배수 </a:t>
            </a:r>
            <a:r>
              <a:rPr lang="en-US" altLang="ko-KR" dirty="0"/>
              <a:t>(</a:t>
            </a:r>
            <a:r>
              <a:rPr lang="ko-KR" altLang="en-US" dirty="0"/>
              <a:t>제외하고</a:t>
            </a:r>
            <a:r>
              <a:rPr lang="en-US" altLang="ko-KR" dirty="0"/>
              <a:t>) </a:t>
            </a:r>
            <a:r>
              <a:rPr lang="ko-KR" altLang="en-US" dirty="0"/>
              <a:t>더하기</a:t>
            </a:r>
            <a:endParaRPr lang="en-US" altLang="ko-KR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2" y="1313765"/>
            <a:ext cx="9853516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584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/>
              <a:t>별 모양의 글자 출력하는 코드</a:t>
            </a:r>
            <a:endParaRPr lang="en-US" altLang="ko-KR" dirty="0"/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1"/>
            <a:r>
              <a:rPr lang="en-US" altLang="ko-KR" dirty="0"/>
              <a:t>While </a:t>
            </a:r>
            <a:r>
              <a:rPr lang="ko-KR" altLang="en-US" dirty="0"/>
              <a:t>문으로 구현</a:t>
            </a:r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0" y="1810923"/>
            <a:ext cx="7589811" cy="54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41" y="2791815"/>
            <a:ext cx="7577389" cy="39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472545" y="3796069"/>
            <a:ext cx="6664015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6~26</a:t>
            </a:r>
            <a:r>
              <a:rPr lang="ko-KR" altLang="en-US">
                <a:solidFill>
                  <a:srgbClr val="FF0000"/>
                </a:solidFill>
              </a:rPr>
              <a:t>행 </a:t>
            </a:r>
            <a:r>
              <a:rPr lang="en-US" altLang="ko-KR" dirty="0">
                <a:solidFill>
                  <a:srgbClr val="FF0000"/>
                </a:solidFill>
              </a:rPr>
              <a:t>: 9</a:t>
            </a:r>
            <a:r>
              <a:rPr lang="ko-KR" altLang="en-US" dirty="0">
                <a:solidFill>
                  <a:srgbClr val="FF0000"/>
                </a:solidFill>
              </a:rPr>
              <a:t>번 반복되어 출력 </a:t>
            </a:r>
            <a:r>
              <a:rPr lang="ko-KR" altLang="en-US">
                <a:solidFill>
                  <a:srgbClr val="FF0000"/>
                </a:solidFill>
              </a:rPr>
              <a:t>줄이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>
                <a:solidFill>
                  <a:srgbClr val="FF0000"/>
                </a:solidFill>
              </a:rPr>
              <a:t>개 표시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다섯 </a:t>
            </a:r>
            <a:r>
              <a:rPr lang="ko-KR" altLang="en-US">
                <a:solidFill>
                  <a:srgbClr val="FF0000"/>
                </a:solidFill>
              </a:rPr>
              <a:t>줄은 </a:t>
            </a:r>
            <a:r>
              <a:rPr lang="en-US" altLang="ko-KR" dirty="0">
                <a:solidFill>
                  <a:srgbClr val="FF0000"/>
                </a:solidFill>
              </a:rPr>
              <a:t>7~15</a:t>
            </a:r>
            <a:r>
              <a:rPr lang="ko-KR" altLang="en-US">
                <a:solidFill>
                  <a:srgbClr val="FF0000"/>
                </a:solidFill>
              </a:rPr>
              <a:t>행이 출력하고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나머지 네 </a:t>
            </a:r>
            <a:r>
              <a:rPr lang="ko-KR" altLang="en-US">
                <a:solidFill>
                  <a:srgbClr val="FF0000"/>
                </a:solidFill>
              </a:rPr>
              <a:t>줄은 </a:t>
            </a:r>
            <a:r>
              <a:rPr lang="en-US" altLang="ko-KR" dirty="0">
                <a:solidFill>
                  <a:srgbClr val="FF0000"/>
                </a:solidFill>
              </a:rPr>
              <a:t>16~24</a:t>
            </a:r>
            <a:r>
              <a:rPr lang="ko-KR" altLang="en-US">
                <a:solidFill>
                  <a:srgbClr val="FF0000"/>
                </a:solidFill>
              </a:rPr>
              <a:t>행이 출력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각 줄이 출력될 때 공백과 별의 </a:t>
            </a:r>
            <a:r>
              <a:rPr lang="ko-KR" altLang="en-US">
                <a:solidFill>
                  <a:srgbClr val="FF0000"/>
                </a:solidFill>
              </a:rPr>
              <a:t>개수는 </a:t>
            </a:r>
            <a:r>
              <a:rPr lang="en-US" altLang="ko-KR">
                <a:solidFill>
                  <a:srgbClr val="FF0000"/>
                </a:solidFill>
              </a:rPr>
              <a:t>9</a:t>
            </a:r>
            <a:r>
              <a:rPr lang="ko-KR" altLang="en-US">
                <a:solidFill>
                  <a:srgbClr val="FF0000"/>
                </a:solidFill>
              </a:rPr>
              <a:t>행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>
                <a:solidFill>
                  <a:srgbClr val="FF0000"/>
                </a:solidFill>
              </a:rPr>
              <a:t>13</a:t>
            </a:r>
            <a:r>
              <a:rPr lang="ko-KR" altLang="en-US">
                <a:solidFill>
                  <a:srgbClr val="FF0000"/>
                </a:solidFill>
              </a:rPr>
              <a:t>행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>
                <a:solidFill>
                  <a:srgbClr val="FF0000"/>
                </a:solidFill>
              </a:rPr>
              <a:t>18</a:t>
            </a:r>
            <a:r>
              <a:rPr lang="ko-KR" altLang="en-US">
                <a:solidFill>
                  <a:srgbClr val="FF0000"/>
                </a:solidFill>
              </a:rPr>
              <a:t>행</a:t>
            </a:r>
            <a:r>
              <a:rPr lang="en-US" altLang="ko-KR" dirty="0">
                <a:solidFill>
                  <a:srgbClr val="FF0000"/>
                </a:solidFill>
              </a:rPr>
              <a:t>, 22</a:t>
            </a:r>
            <a:r>
              <a:rPr lang="ko-KR" altLang="en-US" dirty="0">
                <a:solidFill>
                  <a:srgbClr val="FF0000"/>
                </a:solidFill>
              </a:rPr>
              <a:t>행이 결정</a:t>
            </a:r>
          </a:p>
        </p:txBody>
      </p:sp>
    </p:spTree>
    <p:extLst>
      <p:ext uri="{BB962C8B-B14F-4D97-AF65-F5344CB8AC3E}">
        <p14:creationId xmlns:p14="http://schemas.microsoft.com/office/powerpoint/2010/main" val="4285898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BB566C0-DC93-4602-8A5F-F513EB838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45" y="794974"/>
            <a:ext cx="9808124" cy="54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break </a:t>
            </a:r>
            <a:r>
              <a:rPr lang="ko-KR" altLang="en-US" dirty="0"/>
              <a:t>문과 </a:t>
            </a: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35" y="1043735"/>
            <a:ext cx="10283701" cy="4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00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반복문의 개념과 필요성 </a:t>
            </a:r>
            <a:endParaRPr lang="en-US" altLang="ko-KR" dirty="0"/>
          </a:p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 err="1"/>
              <a:t>반복문</a:t>
            </a:r>
            <a:r>
              <a:rPr lang="ko-KR" altLang="en-US" dirty="0"/>
              <a:t> 사용 않는 경우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 err="1"/>
              <a:t>반복문</a:t>
            </a:r>
            <a:r>
              <a:rPr lang="ko-KR" altLang="en-US" dirty="0"/>
              <a:t> 사용한 경우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65" y="1403775"/>
            <a:ext cx="7532506" cy="12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65" y="2734785"/>
            <a:ext cx="7539309" cy="12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15" y="4186818"/>
            <a:ext cx="7535856" cy="225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2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for </a:t>
            </a:r>
            <a:r>
              <a:rPr lang="ko-KR" altLang="en-US" dirty="0"/>
              <a:t>문의 개념</a:t>
            </a:r>
          </a:p>
          <a:p>
            <a:pPr lvl="1"/>
            <a:r>
              <a:rPr lang="ko-KR" altLang="en-US" dirty="0"/>
              <a:t>기본 형식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예 </a:t>
            </a:r>
            <a:r>
              <a:rPr lang="en-US" altLang="ko-KR" dirty="0"/>
              <a:t>: range() </a:t>
            </a:r>
            <a:r>
              <a:rPr lang="ko-KR" altLang="en-US" dirty="0"/>
              <a:t>함수 사용과 내부적 변경</a:t>
            </a:r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" y="1933845"/>
            <a:ext cx="9974989" cy="9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90955" y="2079754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range(3)</a:t>
            </a:r>
            <a:r>
              <a:rPr lang="ko-KR" altLang="en-US" dirty="0">
                <a:solidFill>
                  <a:srgbClr val="FF0000"/>
                </a:solidFill>
              </a:rPr>
              <a:t>은 </a:t>
            </a:r>
            <a:r>
              <a:rPr lang="en-US" altLang="ko-KR" dirty="0">
                <a:solidFill>
                  <a:srgbClr val="FF0000"/>
                </a:solidFill>
              </a:rPr>
              <a:t>range(0, 3, 1)</a:t>
            </a:r>
            <a:r>
              <a:rPr lang="ko-KR" altLang="en-US" dirty="0">
                <a:solidFill>
                  <a:srgbClr val="FF0000"/>
                </a:solidFill>
              </a:rPr>
              <a:t>과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같다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1" y="3831840"/>
            <a:ext cx="9974993" cy="100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1" y="5078371"/>
            <a:ext cx="9974993" cy="98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1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err="1"/>
              <a:t>i</a:t>
            </a:r>
            <a:r>
              <a:rPr lang="ko-KR" altLang="en-US" dirty="0"/>
              <a:t>값 코드 내부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_(</a:t>
            </a:r>
            <a:r>
              <a:rPr lang="ko-KR" altLang="en-US" dirty="0" err="1"/>
              <a:t>언더바</a:t>
            </a:r>
            <a:r>
              <a:rPr lang="en-US" altLang="ko-KR" dirty="0"/>
              <a:t>) : </a:t>
            </a:r>
            <a:r>
              <a:rPr lang="en-US" altLang="ko-KR" dirty="0" err="1"/>
              <a:t>i</a:t>
            </a:r>
            <a:r>
              <a:rPr lang="ko-KR" altLang="en-US" dirty="0"/>
              <a:t>를 사용하지 않으려면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ko-KR" altLang="en-US" dirty="0"/>
              <a:t>대신 </a:t>
            </a:r>
            <a:r>
              <a:rPr lang="en-US" altLang="ko-KR" dirty="0"/>
              <a:t>_(</a:t>
            </a:r>
            <a:r>
              <a:rPr lang="ko-KR" altLang="en-US" dirty="0" err="1"/>
              <a:t>언더바</a:t>
            </a:r>
            <a:r>
              <a:rPr lang="en-US" altLang="ko-KR" dirty="0"/>
              <a:t>)</a:t>
            </a:r>
            <a:r>
              <a:rPr lang="ko-KR" altLang="en-US" dirty="0"/>
              <a:t> 사용</a:t>
            </a:r>
            <a:endParaRPr lang="en-US" altLang="ko-KR" dirty="0"/>
          </a:p>
          <a:p>
            <a:pPr marL="357188" lvl="1" indent="0">
              <a:buNone/>
            </a:pPr>
            <a:r>
              <a:rPr lang="en-US" altLang="ko-KR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45" y="1509173"/>
            <a:ext cx="9630821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45" y="5094185"/>
            <a:ext cx="9630821" cy="88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92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range() </a:t>
            </a:r>
            <a:r>
              <a:rPr lang="ko-KR" altLang="en-US" dirty="0"/>
              <a:t>함수의 </a:t>
            </a:r>
            <a:r>
              <a:rPr lang="ko-KR" altLang="en-US" dirty="0" err="1"/>
              <a:t>시작값</a:t>
            </a:r>
            <a:r>
              <a:rPr lang="ko-KR" altLang="en-US" dirty="0"/>
              <a:t> </a:t>
            </a:r>
            <a:r>
              <a:rPr lang="en-US" altLang="ko-KR" dirty="0"/>
              <a:t>2, </a:t>
            </a:r>
            <a:r>
              <a:rPr lang="en-US" altLang="ko-KR" dirty="0" err="1"/>
              <a:t>i</a:t>
            </a:r>
            <a:r>
              <a:rPr lang="ko-KR" altLang="en-US" dirty="0"/>
              <a:t>값을 </a:t>
            </a:r>
            <a:r>
              <a:rPr lang="en-US" altLang="ko-KR" dirty="0"/>
              <a:t>1</a:t>
            </a:r>
            <a:r>
              <a:rPr lang="ko-KR" altLang="en-US" dirty="0"/>
              <a:t>씩 줄여</a:t>
            </a:r>
            <a:r>
              <a:rPr lang="en-US" altLang="ko-KR" dirty="0"/>
              <a:t>(0</a:t>
            </a:r>
            <a:r>
              <a:rPr lang="ko-KR" altLang="en-US" dirty="0"/>
              <a:t>이 될 때까지</a:t>
            </a:r>
            <a:r>
              <a:rPr lang="en-US" altLang="ko-KR" dirty="0"/>
              <a:t>) print() </a:t>
            </a:r>
            <a:r>
              <a:rPr lang="ko-KR" altLang="en-US" dirty="0"/>
              <a:t>함수 </a:t>
            </a:r>
            <a:r>
              <a:rPr lang="en-US" altLang="ko-KR" dirty="0"/>
              <a:t>3</a:t>
            </a:r>
            <a:r>
              <a:rPr lang="ko-KR" altLang="en-US" dirty="0"/>
              <a:t>번 실행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예 </a:t>
            </a:r>
            <a:r>
              <a:rPr lang="en-US" altLang="ko-KR" dirty="0"/>
              <a:t>: 1~5</a:t>
            </a:r>
            <a:r>
              <a:rPr lang="ko-KR" altLang="en-US" dirty="0"/>
              <a:t>의 숫자들을 차례로 출력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1225603"/>
            <a:ext cx="9930296" cy="10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60" y="2253371"/>
            <a:ext cx="9930296" cy="16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" y="4509120"/>
            <a:ext cx="9930294" cy="20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3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for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for </a:t>
            </a:r>
            <a:r>
              <a:rPr lang="ko-KR" altLang="en-US" dirty="0"/>
              <a:t>문을 활용한 합계 구하기</a:t>
            </a:r>
            <a:endParaRPr lang="en-US" altLang="ko-KR" dirty="0"/>
          </a:p>
          <a:p>
            <a:pPr lvl="1"/>
            <a:r>
              <a:rPr lang="en-US" altLang="ko-KR" dirty="0"/>
              <a:t>for </a:t>
            </a:r>
            <a:r>
              <a:rPr lang="ko-KR" altLang="en-US" dirty="0"/>
              <a:t>문을 배우기 전의 방식으로 </a:t>
            </a:r>
            <a:r>
              <a:rPr lang="en-US" altLang="ko-KR" dirty="0"/>
              <a:t>1~10 </a:t>
            </a:r>
            <a:r>
              <a:rPr lang="ko-KR" altLang="en-US" dirty="0"/>
              <a:t>의 합계를 구하는 프로그램 만들기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for </a:t>
            </a:r>
            <a:r>
              <a:rPr lang="ko-KR" altLang="en-US" dirty="0"/>
              <a:t>문 작성 내용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0" y="1943251"/>
            <a:ext cx="8190910" cy="164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0" y="4329100"/>
            <a:ext cx="8190910" cy="19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87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202201파이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1파이썬" id="{CC43A8A9-8806-4CCE-8F5A-B8AE5243750D}" vid="{09E8B9F0-1060-4D53-BD15-F23F6FAB1113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1228</Words>
  <Application>Microsoft Office PowerPoint</Application>
  <PresentationFormat>와이드스크린</PresentationFormat>
  <Paragraphs>202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202201파이썬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02 기본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03 중첩 for 문</vt:lpstr>
      <vt:lpstr>Section 04 while 문</vt:lpstr>
      <vt:lpstr>Section 04 while 문</vt:lpstr>
      <vt:lpstr>Section 04 while 문</vt:lpstr>
      <vt:lpstr>Section 04 while 문</vt:lpstr>
      <vt:lpstr>Section 04 while 문</vt:lpstr>
      <vt:lpstr>Section 04 while 문</vt:lpstr>
      <vt:lpstr>Section 04 while 문</vt:lpstr>
      <vt:lpstr>Section 04 while 문</vt:lpstr>
      <vt:lpstr>Section 04 while 문</vt:lpstr>
      <vt:lpstr>Section 05 break 문과 continue 문</vt:lpstr>
      <vt:lpstr>Section 05 break 문과 continue 문</vt:lpstr>
      <vt:lpstr>Section 05 break 문과 continue 문</vt:lpstr>
      <vt:lpstr>Section 05 break 문과 continue 문</vt:lpstr>
      <vt:lpstr>Section 05 break 문과 continue 문</vt:lpstr>
      <vt:lpstr>Section 05 break 문과 continue 문</vt:lpstr>
      <vt:lpstr>Section 05 break 문과 continue 문</vt:lpstr>
      <vt:lpstr>Section 05 break 문과 continue 문</vt:lpstr>
      <vt:lpstr>Section 05 break 문과 continue 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253</cp:revision>
  <dcterms:created xsi:type="dcterms:W3CDTF">2012-07-23T02:34:37Z</dcterms:created>
  <dcterms:modified xsi:type="dcterms:W3CDTF">2022-04-06T10:38:48Z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