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3"/>
  </p:notesMasterIdLst>
  <p:sldIdLst>
    <p:sldId id="516" r:id="rId2"/>
  </p:sldIdLst>
  <p:sldSz cx="6858000" cy="9906000" type="A4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91" userDrawn="1">
          <p15:clr>
            <a:srgbClr val="A4A3A4"/>
          </p15:clr>
        </p15:guide>
        <p15:guide id="3" pos="213" userDrawn="1">
          <p15:clr>
            <a:srgbClr val="A4A3A4"/>
          </p15:clr>
        </p15:guide>
        <p15:guide id="4" pos="402" userDrawn="1">
          <p15:clr>
            <a:srgbClr val="A4A3A4"/>
          </p15:clr>
        </p15:guide>
        <p15:guide id="5" pos="4107" userDrawn="1">
          <p15:clr>
            <a:srgbClr val="A4A3A4"/>
          </p15:clr>
        </p15:guide>
        <p15:guide id="6" pos="1689" userDrawn="1">
          <p15:clr>
            <a:srgbClr val="A4A3A4"/>
          </p15:clr>
        </p15:guide>
        <p15:guide id="7" pos="2380" userDrawn="1">
          <p15:clr>
            <a:srgbClr val="A4A3A4"/>
          </p15:clr>
        </p15:guide>
        <p15:guide id="8" orient="horz" pos="60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78C"/>
    <a:srgbClr val="0000FF"/>
    <a:srgbClr val="FFFFCC"/>
    <a:srgbClr val="003366"/>
    <a:srgbClr val="DCE6F2"/>
    <a:srgbClr val="A50021"/>
    <a:srgbClr val="063360"/>
    <a:srgbClr val="EBF1DE"/>
    <a:srgbClr val="17375E"/>
    <a:srgbClr val="123A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24" autoAdjust="0"/>
    <p:restoredTop sz="95226" autoAdjust="0"/>
  </p:normalViewPr>
  <p:slideViewPr>
    <p:cSldViewPr>
      <p:cViewPr varScale="1">
        <p:scale>
          <a:sx n="76" d="100"/>
          <a:sy n="76" d="100"/>
        </p:scale>
        <p:origin x="690" y="96"/>
      </p:cViewPr>
      <p:guideLst>
        <p:guide orient="horz" pos="3120"/>
        <p:guide pos="2191"/>
        <p:guide pos="213"/>
        <p:guide pos="402"/>
        <p:guide pos="4107"/>
        <p:guide pos="1689"/>
        <p:guide pos="2380"/>
        <p:guide orient="horz" pos="60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252" y="-96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677C9-7100-41B1-8B5B-53862A4AFA2F}" type="datetimeFigureOut">
              <a:rPr lang="ko-KR" altLang="en-US" smtClean="0"/>
              <a:pPr/>
              <a:t>2020-06-25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B5168-4C5D-4BC5-B9E5-48BD02ACE22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0345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92"/>
            <a:ext cx="5829300" cy="212336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6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9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2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5979-8DA2-4456-A819-D90BA8D695E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2020-06-25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2AD7-7B21-49AC-B4C0-8A6A4DEEE05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156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5979-8DA2-4456-A819-D90BA8D695E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2020-06-25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2AD7-7B21-49AC-B4C0-8A6A4DEEE05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9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96710"/>
            <a:ext cx="1543050" cy="845220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96710"/>
            <a:ext cx="4514850" cy="845220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5979-8DA2-4456-A819-D90BA8D695E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2020-06-25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2AD7-7B21-49AC-B4C0-8A6A4DEEE05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528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5727780" y="213658"/>
            <a:ext cx="972108" cy="319692"/>
          </a:xfrm>
          <a:prstGeom prst="rect">
            <a:avLst/>
          </a:prstGeom>
          <a:noFill/>
        </p:spPr>
        <p:txBody>
          <a:bodyPr wrap="square" lIns="63297" tIns="31649" rIns="63297" bIns="31649" rtlCol="0">
            <a:spAutoFit/>
          </a:bodyPr>
          <a:lstStyle/>
          <a:p>
            <a:pPr algn="ctr"/>
            <a:endParaRPr lang="ko-KR" altLang="en-US" sz="1662" b="1" dirty="0">
              <a:solidFill>
                <a:prstClr val="white">
                  <a:lumMod val="50000"/>
                </a:prstClr>
              </a:solidFill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pic>
        <p:nvPicPr>
          <p:cNvPr id="6" name="Picture 2" descr="B3"/>
          <p:cNvPicPr>
            <a:picLocks noChangeAspect="1" noChangeArrowheads="1"/>
          </p:cNvPicPr>
          <p:nvPr userDrawn="1"/>
        </p:nvPicPr>
        <p:blipFill>
          <a:blip r:embed="rId2" cstate="print"/>
          <a:srcRect b="88292"/>
          <a:stretch>
            <a:fillRect/>
          </a:stretch>
        </p:blipFill>
        <p:spPr bwMode="auto">
          <a:xfrm flipH="1">
            <a:off x="3" y="-4584"/>
            <a:ext cx="6858000" cy="9011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036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5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-2311"/>
            <a:ext cx="6858000" cy="101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5979-8DA2-4456-A819-D90BA8D695E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2020-06-25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2AD7-7B21-49AC-B4C0-8A6A4DEEE05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24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64302" cy="998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85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311409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311409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5979-8DA2-4456-A819-D90BA8D695E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2020-06-25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2AD7-7B21-49AC-B4C0-8A6A4DEEE05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87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2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2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5979-8DA2-4456-A819-D90BA8D695E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2020-06-25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2AD7-7B21-49AC-B4C0-8A6A4DEEE05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22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5979-8DA2-4456-A819-D90BA8D695E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2020-06-25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2AD7-7B21-49AC-B4C0-8A6A4DEEE05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236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5979-8DA2-4456-A819-D90BA8D695E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2020-06-25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2AD7-7B21-49AC-B4C0-8A6A4DEEE05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3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9" y="394416"/>
            <a:ext cx="3833812" cy="845449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2927"/>
            <a:ext cx="2256235" cy="6775980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5979-8DA2-4456-A819-D90BA8D695E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2020-06-25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2AD7-7B21-49AC-B4C0-8A6A4DEEE05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76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5979-8DA2-4456-A819-D90BA8D695E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2020-06-25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2AD7-7B21-49AC-B4C0-8A6A4DEEE05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46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9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40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65979-8DA2-4456-A819-D90BA8D695E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2020-06-25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40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40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C2AD7-7B21-49AC-B4C0-8A6A4DEEE05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42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xStyles>
    <p:titleStyle>
      <a:lvl1pPr algn="ctr" defTabSz="633039" rtl="0" eaLnBrk="1" latinLnBrk="1" hangingPunct="1">
        <a:spcBef>
          <a:spcPct val="0"/>
        </a:spcBef>
        <a:buNone/>
        <a:defRPr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390" indent="-237390" algn="l" defTabSz="633039" rtl="0" eaLnBrk="1" latinLnBrk="1" hangingPunct="1">
        <a:spcBef>
          <a:spcPct val="20000"/>
        </a:spcBef>
        <a:buFont typeface="Arial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14344" indent="-197825" algn="l" defTabSz="633039" rtl="0" eaLnBrk="1" latinLnBrk="1" hangingPunct="1">
        <a:spcBef>
          <a:spcPct val="20000"/>
        </a:spcBef>
        <a:buFont typeface="Arial" pitchFamily="34" charset="0"/>
        <a:buChar char="–"/>
        <a:defRPr sz="1938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1" hangingPunct="1">
        <a:spcBef>
          <a:spcPct val="20000"/>
        </a:spcBef>
        <a:buFont typeface="Arial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1" hangingPunct="1">
        <a:spcBef>
          <a:spcPct val="20000"/>
        </a:spcBef>
        <a:buFont typeface="Arial" pitchFamily="34" charset="0"/>
        <a:buChar char="–"/>
        <a:defRPr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1" hangingPunct="1">
        <a:spcBef>
          <a:spcPct val="20000"/>
        </a:spcBef>
        <a:buFont typeface="Arial" pitchFamily="34" charset="0"/>
        <a:buChar char="»"/>
        <a:defRPr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1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1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1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1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f.org/k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057112A-85A6-4A69-BD4B-A13211E098B5}"/>
              </a:ext>
            </a:extLst>
          </p:cNvPr>
          <p:cNvSpPr txBox="1"/>
          <p:nvPr/>
        </p:nvSpPr>
        <p:spPr>
          <a:xfrm>
            <a:off x="-341616" y="411449"/>
            <a:ext cx="7541232" cy="408642"/>
          </a:xfrm>
          <a:prstGeom prst="rect">
            <a:avLst/>
          </a:prstGeom>
          <a:noFill/>
        </p:spPr>
        <p:txBody>
          <a:bodyPr wrap="square" lIns="99889" tIns="49945" rIns="99889" bIns="49945" rtlCol="0">
            <a:spAutoFit/>
          </a:bodyPr>
          <a:lstStyle/>
          <a:p>
            <a:pPr algn="ctr"/>
            <a:r>
              <a:rPr lang="ko-KR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코로나</a:t>
            </a:r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19 </a:t>
            </a:r>
            <a:r>
              <a:rPr lang="ko-KR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극복「</a:t>
            </a:r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With POSCO </a:t>
            </a:r>
            <a:r>
              <a:rPr lang="ko-KR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긴급생활장학금</a:t>
            </a:r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」</a:t>
            </a:r>
            <a:r>
              <a:rPr lang="ko-KR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공고문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24F9D3A2-A905-4B9A-903D-51BE21D40DAA}"/>
              </a:ext>
            </a:extLst>
          </p:cNvPr>
          <p:cNvSpPr/>
          <p:nvPr/>
        </p:nvSpPr>
        <p:spPr>
          <a:xfrm>
            <a:off x="79784" y="1208584"/>
            <a:ext cx="6758608" cy="907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2200"/>
              </a:lnSpc>
            </a:pPr>
            <a:r>
              <a:rPr lang="ko-KR" altLang="en-US" sz="1400" b="1" dirty="0" err="1">
                <a:solidFill>
                  <a:prstClr val="black"/>
                </a:solidFill>
                <a:latin typeface="맑은 고딕" panose="020B0503020000020004" pitchFamily="50" charset="-127"/>
              </a:rPr>
              <a:t>포스코청암재단에서는</a:t>
            </a:r>
            <a:r>
              <a:rPr lang="ko-KR" altLang="en-US" sz="14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 신종 코로나 바이러스 </a:t>
            </a:r>
            <a:r>
              <a:rPr lang="ko-KR" altLang="en-US" sz="1400" b="1" dirty="0" err="1">
                <a:solidFill>
                  <a:prstClr val="black"/>
                </a:solidFill>
                <a:latin typeface="맑은 고딕" panose="020B0503020000020004" pitchFamily="50" charset="-127"/>
              </a:rPr>
              <a:t>감염증</a:t>
            </a:r>
            <a:r>
              <a:rPr lang="en-US" altLang="ko-KR" sz="14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</a:t>
            </a:r>
            <a:r>
              <a:rPr lang="ko-KR" altLang="en-US" sz="14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코로나</a:t>
            </a:r>
            <a:r>
              <a:rPr lang="en-US" altLang="ko-KR" sz="14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19)</a:t>
            </a:r>
            <a:r>
              <a:rPr lang="ko-KR" altLang="en-US" sz="14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확산 장기화로</a:t>
            </a:r>
            <a:endParaRPr lang="en-US" altLang="ko-KR" sz="14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  <a:p>
            <a:pPr lvl="0" algn="ctr">
              <a:lnSpc>
                <a:spcPts val="2200"/>
              </a:lnSpc>
            </a:pPr>
            <a:r>
              <a:rPr lang="ko-KR" altLang="en-US" sz="14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경제적 어려움을 겪고 있는 포항</a:t>
            </a:r>
            <a:r>
              <a:rPr lang="en-US" altLang="ko-KR" sz="14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·</a:t>
            </a:r>
            <a:r>
              <a:rPr lang="ko-KR" altLang="en-US" sz="14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광양지역 가정 대학생들의 안정적 학습여건</a:t>
            </a:r>
            <a:endParaRPr lang="en-US" altLang="ko-KR" sz="14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  <a:p>
            <a:pPr lvl="0" algn="ctr">
              <a:lnSpc>
                <a:spcPts val="2200"/>
              </a:lnSpc>
            </a:pPr>
            <a:r>
              <a:rPr lang="ko-KR" altLang="en-US" sz="14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조성을 위해 </a:t>
            </a:r>
            <a:r>
              <a:rPr lang="ko-KR" altLang="ko-KR" sz="1400" b="1" dirty="0">
                <a:solidFill>
                  <a:srgbClr val="000000"/>
                </a:solidFill>
                <a:latin typeface="+mn-ea"/>
              </a:rPr>
              <a:t>코로나</a:t>
            </a:r>
            <a:r>
              <a:rPr lang="en-US" altLang="ko-KR" sz="1400" b="1" dirty="0">
                <a:solidFill>
                  <a:srgbClr val="000000"/>
                </a:solidFill>
                <a:latin typeface="+mn-ea"/>
              </a:rPr>
              <a:t>19 </a:t>
            </a:r>
            <a:r>
              <a:rPr lang="ko-KR" altLang="ko-KR" sz="1400" b="1" dirty="0">
                <a:solidFill>
                  <a:srgbClr val="000000"/>
                </a:solidFill>
                <a:latin typeface="+mn-ea"/>
              </a:rPr>
              <a:t>극복</a:t>
            </a:r>
            <a:r>
              <a:rPr lang="ko-KR" altLang="ko-KR" sz="1400" b="1" dirty="0">
                <a:solidFill>
                  <a:srgbClr val="000000"/>
                </a:solidFill>
                <a:latin typeface="+mn-ea"/>
                <a:cs typeface="함초롬바탕" panose="02030504000101010101" pitchFamily="18" charset="-127"/>
              </a:rPr>
              <a:t>「</a:t>
            </a:r>
            <a:r>
              <a:rPr lang="en-US" altLang="ko-KR" sz="1400" b="1" dirty="0">
                <a:solidFill>
                  <a:srgbClr val="000000"/>
                </a:solidFill>
                <a:latin typeface="+mn-ea"/>
              </a:rPr>
              <a:t>With POSCO </a:t>
            </a:r>
            <a:r>
              <a:rPr lang="ko-KR" altLang="en-US" sz="1400" b="1" dirty="0" err="1">
                <a:solidFill>
                  <a:srgbClr val="000000"/>
                </a:solidFill>
                <a:latin typeface="+mn-ea"/>
              </a:rPr>
              <a:t>긴급생활</a:t>
            </a:r>
            <a:r>
              <a:rPr lang="ko-KR" altLang="ko-KR" sz="1400" b="1" dirty="0" err="1">
                <a:solidFill>
                  <a:srgbClr val="000000"/>
                </a:solidFill>
                <a:latin typeface="+mn-ea"/>
              </a:rPr>
              <a:t>장학금</a:t>
            </a:r>
            <a:r>
              <a:rPr lang="ko-KR" altLang="ko-KR" sz="1400" b="1" dirty="0" err="1">
                <a:solidFill>
                  <a:srgbClr val="000000"/>
                </a:solidFill>
                <a:latin typeface="+mn-ea"/>
                <a:cs typeface="함초롬바탕" panose="02030504000101010101" pitchFamily="18" charset="-127"/>
              </a:rPr>
              <a:t>」</a:t>
            </a:r>
            <a:r>
              <a:rPr lang="ko-KR" altLang="en-US" sz="1400" b="1" dirty="0" err="1">
                <a:solidFill>
                  <a:prstClr val="black"/>
                </a:solidFill>
                <a:latin typeface="맑은 고딕" panose="020B0503020000020004" pitchFamily="50" charset="-127"/>
              </a:rPr>
              <a:t>을</a:t>
            </a:r>
            <a:r>
              <a:rPr lang="ko-KR" altLang="en-US" sz="14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 지원하고자 합니다</a:t>
            </a:r>
            <a:r>
              <a:rPr lang="en-US" altLang="ko-KR" sz="14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.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485A944F-3851-4A59-B7D8-AA73912329C7}"/>
              </a:ext>
            </a:extLst>
          </p:cNvPr>
          <p:cNvSpPr/>
          <p:nvPr/>
        </p:nvSpPr>
        <p:spPr>
          <a:xfrm>
            <a:off x="16623" y="2360712"/>
            <a:ext cx="6937784" cy="1626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o-KR" altLang="en-US" sz="1200" dirty="0">
                <a:solidFill>
                  <a:srgbClr val="00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b="1" dirty="0">
                <a:solidFill>
                  <a:srgbClr val="000000"/>
                </a:solidFill>
                <a:latin typeface="맑은 고딕" panose="020B0503020000020004" pitchFamily="50" charset="-127"/>
              </a:rPr>
              <a:t>1.</a:t>
            </a:r>
            <a:r>
              <a:rPr lang="ko-KR" altLang="en-US" sz="1200" b="1" dirty="0">
                <a:solidFill>
                  <a:srgbClr val="000000"/>
                </a:solidFill>
                <a:latin typeface="맑은 고딕" panose="020B0503020000020004" pitchFamily="50" charset="-127"/>
              </a:rPr>
              <a:t> 지원자격</a:t>
            </a:r>
            <a:r>
              <a:rPr lang="en-US" altLang="ko-KR" sz="1200" b="1" dirty="0">
                <a:solidFill>
                  <a:srgbClr val="000000"/>
                </a:solidFill>
                <a:latin typeface="맑은 고딕" panose="020B0503020000020004" pitchFamily="50" charset="-127"/>
              </a:rPr>
              <a:t>: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코로나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19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사태로 경제적 지원이 필요한  </a:t>
            </a:r>
            <a:r>
              <a:rPr lang="ko-KR" altLang="en-US" sz="1200" dirty="0">
                <a:solidFill>
                  <a:srgbClr val="02478C"/>
                </a:solidFill>
                <a:latin typeface="맑은 고딕" panose="020B0503020000020004" pitchFamily="50" charset="-127"/>
              </a:rPr>
              <a:t>포항</a:t>
            </a:r>
            <a:r>
              <a:rPr lang="en-US" altLang="ko-KR" sz="1200" dirty="0">
                <a:solidFill>
                  <a:srgbClr val="02478C"/>
                </a:solidFill>
                <a:latin typeface="맑은 고딕" panose="020B0503020000020004" pitchFamily="50" charset="-127"/>
              </a:rPr>
              <a:t>·</a:t>
            </a:r>
            <a:r>
              <a:rPr lang="ko-KR" altLang="en-US" sz="1200" dirty="0">
                <a:solidFill>
                  <a:srgbClr val="02478C"/>
                </a:solidFill>
                <a:latin typeface="맑은 고딕" panose="020B0503020000020004" pitchFamily="50" charset="-127"/>
              </a:rPr>
              <a:t>광양지역 가정의 대학생 중 </a:t>
            </a:r>
            <a:endParaRPr lang="en-US" altLang="ko-KR" sz="1200" dirty="0">
              <a:solidFill>
                <a:srgbClr val="02478C"/>
              </a:solidFill>
              <a:latin typeface="맑은 고딕" panose="020B0503020000020004" pitchFamily="50" charset="-127"/>
            </a:endParaRPr>
          </a:p>
          <a:p>
            <a:pPr lvl="0">
              <a:lnSpc>
                <a:spcPct val="150000"/>
              </a:lnSpc>
            </a:pPr>
            <a:r>
              <a:rPr lang="en-US" altLang="ko-KR" sz="1200" dirty="0">
                <a:solidFill>
                  <a:srgbClr val="02478C"/>
                </a:solidFill>
                <a:latin typeface="맑은 고딕" panose="020B0503020000020004" pitchFamily="50" charset="-127"/>
              </a:rPr>
              <a:t>                 </a:t>
            </a:r>
            <a:r>
              <a:rPr lang="ko-KR" altLang="en-US" sz="1200" dirty="0">
                <a:solidFill>
                  <a:srgbClr val="02478C"/>
                </a:solidFill>
                <a:latin typeface="맑은 고딕" panose="020B0503020000020004" pitchFamily="50" charset="-127"/>
              </a:rPr>
              <a:t>소득 </a:t>
            </a:r>
            <a:r>
              <a:rPr lang="en-US" altLang="ko-KR" sz="1200" dirty="0">
                <a:solidFill>
                  <a:srgbClr val="02478C"/>
                </a:solidFill>
                <a:latin typeface="맑은 고딕" panose="020B0503020000020004" pitchFamily="50" charset="-127"/>
              </a:rPr>
              <a:t>1~6</a:t>
            </a:r>
            <a:r>
              <a:rPr lang="ko-KR" altLang="en-US" sz="1200" dirty="0">
                <a:solidFill>
                  <a:srgbClr val="02478C"/>
                </a:solidFill>
                <a:latin typeface="맑은 고딕" panose="020B0503020000020004" pitchFamily="50" charset="-127"/>
              </a:rPr>
              <a:t>구간으로 아래 요건 중 하나 이상 해당되는 자</a:t>
            </a:r>
            <a:r>
              <a:rPr lang="en-US" altLang="ko-KR" sz="1200" dirty="0">
                <a:solidFill>
                  <a:srgbClr val="02478C"/>
                </a:solidFill>
                <a:latin typeface="맑은 고딕" panose="020B0503020000020004" pitchFamily="50" charset="-127"/>
              </a:rPr>
              <a:t> </a:t>
            </a:r>
          </a:p>
          <a:p>
            <a:pPr lvl="0">
              <a:lnSpc>
                <a:spcPct val="150000"/>
              </a:lnSpc>
            </a:pP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       ①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본인 혹은 가족의 확진이나 </a:t>
            </a:r>
            <a:r>
              <a:rPr lang="ko-KR" altLang="en-US" sz="120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확진자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 접촉으로 인해 경제적 피해를 받은 자</a:t>
            </a:r>
            <a:endParaRPr lang="en-US" altLang="ko-KR" sz="1200" dirty="0">
              <a:solidFill>
                <a:srgbClr val="000000"/>
              </a:solidFill>
              <a:latin typeface="맑은 고딕" panose="020B0503020000020004" pitchFamily="50" charset="-127"/>
            </a:endParaRPr>
          </a:p>
          <a:p>
            <a:pPr lvl="0">
              <a:lnSpc>
                <a:spcPct val="150000"/>
              </a:lnSpc>
            </a:pP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       </a:t>
            </a:r>
            <a:r>
              <a:rPr lang="ko-KR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②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부모가 중소기업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·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소상공인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·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자영업자를 위한 정부정책 지원자격에 해당되는 자</a:t>
            </a:r>
            <a:endParaRPr lang="en-US" altLang="ko-KR" sz="1200" dirty="0">
              <a:solidFill>
                <a:srgbClr val="000000"/>
              </a:solidFill>
              <a:latin typeface="맑은 고딕" panose="020B0503020000020004" pitchFamily="50" charset="-127"/>
            </a:endParaRPr>
          </a:p>
          <a:p>
            <a:pPr lvl="0">
              <a:lnSpc>
                <a:spcPct val="150000"/>
              </a:lnSpc>
            </a:pP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      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③ 교내근로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및 아르바이트 등이 불가하여 생활이 어려워진 자</a:t>
            </a:r>
            <a:endParaRPr lang="en-US" altLang="ko-KR" sz="1200" dirty="0">
              <a:solidFill>
                <a:srgbClr val="000000"/>
              </a:solidFill>
              <a:latin typeface="맑은 고딕" panose="020B0503020000020004" pitchFamily="50" charset="-127"/>
            </a:endParaRPr>
          </a:p>
          <a:p>
            <a:pPr lvl="0">
              <a:lnSpc>
                <a:spcPct val="150000"/>
              </a:lnSpc>
            </a:pP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        * ’20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년 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2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학기 휴학 예정자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군입대자 및 現 </a:t>
            </a:r>
            <a:r>
              <a:rPr lang="ko-KR" altLang="en-US" sz="120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포스코청암재단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 장학금 수혜자는 제외</a:t>
            </a:r>
            <a:endParaRPr lang="en-US" altLang="ko-KR" sz="120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288FAF22-D2F0-4516-94CF-84E04A75261D}"/>
              </a:ext>
            </a:extLst>
          </p:cNvPr>
          <p:cNvSpPr/>
          <p:nvPr/>
        </p:nvSpPr>
        <p:spPr>
          <a:xfrm>
            <a:off x="19608" y="4160912"/>
            <a:ext cx="6937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o-KR" altLang="en-US" sz="1200" b="1" dirty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ko-KR" sz="1200" b="1" dirty="0">
                <a:solidFill>
                  <a:srgbClr val="000000"/>
                </a:solidFill>
                <a:latin typeface="+mn-ea"/>
              </a:rPr>
              <a:t>2. </a:t>
            </a:r>
            <a:r>
              <a:rPr lang="ko-KR" altLang="en-US" sz="1200" b="1" dirty="0">
                <a:solidFill>
                  <a:srgbClr val="000000"/>
                </a:solidFill>
                <a:latin typeface="+mn-ea"/>
              </a:rPr>
              <a:t>선발인원</a:t>
            </a:r>
            <a:r>
              <a:rPr lang="en-US" altLang="ko-KR" sz="1200" b="1" dirty="0">
                <a:solidFill>
                  <a:srgbClr val="000000"/>
                </a:solidFill>
                <a:latin typeface="+mn-ea"/>
              </a:rPr>
              <a:t>: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200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명 내외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lvl="0"/>
            <a:endParaRPr lang="en-US" altLang="ko-KR" sz="1200" b="1" dirty="0">
              <a:solidFill>
                <a:srgbClr val="000000"/>
              </a:solidFill>
              <a:latin typeface="+mn-ea"/>
            </a:endParaRPr>
          </a:p>
          <a:p>
            <a:r>
              <a:rPr lang="en-US" altLang="ko-KR" sz="1200" b="1" dirty="0">
                <a:solidFill>
                  <a:srgbClr val="000000"/>
                </a:solidFill>
                <a:latin typeface="+mn-ea"/>
              </a:rPr>
              <a:t> 3. </a:t>
            </a:r>
            <a:r>
              <a:rPr lang="ko-KR" altLang="en-US" sz="1200" b="1" dirty="0">
                <a:solidFill>
                  <a:srgbClr val="000000"/>
                </a:solidFill>
                <a:latin typeface="+mn-ea"/>
              </a:rPr>
              <a:t>지원규모</a:t>
            </a:r>
            <a:r>
              <a:rPr lang="en-US" altLang="ko-KR" sz="1200" b="1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인당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100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만원 학비보조금 지급   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*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한국장학재단 이중중복 수혜 가능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lvl="0"/>
            <a:endParaRPr lang="en-US" altLang="ko-KR" sz="1200" b="1" dirty="0">
              <a:solidFill>
                <a:srgbClr val="000000"/>
              </a:solidFill>
              <a:latin typeface="+mn-ea"/>
            </a:endParaRPr>
          </a:p>
          <a:p>
            <a:pPr lvl="0"/>
            <a:r>
              <a:rPr lang="en-US" altLang="ko-KR" sz="1200" b="1" dirty="0">
                <a:solidFill>
                  <a:srgbClr val="000000"/>
                </a:solidFill>
                <a:latin typeface="+mn-ea"/>
              </a:rPr>
              <a:t> 4. </a:t>
            </a:r>
            <a:r>
              <a:rPr lang="ko-KR" altLang="en-US" sz="1200" b="1" dirty="0">
                <a:solidFill>
                  <a:srgbClr val="000000"/>
                </a:solidFill>
                <a:latin typeface="+mn-ea"/>
              </a:rPr>
              <a:t>지원절차 </a:t>
            </a:r>
            <a:endParaRPr lang="en-US" altLang="ko-KR" sz="1200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F5EB1136-074F-4DFF-BC72-95EEE91DB88E}"/>
              </a:ext>
            </a:extLst>
          </p:cNvPr>
          <p:cNvSpPr/>
          <p:nvPr/>
        </p:nvSpPr>
        <p:spPr>
          <a:xfrm>
            <a:off x="404664" y="5141239"/>
            <a:ext cx="6433728" cy="2836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가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.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신청기간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: 2020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년 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7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월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15(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수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)~ 7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월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30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일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목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)</a:t>
            </a:r>
          </a:p>
          <a:p>
            <a:pPr lvl="0">
              <a:lnSpc>
                <a:spcPct val="150000"/>
              </a:lnSpc>
            </a:pP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나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.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신청방법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제출서류 구비 후 재단 이메일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(withp@postf.org)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로 제출  </a:t>
            </a:r>
            <a:endParaRPr lang="en-US" altLang="ko-KR" sz="1200" dirty="0">
              <a:solidFill>
                <a:srgbClr val="000000"/>
              </a:solidFill>
              <a:latin typeface="맑은 고딕" panose="020B0503020000020004" pitchFamily="50" charset="-127"/>
            </a:endParaRPr>
          </a:p>
          <a:p>
            <a:pPr lvl="0"/>
            <a:r>
              <a:rPr lang="en-US" altLang="ko-KR" sz="1600" dirty="0">
                <a:solidFill>
                  <a:srgbClr val="000000"/>
                </a:solidFill>
                <a:latin typeface="맑은 고딕" panose="020B0503020000020004" pitchFamily="50" charset="-127"/>
              </a:rPr>
              <a:t>             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* 장학금 신청서는 재단 홈페이지에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(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  <a:hlinkClick r:id="rId2"/>
              </a:rPr>
              <a:t>www.postf.org/ko/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main.do)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서 다운로드</a:t>
            </a:r>
            <a:endParaRPr lang="en-US" altLang="ko-KR" sz="1500" dirty="0">
              <a:solidFill>
                <a:srgbClr val="000000"/>
              </a:solidFill>
              <a:latin typeface="맑은 고딕" panose="020B0503020000020004" pitchFamily="50" charset="-127"/>
            </a:endParaRPr>
          </a:p>
          <a:p>
            <a:pPr lvl="0">
              <a:lnSpc>
                <a:spcPct val="150000"/>
              </a:lnSpc>
            </a:pP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다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.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제출서류</a:t>
            </a:r>
            <a:endParaRPr lang="en-US" altLang="ko-KR" sz="1200" dirty="0">
              <a:solidFill>
                <a:srgbClr val="000000"/>
              </a:solidFill>
              <a:latin typeface="맑은 고딕" panose="020B0503020000020004" pitchFamily="50" charset="-127"/>
            </a:endParaRPr>
          </a:p>
          <a:p>
            <a:pPr lvl="0">
              <a:lnSpc>
                <a:spcPct val="150000"/>
              </a:lnSpc>
            </a:pP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   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-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필수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(5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종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):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코로나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19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장학금 신청서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붙임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),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재학증명서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소득분위 통지서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, </a:t>
            </a:r>
          </a:p>
          <a:p>
            <a:pPr lvl="0">
              <a:lnSpc>
                <a:spcPct val="150000"/>
              </a:lnSpc>
            </a:pP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                   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가족관계증명서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성적증명서</a:t>
            </a:r>
            <a:endParaRPr lang="en-US" altLang="ko-KR" sz="1200" dirty="0">
              <a:solidFill>
                <a:srgbClr val="000000"/>
              </a:solidFill>
              <a:latin typeface="맑은 고딕" panose="020B0503020000020004" pitchFamily="50" charset="-127"/>
            </a:endParaRPr>
          </a:p>
          <a:p>
            <a:pPr lvl="0">
              <a:lnSpc>
                <a:spcPct val="150000"/>
              </a:lnSpc>
            </a:pP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    -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선택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(</a:t>
            </a:r>
            <a:r>
              <a:rPr lang="ko-KR" altLang="en-US" sz="120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해당시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):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부모가 중소기업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,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소상공인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,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자영업자를 위한 정부정책지원 자격에 해당</a:t>
            </a:r>
            <a:b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</a:b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                       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됨을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증빙할 수 있는 서류 일체</a:t>
            </a:r>
            <a:endParaRPr lang="en-US" altLang="ko-KR" sz="1200" dirty="0">
              <a:solidFill>
                <a:srgbClr val="000000"/>
              </a:solidFill>
              <a:latin typeface="맑은 고딕" panose="020B0503020000020004" pitchFamily="50" charset="-127"/>
            </a:endParaRPr>
          </a:p>
          <a:p>
            <a:pPr lvl="0">
              <a:lnSpc>
                <a:spcPct val="150000"/>
              </a:lnSpc>
            </a:pP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                       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부모 또는 본인의 실직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·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휴직 증빙서류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고용보험가입내역서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건강보험자</a:t>
            </a:r>
            <a:b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</a:b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                        </a:t>
            </a:r>
            <a:r>
              <a:rPr lang="ko-KR" altLang="en-US" sz="120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격득실확인서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), 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휴업</a:t>
            </a:r>
            <a:r>
              <a:rPr lang="en-US" altLang="ko-KR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·</a:t>
            </a:r>
            <a:r>
              <a:rPr lang="ko-KR" altLang="en-US" sz="1200" dirty="0">
                <a:solidFill>
                  <a:srgbClr val="000000"/>
                </a:solidFill>
                <a:latin typeface="맑은 고딕" panose="020B0503020000020004" pitchFamily="50" charset="-127"/>
              </a:rPr>
              <a:t>폐업사실 증명서</a:t>
            </a:r>
            <a:endParaRPr lang="ko-KR" altLang="en-US" sz="1200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0CB3E7B8-C1D7-4799-A4D9-A602E8E6A514}"/>
              </a:ext>
            </a:extLst>
          </p:cNvPr>
          <p:cNvSpPr/>
          <p:nvPr/>
        </p:nvSpPr>
        <p:spPr>
          <a:xfrm>
            <a:off x="16623" y="8175357"/>
            <a:ext cx="6937784" cy="1026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o-KR" altLang="en-US" sz="1200" b="1" dirty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ko-KR" sz="1200" b="1" dirty="0">
                <a:solidFill>
                  <a:srgbClr val="000000"/>
                </a:solidFill>
                <a:latin typeface="+mn-ea"/>
              </a:rPr>
              <a:t>5. </a:t>
            </a:r>
            <a:r>
              <a:rPr lang="ko-KR" altLang="en-US" sz="1200" b="1" dirty="0">
                <a:solidFill>
                  <a:srgbClr val="000000"/>
                </a:solidFill>
                <a:latin typeface="+mn-ea"/>
              </a:rPr>
              <a:t>장학금 지급</a:t>
            </a:r>
            <a:r>
              <a:rPr lang="en-US" altLang="ko-KR" sz="1200" b="1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최종 선발된 장학생은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8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월 중 개인계좌로 지급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lvl="0">
              <a:lnSpc>
                <a:spcPct val="200000"/>
              </a:lnSpc>
            </a:pPr>
            <a:r>
              <a:rPr lang="en-US" altLang="ko-KR" sz="1200" b="1" dirty="0">
                <a:solidFill>
                  <a:srgbClr val="000000"/>
                </a:solidFill>
                <a:latin typeface="+mn-ea"/>
                <a:ea typeface="굴림" panose="020B0600000101010101" pitchFamily="50" charset="-127"/>
              </a:rPr>
              <a:t>     </a:t>
            </a:r>
            <a:r>
              <a:rPr lang="ko-KR" altLang="ko-KR" sz="1200" dirty="0">
                <a:solidFill>
                  <a:srgbClr val="000000"/>
                </a:solidFill>
                <a:latin typeface="+mn-ea"/>
              </a:rPr>
              <a:t>※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제출서류가 허위임이 밝혀질 경우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장학금 환수 및 추후 장학생 선발 제한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lvl="0">
              <a:lnSpc>
                <a:spcPct val="250000"/>
              </a:lnSpc>
            </a:pPr>
            <a:r>
              <a:rPr lang="en-US" altLang="ko-KR" sz="1200" b="1" dirty="0">
                <a:solidFill>
                  <a:srgbClr val="000000"/>
                </a:solidFill>
                <a:latin typeface="+mn-ea"/>
              </a:rPr>
              <a:t> 6. </a:t>
            </a:r>
            <a:r>
              <a:rPr lang="ko-KR" altLang="en-US" sz="1200" b="1" dirty="0">
                <a:solidFill>
                  <a:srgbClr val="000000"/>
                </a:solidFill>
                <a:latin typeface="+mn-ea"/>
              </a:rPr>
              <a:t>문의처</a:t>
            </a:r>
            <a:r>
              <a:rPr lang="en-US" altLang="ko-KR" sz="1200" b="1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포스코청암재단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 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02-562-1740</a:t>
            </a:r>
          </a:p>
        </p:txBody>
      </p:sp>
    </p:spTree>
    <p:extLst>
      <p:ext uri="{BB962C8B-B14F-4D97-AF65-F5344CB8AC3E}">
        <p14:creationId xmlns:p14="http://schemas.microsoft.com/office/powerpoint/2010/main" val="40211149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27979</TotalTime>
  <Words>315</Words>
  <Application>Microsoft Office PowerPoint</Application>
  <PresentationFormat>A4 용지(210x297mm)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HY견고딕</vt:lpstr>
      <vt:lpstr>맑은 고딕</vt:lpstr>
      <vt:lpstr>Arial</vt:lpstr>
      <vt:lpstr>2_Office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이태윤 tylee1 tylee1</dc:creator>
  <cp:lastModifiedBy>중기 김</cp:lastModifiedBy>
  <cp:revision>2292</cp:revision>
  <cp:lastPrinted>2020-06-25T01:00:45Z</cp:lastPrinted>
  <dcterms:created xsi:type="dcterms:W3CDTF">2016-10-12T02:01:03Z</dcterms:created>
  <dcterms:modified xsi:type="dcterms:W3CDTF">2020-06-25T01:14:43Z</dcterms:modified>
</cp:coreProperties>
</file>