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2"/>
  </p:sldMasterIdLst>
  <p:notesMasterIdLst>
    <p:notesMasterId r:id="rId36"/>
  </p:notesMasterIdLst>
  <p:handoutMasterIdLst>
    <p:handoutMasterId r:id="rId37"/>
  </p:handoutMasterIdLst>
  <p:sldIdLst>
    <p:sldId id="257" r:id="rId3"/>
    <p:sldId id="270" r:id="rId4"/>
    <p:sldId id="259" r:id="rId5"/>
    <p:sldId id="271" r:id="rId6"/>
    <p:sldId id="272" r:id="rId7"/>
    <p:sldId id="273" r:id="rId8"/>
    <p:sldId id="274" r:id="rId9"/>
    <p:sldId id="275"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278" r:id="rId31"/>
    <p:sldId id="301" r:id="rId32"/>
    <p:sldId id="279" r:id="rId33"/>
    <p:sldId id="280" r:id="rId34"/>
    <p:sldId id="302" r:id="rId35"/>
  </p:sldIdLst>
  <p:sldSz cx="9144000" cy="6858000" type="screen4x3"/>
  <p:notesSz cx="6858000" cy="9144000"/>
  <p:embeddedFontLst>
    <p:embeddedFont>
      <p:font typeface="맑은 고딕" panose="020B0503020000020004" pitchFamily="50" charset="-127"/>
      <p:regular r:id="rId38"/>
      <p:bold r:id="rId39"/>
    </p:embeddedFont>
    <p:embeddedFont>
      <p:font typeface="한컴돋움" panose="020B0600000101010101" charset="2"/>
      <p:regular r:id="rId40"/>
    </p:embeddedFont>
    <p:embeddedFont>
      <p:font typeface="Calibri" panose="020F0502020204030204" pitchFamily="34" charset="0"/>
      <p:regular r:id="rId41"/>
      <p:bold r:id="rId42"/>
      <p:italic r:id="rId43"/>
      <p:boldItalic r:id="rId44"/>
    </p:embeddedFont>
    <p:embeddedFont>
      <p:font typeface="새굴림" panose="02030600000101010101" pitchFamily="18" charset="-127"/>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04" autoAdjust="0"/>
    <p:restoredTop sz="94660"/>
  </p:normalViewPr>
  <p:slideViewPr>
    <p:cSldViewPr>
      <p:cViewPr varScale="1">
        <p:scale>
          <a:sx n="102" d="100"/>
          <a:sy n="102" d="100"/>
        </p:scale>
        <p:origin x="204" y="96"/>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7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D80914-434E-4CB4-A4E8-A31EE539B94D}" type="datetime9">
              <a:rPr lang="ko-KR" altLang="en-US" smtClean="0"/>
              <a:pPr/>
              <a:t>2021년 8월 29일 오후 4시 38분</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EB414-D411-4C30-ADBE-627D969AB331}"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슬라이드 이미지 개체 틀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pic>
        <p:nvPicPr>
          <p:cNvPr id="1026" name="ShockwaveFlash1"/>
          <p:cNvPicPr>
            <a:picLocks noChangeAspect="1" noChangeArrowheads="1"/>
          </p:cNvPicPr>
          <p:nvPr/>
        </p:nvPicPr>
        <p:blipFill>
          <a:blip r:embed="rId2"/>
          <a:srcRect/>
          <a:stretch>
            <a:fillRect/>
          </a:stretch>
        </p:blipFill>
        <p:spPr bwMode="auto">
          <a:xfrm>
            <a:off x="5301208" y="8604448"/>
            <a:ext cx="1368425" cy="360362"/>
          </a:xfrm>
          <a:prstGeom prst="rect">
            <a:avLst/>
          </a:prstGeom>
          <a:noFill/>
          <a:ln w="9525">
            <a:solidFill>
              <a:schemeClr val="tx1"/>
            </a:solidFill>
            <a:miter lim="800000"/>
            <a:headEnd/>
            <a:tailEnd/>
          </a:ln>
          <a:effectLst/>
        </p:spPr>
      </p:pic>
    </p:spTree>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AF826D3B-53D3-462E-ABEC-A9127BBED795}" type="datetime9">
              <a:rPr lang="ko-KR" altLang="en-US" smtClean="0"/>
              <a:pPr/>
              <a:t>2021년 8월 29일 오후 4시 38분</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1DC5D22A-79DC-46D3-93A2-536B334BBEEC}"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38분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1"/>
            <a:ext cx="7681913" cy="875928"/>
          </a:xfrm>
          <a:noFill/>
        </p:spPr>
        <p:txBody>
          <a:bodyPr>
            <a:noAutofit/>
          </a:bodyPr>
          <a:lstStyle>
            <a:lvl1pPr>
              <a:lnSpc>
                <a:spcPct val="90000"/>
              </a:lnSpc>
              <a:defRPr sz="5400">
                <a:solidFill>
                  <a:schemeClr val="bg2">
                    <a:lumMod val="50000"/>
                  </a:schemeClr>
                </a:solidFill>
                <a:latin typeface="+mj-ea"/>
                <a:ea typeface="+mj-ea"/>
              </a:defRPr>
            </a:lvl1pPr>
          </a:lstStyle>
          <a:p>
            <a:r>
              <a:rPr lang="ko-KR" altLang="en-US" dirty="0" smtClean="0"/>
              <a:t>마스터 제목 스타일 편집</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a:noFill/>
        </p:spPr>
        <p:txBody>
          <a:bodyPr/>
          <a:lstStyle>
            <a:lvl1pPr>
              <a:defRPr sz="4000" b="1" u="sng">
                <a:solidFill>
                  <a:schemeClr val="bg2">
                    <a:lumMod val="50000"/>
                  </a:schemeClr>
                </a:solidFill>
                <a:latin typeface="+mj-ea"/>
                <a:ea typeface="+mj-ea"/>
                <a:cs typeface="한컴돋움" pitchFamily="18" charset="2"/>
              </a:defRPr>
            </a:lvl1pPr>
          </a:lstStyle>
          <a:p>
            <a:r>
              <a:rPr lang="ko-KR" altLang="en-US" dirty="0" smtClean="0"/>
              <a:t>마스터 제목 스타일 편집</a:t>
            </a:r>
            <a:endParaRPr lang="en-US" dirty="0"/>
          </a:p>
        </p:txBody>
      </p:sp>
      <p:sp>
        <p:nvSpPr>
          <p:cNvPr id="6" name="Text Placeholder 5"/>
          <p:cNvSpPr>
            <a:spLocks noGrp="1"/>
          </p:cNvSpPr>
          <p:nvPr>
            <p:ph type="body" sz="quarter" idx="10"/>
          </p:nvPr>
        </p:nvSpPr>
        <p:spPr>
          <a:xfrm>
            <a:off x="381000" y="1411552"/>
            <a:ext cx="8382000" cy="2822311"/>
          </a:xfrm>
        </p:spPr>
        <p:txBody>
          <a:bodyPr/>
          <a:lstStyle>
            <a:lvl1pPr>
              <a:lnSpc>
                <a:spcPct val="120000"/>
              </a:lnSpc>
              <a:defRPr sz="3500" b="0" baseline="0">
                <a:latin typeface="+mn-ea"/>
                <a:ea typeface="+mn-ea"/>
              </a:defRPr>
            </a:lvl1pPr>
            <a:lvl2pPr>
              <a:lnSpc>
                <a:spcPct val="120000"/>
              </a:lnSpc>
              <a:defRPr sz="3000" b="0" baseline="0">
                <a:latin typeface="+mn-ea"/>
                <a:ea typeface="+mn-ea"/>
              </a:defRPr>
            </a:lvl2pPr>
            <a:lvl3pPr>
              <a:lnSpc>
                <a:spcPct val="120000"/>
              </a:lnSpc>
              <a:defRPr sz="2700" b="0" baseline="0">
                <a:latin typeface="+mn-ea"/>
                <a:ea typeface="+mn-ea"/>
              </a:defRPr>
            </a:lvl3pPr>
            <a:lvl4pPr>
              <a:lnSpc>
                <a:spcPct val="120000"/>
              </a:lnSpc>
              <a:defRPr b="0">
                <a:latin typeface="+mn-ea"/>
                <a:ea typeface="+mn-ea"/>
              </a:defRPr>
            </a:lvl4pPr>
            <a:lvl5pPr>
              <a:lnSpc>
                <a:spcPct val="120000"/>
              </a:lnSpc>
              <a:defRPr b="0">
                <a:latin typeface="+mn-ea"/>
                <a:ea typeface="+mn-ea"/>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ko-KR" altLang="en-US" dirty="0" smtClean="0"/>
              <a:t>마스터 제목 스타일 편집</a:t>
            </a:r>
            <a:endParaRPr lang="en-US" dirty="0"/>
          </a:p>
        </p:txBody>
      </p:sp>
      <p:sp>
        <p:nvSpPr>
          <p:cNvPr id="3" name="Text Placeholder 2"/>
          <p:cNvSpPr>
            <a:spLocks noGrp="1"/>
          </p:cNvSpPr>
          <p:nvPr>
            <p:ph type="body" idx="1"/>
          </p:nvPr>
        </p:nvSpPr>
        <p:spPr>
          <a:xfrm>
            <a:off x="381000" y="1412875"/>
            <a:ext cx="8382000" cy="2714589"/>
          </a:xfrm>
          <a:prstGeom prst="rect">
            <a:avLst/>
          </a:prstGeom>
        </p:spPr>
        <p:txBody>
          <a:bodyPr vert="horz" lIns="0" tIns="0" rIns="0" bIns="0" rtlCol="0">
            <a:sp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1" r:id="rId10"/>
  </p:sldLayoutIdLst>
  <p:transition>
    <p:fade/>
  </p:transition>
  <p:txStyles>
    <p:titleStyle>
      <a:lvl1pPr algn="l" defTabSz="914363" rtl="0" eaLnBrk="1" latinLnBrk="1" hangingPunct="1">
        <a:lnSpc>
          <a:spcPct val="90000"/>
        </a:lnSpc>
        <a:spcBef>
          <a:spcPct val="0"/>
        </a:spcBef>
        <a:buNone/>
        <a:defRPr lang="en-US" sz="4000" b="1" kern="1200" cap="none"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새굴림" pitchFamily="18" charset="-127"/>
          <a:ea typeface="새굴림" pitchFamily="18" charset="-127"/>
          <a:cs typeface="Arial" charset="0"/>
        </a:defRPr>
      </a:lvl1pPr>
    </p:titleStyle>
    <p:bodyStyle>
      <a:lvl1pPr marL="396875" indent="-396875" algn="l" defTabSz="914363" rtl="0" eaLnBrk="1" latinLnBrk="1" hangingPunct="1">
        <a:lnSpc>
          <a:spcPct val="120000"/>
        </a:lnSpc>
        <a:spcBef>
          <a:spcPct val="20000"/>
        </a:spcBef>
        <a:buFontTx/>
        <a:buBlip>
          <a:blip r:embed="rId12"/>
        </a:buBlip>
        <a:defRPr sz="3500" b="1" kern="1200" baseline="0">
          <a:solidFill>
            <a:schemeClr val="tx1"/>
          </a:solidFill>
          <a:latin typeface="+mn-ea"/>
          <a:ea typeface="+mn-ea"/>
          <a:cs typeface="+mn-cs"/>
        </a:defRPr>
      </a:lvl1pPr>
      <a:lvl2pPr marL="914400" indent="-396875" algn="l" defTabSz="914363" rtl="0" eaLnBrk="1" latinLnBrk="1" hangingPunct="1">
        <a:lnSpc>
          <a:spcPct val="120000"/>
        </a:lnSpc>
        <a:spcBef>
          <a:spcPct val="20000"/>
        </a:spcBef>
        <a:buFontTx/>
        <a:buBlip>
          <a:blip r:embed="rId13"/>
        </a:buBlip>
        <a:defRPr sz="3000" b="1" kern="1200" baseline="0">
          <a:solidFill>
            <a:schemeClr val="tx1"/>
          </a:solidFill>
          <a:latin typeface="+mn-ea"/>
          <a:ea typeface="+mn-ea"/>
          <a:cs typeface="+mn-cs"/>
        </a:defRPr>
      </a:lvl2pPr>
      <a:lvl3pPr marL="1258888" indent="-344488"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3pPr>
      <a:lvl4pPr marL="1604963" indent="-346075"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4pPr>
      <a:lvl5pPr marL="1941513" indent="-336550"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5pPr>
      <a:lvl6pPr marL="2514499"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1" hangingPunct="1">
        <a:defRPr sz="1800" kern="1200">
          <a:solidFill>
            <a:schemeClr val="tx1"/>
          </a:solidFill>
          <a:latin typeface="+mn-lt"/>
          <a:ea typeface="+mn-ea"/>
          <a:cs typeface="+mn-cs"/>
        </a:defRPr>
      </a:lvl1pPr>
      <a:lvl2pPr marL="457182" algn="l" defTabSz="914363" rtl="0" eaLnBrk="1" latinLnBrk="1" hangingPunct="1">
        <a:defRPr sz="1800" kern="1200">
          <a:solidFill>
            <a:schemeClr val="tx1"/>
          </a:solidFill>
          <a:latin typeface="+mn-lt"/>
          <a:ea typeface="+mn-ea"/>
          <a:cs typeface="+mn-cs"/>
        </a:defRPr>
      </a:lvl2pPr>
      <a:lvl3pPr marL="914363" algn="l" defTabSz="914363" rtl="0" eaLnBrk="1" latinLnBrk="1" hangingPunct="1">
        <a:defRPr sz="1800" kern="1200">
          <a:solidFill>
            <a:schemeClr val="tx1"/>
          </a:solidFill>
          <a:latin typeface="+mn-lt"/>
          <a:ea typeface="+mn-ea"/>
          <a:cs typeface="+mn-cs"/>
        </a:defRPr>
      </a:lvl3pPr>
      <a:lvl4pPr marL="1371545" algn="l" defTabSz="914363" rtl="0" eaLnBrk="1" latinLnBrk="1" hangingPunct="1">
        <a:defRPr sz="1800" kern="1200">
          <a:solidFill>
            <a:schemeClr val="tx1"/>
          </a:solidFill>
          <a:latin typeface="+mn-lt"/>
          <a:ea typeface="+mn-ea"/>
          <a:cs typeface="+mn-cs"/>
        </a:defRPr>
      </a:lvl4pPr>
      <a:lvl5pPr marL="1828727" algn="l" defTabSz="914363" rtl="0" eaLnBrk="1" latinLnBrk="1" hangingPunct="1">
        <a:defRPr sz="1800" kern="1200">
          <a:solidFill>
            <a:schemeClr val="tx1"/>
          </a:solidFill>
          <a:latin typeface="+mn-lt"/>
          <a:ea typeface="+mn-ea"/>
          <a:cs typeface="+mn-cs"/>
        </a:defRPr>
      </a:lvl5pPr>
      <a:lvl6pPr marL="2285909" algn="l" defTabSz="914363" rtl="0" eaLnBrk="1" latinLnBrk="1" hangingPunct="1">
        <a:defRPr sz="1800" kern="1200">
          <a:solidFill>
            <a:schemeClr val="tx1"/>
          </a:solidFill>
          <a:latin typeface="+mn-lt"/>
          <a:ea typeface="+mn-ea"/>
          <a:cs typeface="+mn-cs"/>
        </a:defRPr>
      </a:lvl6pPr>
      <a:lvl7pPr marL="2743090" algn="l" defTabSz="914363" rtl="0" eaLnBrk="1" latinLnBrk="1" hangingPunct="1">
        <a:defRPr sz="1800" kern="1200">
          <a:solidFill>
            <a:schemeClr val="tx1"/>
          </a:solidFill>
          <a:latin typeface="+mn-lt"/>
          <a:ea typeface="+mn-ea"/>
          <a:cs typeface="+mn-cs"/>
        </a:defRPr>
      </a:lvl7pPr>
      <a:lvl8pPr marL="3200272" algn="l" defTabSz="914363" rtl="0" eaLnBrk="1" latinLnBrk="1" hangingPunct="1">
        <a:defRPr sz="1800" kern="1200">
          <a:solidFill>
            <a:schemeClr val="tx1"/>
          </a:solidFill>
          <a:latin typeface="+mn-lt"/>
          <a:ea typeface="+mn-ea"/>
          <a:cs typeface="+mn-cs"/>
        </a:defRPr>
      </a:lvl8pPr>
      <a:lvl9pPr marL="3657454" algn="l" defTabSz="914363"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3.png"/><Relationship Id="rId7"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1"/>
            <a:ext cx="8162230" cy="875928"/>
          </a:xfrm>
        </p:spPr>
        <p:txBody>
          <a:bodyPr/>
          <a:lstStyle/>
          <a:p>
            <a:r>
              <a:rPr lang="en-US" altLang="ko-KR" dirty="0" smtClean="0"/>
              <a:t>2. </a:t>
            </a:r>
            <a:r>
              <a:rPr lang="ko-KR" altLang="en-US" dirty="0" smtClean="0"/>
              <a:t>프로그램의 작성과 실행</a:t>
            </a:r>
            <a:endParaRPr lang="en-US" dirty="0"/>
          </a:p>
        </p:txBody>
      </p:sp>
      <p:sp>
        <p:nvSpPr>
          <p:cNvPr id="3" name="Subtitle 2"/>
          <p:cNvSpPr>
            <a:spLocks noGrp="1"/>
          </p:cNvSpPr>
          <p:nvPr>
            <p:ph type="subTitle" idx="1"/>
          </p:nvPr>
        </p:nvSpPr>
        <p:spPr>
          <a:xfrm>
            <a:off x="730249" y="4344988"/>
            <a:ext cx="7681913" cy="1370012"/>
          </a:xfrm>
        </p:spPr>
        <p:txBody>
          <a:bodyPr>
            <a:normAutofit lnSpcReduction="10000"/>
          </a:bodyPr>
          <a:lstStyle/>
          <a:p>
            <a:r>
              <a:rPr lang="ko-KR" altLang="en-US" dirty="0" smtClean="0"/>
              <a:t>이성환</a:t>
            </a:r>
            <a:endParaRPr lang="en-US" dirty="0" smtClean="0"/>
          </a:p>
          <a:p>
            <a:r>
              <a:rPr lang="ko-KR" altLang="en-US" dirty="0" err="1" smtClean="0"/>
              <a:t>기초전산</a:t>
            </a:r>
            <a:endParaRPr lang="en-US" dirty="0" smtClean="0"/>
          </a:p>
          <a:p>
            <a:r>
              <a:rPr lang="ko-KR" altLang="en-US" smtClean="0"/>
              <a:t>위덕대학교</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en-US" altLang="ko-KR" dirty="0" smtClean="0"/>
              <a:t>[Win32 </a:t>
            </a:r>
            <a:r>
              <a:rPr lang="ko-KR" altLang="en-US" dirty="0" smtClean="0"/>
              <a:t>응용 프로그램 마법사</a:t>
            </a:r>
            <a:r>
              <a:rPr lang="en-US" altLang="ko-KR" dirty="0" smtClean="0"/>
              <a:t>] </a:t>
            </a:r>
            <a:r>
              <a:rPr lang="ko-KR" altLang="en-US" dirty="0" smtClean="0"/>
              <a:t>시작</a:t>
            </a:r>
            <a:endParaRPr lang="ko-KR" altLang="en-US" dirty="0"/>
          </a:p>
        </p:txBody>
      </p:sp>
      <p:sp>
        <p:nvSpPr>
          <p:cNvPr id="3" name="Text Placeholder 2"/>
          <p:cNvSpPr>
            <a:spLocks noGrp="1"/>
          </p:cNvSpPr>
          <p:nvPr>
            <p:ph type="body" sz="quarter" idx="10"/>
          </p:nvPr>
        </p:nvSpPr>
        <p:spPr>
          <a:xfrm>
            <a:off x="0" y="1052736"/>
            <a:ext cx="9144000" cy="576064"/>
          </a:xfrm>
          <a:ln>
            <a:noFill/>
          </a:ln>
        </p:spPr>
        <p:txBody>
          <a:bodyPr>
            <a:noAutofit/>
          </a:bodyPr>
          <a:lstStyle/>
          <a:p>
            <a:r>
              <a:rPr lang="en-US" altLang="ko-KR" sz="2400" dirty="0" smtClean="0"/>
              <a:t>[</a:t>
            </a:r>
            <a:r>
              <a:rPr lang="ko-KR" altLang="en-US" sz="2400" dirty="0" smtClean="0"/>
              <a:t>다음</a:t>
            </a:r>
            <a:r>
              <a:rPr lang="en-US" altLang="ko-KR" sz="2400" dirty="0" smtClean="0"/>
              <a:t>]</a:t>
            </a:r>
            <a:r>
              <a:rPr lang="ko-KR" altLang="en-US" sz="2400" dirty="0" smtClean="0"/>
              <a:t>버튼을 </a:t>
            </a:r>
            <a:r>
              <a:rPr lang="en-US" altLang="ko-KR" sz="2400" dirty="0" smtClean="0"/>
              <a:t>click</a:t>
            </a:r>
            <a:endParaRPr lang="ko-KR" altLang="en-US" sz="2400" dirty="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4033" name="_x89900656" descr="EMB00000d4c15d2"/>
          <p:cNvPicPr>
            <a:picLocks noChangeAspect="1" noChangeArrowheads="1"/>
          </p:cNvPicPr>
          <p:nvPr/>
        </p:nvPicPr>
        <p:blipFill>
          <a:blip r:embed="rId3" cstate="print"/>
          <a:srcRect/>
          <a:stretch>
            <a:fillRect/>
          </a:stretch>
        </p:blipFill>
        <p:spPr bwMode="auto">
          <a:xfrm>
            <a:off x="467544" y="1844824"/>
            <a:ext cx="7056784" cy="4397525"/>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ko-KR" altLang="en-US" dirty="0" smtClean="0"/>
              <a:t>응용 프로그램 설정</a:t>
            </a:r>
            <a:endParaRPr lang="ko-KR" altLang="en-US" dirty="0"/>
          </a:p>
        </p:txBody>
      </p:sp>
      <p:sp>
        <p:nvSpPr>
          <p:cNvPr id="3" name="Text Placeholder 2"/>
          <p:cNvSpPr>
            <a:spLocks noGrp="1"/>
          </p:cNvSpPr>
          <p:nvPr>
            <p:ph type="body" sz="quarter" idx="10"/>
          </p:nvPr>
        </p:nvSpPr>
        <p:spPr>
          <a:xfrm>
            <a:off x="0" y="1052736"/>
            <a:ext cx="9144000" cy="1368152"/>
          </a:xfrm>
          <a:ln>
            <a:noFill/>
          </a:ln>
        </p:spPr>
        <p:txBody>
          <a:bodyPr>
            <a:noAutofit/>
          </a:bodyPr>
          <a:lstStyle/>
          <a:p>
            <a:r>
              <a:rPr lang="en-US" altLang="ko-KR" sz="2400" dirty="0" smtClean="0"/>
              <a:t>[</a:t>
            </a:r>
            <a:r>
              <a:rPr lang="ko-KR" altLang="en-US" sz="2400" dirty="0" smtClean="0"/>
              <a:t>응용 프로그램 종류</a:t>
            </a:r>
            <a:r>
              <a:rPr lang="en-US" altLang="ko-KR" sz="2400" dirty="0" smtClean="0"/>
              <a:t>]</a:t>
            </a:r>
            <a:r>
              <a:rPr lang="ko-KR" altLang="en-US" sz="2400" dirty="0" smtClean="0"/>
              <a:t>에 </a:t>
            </a:r>
            <a:r>
              <a:rPr lang="ko-KR" altLang="en-US" sz="2400" dirty="0" smtClean="0">
                <a:solidFill>
                  <a:schemeClr val="bg2">
                    <a:lumMod val="50000"/>
                  </a:schemeClr>
                </a:solidFill>
              </a:rPr>
              <a:t>콘솔 응용 프로그램</a:t>
            </a:r>
            <a:r>
              <a:rPr lang="ko-KR" altLang="en-US" sz="2400" dirty="0" smtClean="0"/>
              <a:t>이 선택됨</a:t>
            </a:r>
            <a:r>
              <a:rPr lang="en-US" altLang="ko-KR" sz="2400" dirty="0" smtClean="0"/>
              <a:t>. </a:t>
            </a:r>
          </a:p>
          <a:p>
            <a:r>
              <a:rPr lang="en-US" altLang="ko-KR" sz="2400" dirty="0" smtClean="0"/>
              <a:t>[</a:t>
            </a:r>
            <a:r>
              <a:rPr lang="ko-KR" altLang="en-US" sz="2400" dirty="0" smtClean="0"/>
              <a:t>추가 옵션</a:t>
            </a:r>
            <a:r>
              <a:rPr lang="en-US" altLang="ko-KR" sz="2400" dirty="0" smtClean="0"/>
              <a:t>]</a:t>
            </a:r>
            <a:r>
              <a:rPr lang="ko-KR" altLang="en-US" sz="2400" dirty="0" smtClean="0"/>
              <a:t>에서 </a:t>
            </a:r>
            <a:r>
              <a:rPr lang="ko-KR" altLang="en-US" sz="2400" dirty="0" smtClean="0">
                <a:solidFill>
                  <a:schemeClr val="bg2">
                    <a:lumMod val="50000"/>
                  </a:schemeClr>
                </a:solidFill>
              </a:rPr>
              <a:t>빈 프로젝트</a:t>
            </a:r>
            <a:r>
              <a:rPr lang="ko-KR" altLang="en-US" sz="2400" dirty="0" smtClean="0"/>
              <a:t>에 체크</a:t>
            </a:r>
            <a:r>
              <a:rPr lang="en-US" altLang="ko-KR" sz="2400" dirty="0" smtClean="0"/>
              <a:t>(V)</a:t>
            </a:r>
            <a:r>
              <a:rPr lang="ko-KR" altLang="en-US" sz="2400" dirty="0" smtClean="0"/>
              <a:t> 표시</a:t>
            </a:r>
            <a:endParaRPr lang="en-US" altLang="ko-KR" sz="2400" dirty="0" smtClean="0"/>
          </a:p>
          <a:p>
            <a:r>
              <a:rPr lang="ko-KR" altLang="en-US" sz="2400" dirty="0" smtClean="0"/>
              <a:t>모두 선택하였다면 </a:t>
            </a:r>
            <a:r>
              <a:rPr lang="en-US" altLang="ko-KR" sz="2400" dirty="0" smtClean="0">
                <a:solidFill>
                  <a:schemeClr val="bg2">
                    <a:lumMod val="50000"/>
                  </a:schemeClr>
                </a:solidFill>
              </a:rPr>
              <a:t>[</a:t>
            </a:r>
            <a:r>
              <a:rPr lang="ko-KR" altLang="en-US" sz="2400" dirty="0" smtClean="0">
                <a:solidFill>
                  <a:schemeClr val="bg2">
                    <a:lumMod val="50000"/>
                  </a:schemeClr>
                </a:solidFill>
              </a:rPr>
              <a:t>마침</a:t>
            </a:r>
            <a:r>
              <a:rPr lang="en-US" altLang="ko-KR" sz="2400" dirty="0" smtClean="0">
                <a:solidFill>
                  <a:schemeClr val="bg2">
                    <a:lumMod val="50000"/>
                  </a:schemeClr>
                </a:solidFill>
              </a:rPr>
              <a:t>]</a:t>
            </a:r>
            <a:r>
              <a:rPr lang="ko-KR" altLang="en-US" sz="2400" dirty="0" smtClean="0"/>
              <a:t>버튼을 선택</a:t>
            </a:r>
            <a:endParaRPr lang="ko-KR" altLang="en-US" sz="2400" dirty="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6081" name="_x89263336" descr="EMB00000d4c15d3"/>
          <p:cNvPicPr>
            <a:picLocks noChangeAspect="1" noChangeArrowheads="1"/>
          </p:cNvPicPr>
          <p:nvPr/>
        </p:nvPicPr>
        <p:blipFill>
          <a:blip r:embed="rId3" cstate="print"/>
          <a:srcRect/>
          <a:stretch>
            <a:fillRect/>
          </a:stretch>
        </p:blipFill>
        <p:spPr bwMode="auto">
          <a:xfrm>
            <a:off x="899592" y="2564904"/>
            <a:ext cx="6686484" cy="414908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en-US" altLang="ko-KR" dirty="0" smtClean="0"/>
              <a:t>[</a:t>
            </a:r>
            <a:r>
              <a:rPr lang="ko-KR" altLang="en-US" dirty="0" smtClean="0"/>
              <a:t>단계 </a:t>
            </a:r>
            <a:r>
              <a:rPr lang="en-US" altLang="ko-KR" dirty="0" smtClean="0"/>
              <a:t>2] </a:t>
            </a:r>
            <a:r>
              <a:rPr lang="ko-KR" altLang="en-US" dirty="0" smtClean="0"/>
              <a:t>프로그램 작성</a:t>
            </a:r>
            <a:endParaRPr lang="ko-KR" altLang="en-US" dirty="0"/>
          </a:p>
        </p:txBody>
      </p:sp>
      <p:sp>
        <p:nvSpPr>
          <p:cNvPr id="3" name="Text Placeholder 2"/>
          <p:cNvSpPr>
            <a:spLocks noGrp="1"/>
          </p:cNvSpPr>
          <p:nvPr>
            <p:ph type="body" sz="quarter" idx="10"/>
          </p:nvPr>
        </p:nvSpPr>
        <p:spPr>
          <a:xfrm>
            <a:off x="0" y="1052736"/>
            <a:ext cx="9144000" cy="2160240"/>
          </a:xfrm>
          <a:ln>
            <a:noFill/>
          </a:ln>
        </p:spPr>
        <p:txBody>
          <a:bodyPr>
            <a:noAutofit/>
          </a:bodyPr>
          <a:lstStyle/>
          <a:p>
            <a:r>
              <a:rPr lang="ko-KR" altLang="en-US" sz="2400" dirty="0" smtClean="0"/>
              <a:t>프로그램을 작성하기 전에 </a:t>
            </a:r>
            <a:r>
              <a:rPr lang="ko-KR" altLang="en-US" sz="2400" dirty="0" smtClean="0">
                <a:solidFill>
                  <a:schemeClr val="bg2">
                    <a:lumMod val="50000"/>
                  </a:schemeClr>
                </a:solidFill>
              </a:rPr>
              <a:t>소스 파일을 추가</a:t>
            </a:r>
          </a:p>
          <a:p>
            <a:r>
              <a:rPr lang="ko-KR" altLang="en-US" sz="2400" dirty="0" smtClean="0"/>
              <a:t>화면 왼쪽의 솔루션 탐색기의 폴더 </a:t>
            </a:r>
            <a:r>
              <a:rPr lang="en-US" altLang="ko-KR" sz="2400" dirty="0" smtClean="0"/>
              <a:t>test(</a:t>
            </a:r>
            <a:r>
              <a:rPr lang="ko-KR" altLang="en-US" sz="2400" dirty="0" smtClean="0"/>
              <a:t>프로젝트 이름</a:t>
            </a:r>
            <a:r>
              <a:rPr lang="en-US" altLang="ko-KR" sz="2400" dirty="0" smtClean="0"/>
              <a:t>) </a:t>
            </a:r>
            <a:r>
              <a:rPr lang="ko-KR" altLang="en-US" sz="2400" dirty="0" smtClean="0"/>
              <a:t>아래</a:t>
            </a:r>
            <a:endParaRPr lang="en-US" altLang="ko-KR" sz="2400" dirty="0" smtClean="0"/>
          </a:p>
          <a:p>
            <a:pPr>
              <a:buNone/>
            </a:pPr>
            <a:r>
              <a:rPr lang="en-US" altLang="ko-KR" sz="2400" dirty="0" smtClean="0"/>
              <a:t>   </a:t>
            </a:r>
            <a:r>
              <a:rPr lang="ko-KR" altLang="en-US" sz="2400" dirty="0" smtClean="0"/>
              <a:t> 부분의 폴더 </a:t>
            </a:r>
            <a:r>
              <a:rPr lang="en-US" altLang="ko-KR" sz="2400" dirty="0" smtClean="0"/>
              <a:t>[</a:t>
            </a:r>
            <a:r>
              <a:rPr lang="ko-KR" altLang="en-US" sz="2400" dirty="0" smtClean="0"/>
              <a:t>소스 파일</a:t>
            </a:r>
            <a:r>
              <a:rPr lang="en-US" altLang="ko-KR" sz="2400" dirty="0" smtClean="0"/>
              <a:t>]</a:t>
            </a:r>
            <a:r>
              <a:rPr lang="ko-KR" altLang="en-US" sz="2400" dirty="0" smtClean="0"/>
              <a:t>을 선택</a:t>
            </a:r>
          </a:p>
          <a:p>
            <a:r>
              <a:rPr lang="ko-KR" altLang="en-US" sz="2400" dirty="0" smtClean="0"/>
              <a:t>마우스 오른쪽 버튼을 눌러 </a:t>
            </a:r>
            <a:r>
              <a:rPr lang="en-US" altLang="ko-KR" sz="2400" dirty="0" smtClean="0"/>
              <a:t>[</a:t>
            </a:r>
            <a:r>
              <a:rPr lang="ko-KR" altLang="en-US" sz="2400" dirty="0" smtClean="0"/>
              <a:t>추가</a:t>
            </a:r>
            <a:r>
              <a:rPr lang="en-US" altLang="ko-KR" sz="2400" dirty="0" smtClean="0"/>
              <a:t>] </a:t>
            </a:r>
            <a:r>
              <a:rPr lang="ko-KR" altLang="en-US" sz="2400" dirty="0" smtClean="0"/>
              <a:t>메뉴</a:t>
            </a:r>
            <a:r>
              <a:rPr lang="en-US" altLang="ko-KR" sz="2400" dirty="0" smtClean="0"/>
              <a:t> → [</a:t>
            </a:r>
            <a:r>
              <a:rPr lang="ko-KR" altLang="en-US" sz="2400" dirty="0" smtClean="0"/>
              <a:t>새 항목</a:t>
            </a:r>
            <a:r>
              <a:rPr lang="en-US" altLang="ko-KR" sz="2400" dirty="0" smtClean="0"/>
              <a:t>] </a:t>
            </a:r>
            <a:r>
              <a:rPr lang="ko-KR" altLang="en-US" sz="2400" dirty="0" smtClean="0"/>
              <a:t>선택</a:t>
            </a:r>
            <a:endParaRPr lang="ko-KR" altLang="en-US" sz="2400" dirty="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8132" name="Picture 4"/>
          <p:cNvPicPr>
            <a:picLocks noChangeAspect="1" noChangeArrowheads="1"/>
          </p:cNvPicPr>
          <p:nvPr/>
        </p:nvPicPr>
        <p:blipFill>
          <a:blip r:embed="rId3" cstate="print"/>
          <a:srcRect/>
          <a:stretch>
            <a:fillRect/>
          </a:stretch>
        </p:blipFill>
        <p:spPr bwMode="auto">
          <a:xfrm>
            <a:off x="1392049" y="2996952"/>
            <a:ext cx="4548103" cy="37890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ko-KR" altLang="en-US" dirty="0" smtClean="0"/>
              <a:t>새 항목 추가</a:t>
            </a:r>
            <a:endParaRPr lang="ko-KR" altLang="en-US" dirty="0"/>
          </a:p>
        </p:txBody>
      </p:sp>
      <p:sp>
        <p:nvSpPr>
          <p:cNvPr id="3" name="Text Placeholder 2"/>
          <p:cNvSpPr>
            <a:spLocks noGrp="1"/>
          </p:cNvSpPr>
          <p:nvPr>
            <p:ph type="body" sz="quarter" idx="10"/>
          </p:nvPr>
        </p:nvSpPr>
        <p:spPr>
          <a:xfrm>
            <a:off x="0" y="1052736"/>
            <a:ext cx="9144000" cy="1584176"/>
          </a:xfrm>
          <a:ln>
            <a:noFill/>
          </a:ln>
        </p:spPr>
        <p:txBody>
          <a:bodyPr>
            <a:noAutofit/>
          </a:bodyPr>
          <a:lstStyle/>
          <a:p>
            <a:r>
              <a:rPr lang="ko-KR" altLang="en-US" sz="2400" dirty="0" smtClean="0"/>
              <a:t>이름</a:t>
            </a:r>
            <a:r>
              <a:rPr lang="en-US" altLang="ko-KR" sz="2400" dirty="0" smtClean="0"/>
              <a:t>(N) : </a:t>
            </a:r>
            <a:r>
              <a:rPr lang="ko-KR" altLang="en-US" sz="2400" dirty="0" smtClean="0"/>
              <a:t>부분에 프로그램의 이름</a:t>
            </a:r>
            <a:r>
              <a:rPr lang="en-US" altLang="ko-KR" sz="2400" dirty="0" smtClean="0"/>
              <a:t>(test)</a:t>
            </a:r>
            <a:r>
              <a:rPr lang="ko-KR" altLang="en-US" sz="2400" dirty="0" smtClean="0"/>
              <a:t>을 입력</a:t>
            </a:r>
          </a:p>
          <a:p>
            <a:r>
              <a:rPr lang="ko-KR" altLang="en-US" sz="2400" dirty="0" smtClean="0"/>
              <a:t>중간부분에서 </a:t>
            </a:r>
            <a:r>
              <a:rPr lang="en-US" altLang="ko-KR" sz="2400" dirty="0" smtClean="0"/>
              <a:t>[C++ </a:t>
            </a:r>
            <a:r>
              <a:rPr lang="ko-KR" altLang="en-US" sz="2400" dirty="0" smtClean="0"/>
              <a:t>파일</a:t>
            </a:r>
            <a:r>
              <a:rPr lang="en-US" altLang="ko-KR" sz="2400" dirty="0" smtClean="0"/>
              <a:t>(.</a:t>
            </a:r>
            <a:r>
              <a:rPr lang="en-US" altLang="ko-KR" sz="2400" dirty="0" err="1" smtClean="0"/>
              <a:t>cpp</a:t>
            </a:r>
            <a:r>
              <a:rPr lang="en-US" altLang="ko-KR" sz="2400" dirty="0" smtClean="0"/>
              <a:t>)]</a:t>
            </a:r>
            <a:r>
              <a:rPr lang="ko-KR" altLang="en-US" sz="2400" dirty="0" smtClean="0"/>
              <a:t>를 선택</a:t>
            </a:r>
          </a:p>
          <a:p>
            <a:r>
              <a:rPr lang="ko-KR" altLang="en-US" sz="2400" dirty="0" smtClean="0"/>
              <a:t>모든 선택이 끝났다면 </a:t>
            </a:r>
            <a:r>
              <a:rPr lang="en-US" altLang="ko-KR" sz="2400" dirty="0" smtClean="0"/>
              <a:t>[</a:t>
            </a:r>
            <a:r>
              <a:rPr lang="ko-KR" altLang="en-US" sz="2400" dirty="0" smtClean="0"/>
              <a:t>추가</a:t>
            </a:r>
            <a:r>
              <a:rPr lang="en-US" altLang="ko-KR" sz="2400" dirty="0" smtClean="0"/>
              <a:t>] </a:t>
            </a:r>
            <a:r>
              <a:rPr lang="ko-KR" altLang="en-US" sz="2400" dirty="0" smtClean="0"/>
              <a:t>버튼 선택</a:t>
            </a:r>
            <a:endParaRPr lang="ko-KR" altLang="en-US" sz="2400" dirty="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501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50179" name="_x89900656" descr="EMB00000d4c15ed"/>
          <p:cNvPicPr>
            <a:picLocks noChangeAspect="1" noChangeArrowheads="1"/>
          </p:cNvPicPr>
          <p:nvPr/>
        </p:nvPicPr>
        <p:blipFill>
          <a:blip r:embed="rId3" cstate="print"/>
          <a:srcRect/>
          <a:stretch>
            <a:fillRect/>
          </a:stretch>
        </p:blipFill>
        <p:spPr bwMode="auto">
          <a:xfrm>
            <a:off x="755576" y="2708920"/>
            <a:ext cx="6912768" cy="3887163"/>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ko-KR" altLang="en-US" dirty="0" smtClean="0"/>
              <a:t>프로그램 작성을 위한 편집기 창</a:t>
            </a:r>
            <a:endParaRPr lang="ko-KR" altLang="en-US" dirty="0"/>
          </a:p>
        </p:txBody>
      </p:sp>
      <p:sp>
        <p:nvSpPr>
          <p:cNvPr id="3" name="Text Placeholder 2"/>
          <p:cNvSpPr>
            <a:spLocks noGrp="1"/>
          </p:cNvSpPr>
          <p:nvPr>
            <p:ph type="body" sz="quarter" idx="10"/>
          </p:nvPr>
        </p:nvSpPr>
        <p:spPr>
          <a:xfrm>
            <a:off x="0" y="1052736"/>
            <a:ext cx="9144000" cy="1584176"/>
          </a:xfrm>
          <a:ln>
            <a:noFill/>
          </a:ln>
        </p:spPr>
        <p:txBody>
          <a:bodyPr>
            <a:noAutofit/>
          </a:bodyPr>
          <a:lstStyle/>
          <a:p>
            <a:r>
              <a:rPr lang="ko-KR" altLang="en-US" sz="2400" dirty="0" smtClean="0"/>
              <a:t>솔루션 탐색기에 프로젝트 </a:t>
            </a:r>
            <a:r>
              <a:rPr lang="en-US" altLang="ko-KR" sz="2400" dirty="0" smtClean="0"/>
              <a:t>test</a:t>
            </a:r>
            <a:r>
              <a:rPr lang="ko-KR" altLang="en-US" sz="2400" dirty="0" smtClean="0"/>
              <a:t>의 폴더 </a:t>
            </a:r>
            <a:r>
              <a:rPr lang="en-US" altLang="ko-KR" sz="2400" dirty="0" smtClean="0"/>
              <a:t>[</a:t>
            </a:r>
            <a:r>
              <a:rPr lang="ko-KR" altLang="en-US" sz="2400" dirty="0" smtClean="0"/>
              <a:t>소스 파일</a:t>
            </a:r>
            <a:r>
              <a:rPr lang="en-US" altLang="ko-KR" sz="2400" dirty="0" smtClean="0"/>
              <a:t>]</a:t>
            </a:r>
            <a:r>
              <a:rPr lang="ko-KR" altLang="en-US" sz="2400" dirty="0" smtClean="0"/>
              <a:t>에 </a:t>
            </a:r>
            <a:r>
              <a:rPr lang="en-US" altLang="ko-KR" sz="2400" dirty="0" smtClean="0"/>
              <a:t>test.cpp</a:t>
            </a:r>
            <a:r>
              <a:rPr lang="ko-KR" altLang="en-US" sz="2400" dirty="0" smtClean="0"/>
              <a:t>가 생성</a:t>
            </a:r>
            <a:endParaRPr lang="en-US" altLang="ko-KR" sz="2400" dirty="0" smtClean="0"/>
          </a:p>
          <a:p>
            <a:r>
              <a:rPr lang="ko-KR" altLang="en-US" sz="2400" dirty="0" smtClean="0"/>
              <a:t>마우스로 </a:t>
            </a:r>
            <a:r>
              <a:rPr lang="en-US" altLang="ko-KR" sz="2400" dirty="0" smtClean="0"/>
              <a:t>test.cpp</a:t>
            </a:r>
            <a:r>
              <a:rPr lang="ko-KR" altLang="en-US" sz="2400" dirty="0" smtClean="0"/>
              <a:t>를 더블 클릭하여 편집기 창을 활성화 시키고 프로그램을 작성</a:t>
            </a:r>
          </a:p>
          <a:p>
            <a:endParaRPr lang="ko-KR" altLang="en-US" sz="24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501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52225" name="_x86747424" descr="EMB00000d4c15ee"/>
          <p:cNvPicPr>
            <a:picLocks noChangeAspect="1" noChangeArrowheads="1"/>
          </p:cNvPicPr>
          <p:nvPr/>
        </p:nvPicPr>
        <p:blipFill>
          <a:blip r:embed="rId3" cstate="print"/>
          <a:srcRect/>
          <a:stretch>
            <a:fillRect/>
          </a:stretch>
        </p:blipFill>
        <p:spPr bwMode="auto">
          <a:xfrm>
            <a:off x="107504" y="2956660"/>
            <a:ext cx="5040560" cy="3685315"/>
          </a:xfrm>
          <a:prstGeom prst="rect">
            <a:avLst/>
          </a:prstGeom>
          <a:noFill/>
        </p:spPr>
      </p:pic>
      <p:pic>
        <p:nvPicPr>
          <p:cNvPr id="52227" name="Picture 3"/>
          <p:cNvPicPr>
            <a:picLocks noChangeAspect="1" noChangeArrowheads="1"/>
          </p:cNvPicPr>
          <p:nvPr/>
        </p:nvPicPr>
        <p:blipFill>
          <a:blip r:embed="rId4" cstate="print"/>
          <a:srcRect/>
          <a:stretch>
            <a:fillRect/>
          </a:stretch>
        </p:blipFill>
        <p:spPr bwMode="auto">
          <a:xfrm>
            <a:off x="5436096" y="2924944"/>
            <a:ext cx="3563888" cy="1651352"/>
          </a:xfrm>
          <a:prstGeom prst="rect">
            <a:avLst/>
          </a:prstGeom>
          <a:noFill/>
          <a:ln w="9525">
            <a:noFill/>
            <a:miter lim="800000"/>
            <a:headEnd/>
            <a:tailEnd/>
          </a:ln>
        </p:spPr>
      </p:pic>
      <p:cxnSp>
        <p:nvCxnSpPr>
          <p:cNvPr id="17" name="직선 화살표 연결선 16"/>
          <p:cNvCxnSpPr>
            <a:stCxn id="52227" idx="1"/>
          </p:cNvCxnSpPr>
          <p:nvPr/>
        </p:nvCxnSpPr>
        <p:spPr>
          <a:xfrm flipH="1">
            <a:off x="3563888" y="3750620"/>
            <a:ext cx="1872208" cy="686492"/>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72330" y="1988840"/>
            <a:ext cx="8820150" cy="4048125"/>
          </a:xfrm>
          <a:prstGeom prst="rect">
            <a:avLst/>
          </a:prstGeom>
          <a:noFill/>
          <a:ln w="9525">
            <a:noFill/>
            <a:miter lim="800000"/>
            <a:headEnd/>
            <a:tailEnd/>
          </a:ln>
        </p:spPr>
      </p:pic>
      <p:sp>
        <p:nvSpPr>
          <p:cNvPr id="2" name="Title 1"/>
          <p:cNvSpPr>
            <a:spLocks noGrp="1"/>
          </p:cNvSpPr>
          <p:nvPr>
            <p:ph type="title"/>
          </p:nvPr>
        </p:nvSpPr>
        <p:spPr>
          <a:xfrm>
            <a:off x="0" y="230189"/>
            <a:ext cx="9144000" cy="750540"/>
          </a:xfrm>
        </p:spPr>
        <p:txBody>
          <a:bodyPr>
            <a:normAutofit/>
          </a:bodyPr>
          <a:lstStyle/>
          <a:p>
            <a:r>
              <a:rPr lang="ko-KR" altLang="en-US" dirty="0" smtClean="0"/>
              <a:t>원시 프로그램 완성</a:t>
            </a:r>
            <a:endParaRPr lang="ko-KR" altLang="en-US" dirty="0"/>
          </a:p>
        </p:txBody>
      </p:sp>
      <p:sp>
        <p:nvSpPr>
          <p:cNvPr id="3" name="Text Placeholder 2"/>
          <p:cNvSpPr>
            <a:spLocks noGrp="1"/>
          </p:cNvSpPr>
          <p:nvPr>
            <p:ph type="body" sz="quarter" idx="10"/>
          </p:nvPr>
        </p:nvSpPr>
        <p:spPr>
          <a:xfrm>
            <a:off x="0" y="1052736"/>
            <a:ext cx="9144000" cy="504056"/>
          </a:xfrm>
          <a:ln>
            <a:noFill/>
          </a:ln>
        </p:spPr>
        <p:txBody>
          <a:bodyPr>
            <a:noAutofit/>
          </a:bodyPr>
          <a:lstStyle/>
          <a:p>
            <a:r>
              <a:rPr lang="ko-KR" altLang="en-US" sz="2400" dirty="0" smtClean="0"/>
              <a:t>정확하게 작성하였는지 다시 한번 확인</a:t>
            </a:r>
            <a:r>
              <a:rPr lang="en-US" altLang="ko-KR" sz="2400" dirty="0" smtClean="0"/>
              <a:t>!</a:t>
            </a:r>
            <a:endParaRPr lang="ko-KR" altLang="en-US" sz="24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501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52227" name="Picture 3"/>
          <p:cNvPicPr>
            <a:picLocks noChangeAspect="1" noChangeArrowheads="1"/>
          </p:cNvPicPr>
          <p:nvPr/>
        </p:nvPicPr>
        <p:blipFill>
          <a:blip r:embed="rId4" cstate="print"/>
          <a:srcRect/>
          <a:stretch>
            <a:fillRect/>
          </a:stretch>
        </p:blipFill>
        <p:spPr bwMode="auto">
          <a:xfrm>
            <a:off x="5004048" y="1484784"/>
            <a:ext cx="3995936" cy="2016224"/>
          </a:xfrm>
          <a:prstGeom prst="rect">
            <a:avLst/>
          </a:prstGeom>
          <a:noFill/>
          <a:ln w="9525">
            <a:noFill/>
            <a:miter lim="800000"/>
            <a:headEnd/>
            <a:tailEnd/>
          </a:ln>
        </p:spPr>
      </p:pic>
      <p:cxnSp>
        <p:nvCxnSpPr>
          <p:cNvPr id="17" name="직선 화살표 연결선 16"/>
          <p:cNvCxnSpPr/>
          <p:nvPr/>
        </p:nvCxnSpPr>
        <p:spPr>
          <a:xfrm flipH="1">
            <a:off x="5076056" y="3212976"/>
            <a:ext cx="1584176" cy="1008112"/>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4668341" y="4074765"/>
            <a:ext cx="3648075" cy="15144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10716" y="1988840"/>
            <a:ext cx="2705100" cy="1752600"/>
          </a:xfrm>
          <a:prstGeom prst="rect">
            <a:avLst/>
          </a:prstGeom>
          <a:noFill/>
          <a:ln w="9525">
            <a:noFill/>
            <a:miter lim="800000"/>
            <a:headEnd/>
            <a:tailEnd/>
          </a:ln>
        </p:spPr>
      </p:pic>
      <p:sp>
        <p:nvSpPr>
          <p:cNvPr id="2" name="Title 1"/>
          <p:cNvSpPr>
            <a:spLocks noGrp="1"/>
          </p:cNvSpPr>
          <p:nvPr>
            <p:ph type="title"/>
          </p:nvPr>
        </p:nvSpPr>
        <p:spPr>
          <a:xfrm>
            <a:off x="0" y="230189"/>
            <a:ext cx="9144000" cy="750540"/>
          </a:xfrm>
        </p:spPr>
        <p:txBody>
          <a:bodyPr>
            <a:normAutofit/>
          </a:bodyPr>
          <a:lstStyle/>
          <a:p>
            <a:r>
              <a:rPr lang="ko-KR" altLang="en-US" dirty="0" smtClean="0"/>
              <a:t>프로그램의 기본구조</a:t>
            </a:r>
            <a:endParaRPr lang="ko-KR" altLang="en-US" dirty="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501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 name="TextBox 19"/>
          <p:cNvSpPr txBox="1"/>
          <p:nvPr/>
        </p:nvSpPr>
        <p:spPr>
          <a:xfrm>
            <a:off x="3563888" y="1052736"/>
            <a:ext cx="4968552" cy="1015663"/>
          </a:xfrm>
          <a:prstGeom prst="rect">
            <a:avLst/>
          </a:prstGeom>
          <a:solidFill>
            <a:schemeClr val="accent1"/>
          </a:solidFill>
          <a:ln>
            <a:solidFill>
              <a:schemeClr val="tx1"/>
            </a:solidFill>
          </a:ln>
          <a:effectLst/>
        </p:spPr>
        <p:txBody>
          <a:bodyPr wrap="square" rtlCol="0">
            <a:spAutoFit/>
          </a:bodyPr>
          <a:lstStyle/>
          <a:p>
            <a:r>
              <a:rPr lang="ko-KR" altLang="en-US" sz="2000" dirty="0" err="1" smtClean="0">
                <a:latin typeface="+mj-ea"/>
                <a:ea typeface="+mj-ea"/>
              </a:rPr>
              <a:t>전처리기에</a:t>
            </a:r>
            <a:r>
              <a:rPr lang="ko-KR" altLang="en-US" sz="2000" dirty="0" smtClean="0">
                <a:latin typeface="+mj-ea"/>
                <a:ea typeface="+mj-ea"/>
              </a:rPr>
              <a:t> 의해 헤더파일 </a:t>
            </a:r>
            <a:r>
              <a:rPr lang="en-US" altLang="ko-KR" sz="2000" dirty="0" smtClean="0">
                <a:latin typeface="+mj-ea"/>
                <a:ea typeface="+mj-ea"/>
              </a:rPr>
              <a:t>&lt;</a:t>
            </a:r>
            <a:r>
              <a:rPr lang="en-US" altLang="ko-KR" sz="2000" dirty="0" err="1" smtClean="0">
                <a:latin typeface="+mj-ea"/>
                <a:ea typeface="+mj-ea"/>
              </a:rPr>
              <a:t>stdio.h</a:t>
            </a:r>
            <a:r>
              <a:rPr lang="en-US" altLang="ko-KR" sz="2000" dirty="0" smtClean="0">
                <a:latin typeface="+mj-ea"/>
                <a:ea typeface="+mj-ea"/>
              </a:rPr>
              <a:t>&gt;</a:t>
            </a:r>
            <a:r>
              <a:rPr lang="ko-KR" altLang="en-US" sz="2000" dirty="0" smtClean="0">
                <a:latin typeface="+mj-ea"/>
                <a:ea typeface="+mj-ea"/>
              </a:rPr>
              <a:t>를 불러오라는 의미로서 이 문장은 모든 프로그램의 시작부분에 항상 작성</a:t>
            </a:r>
          </a:p>
        </p:txBody>
      </p:sp>
      <p:cxnSp>
        <p:nvCxnSpPr>
          <p:cNvPr id="22" name="직선 화살표 연결선 21"/>
          <p:cNvCxnSpPr>
            <a:stCxn id="20" idx="1"/>
          </p:cNvCxnSpPr>
          <p:nvPr/>
        </p:nvCxnSpPr>
        <p:spPr>
          <a:xfrm flipH="1">
            <a:off x="2411760" y="1560568"/>
            <a:ext cx="1152128" cy="50028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직사각형 26"/>
          <p:cNvSpPr/>
          <p:nvPr/>
        </p:nvSpPr>
        <p:spPr bwMode="auto">
          <a:xfrm>
            <a:off x="179512" y="1916832"/>
            <a:ext cx="2232248"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직사각형 27"/>
          <p:cNvSpPr/>
          <p:nvPr/>
        </p:nvSpPr>
        <p:spPr bwMode="auto">
          <a:xfrm>
            <a:off x="179512" y="2348880"/>
            <a:ext cx="2736304" cy="1440160"/>
          </a:xfrm>
          <a:prstGeom prst="rect">
            <a:avLst/>
          </a:prstGeom>
          <a:noFill/>
          <a:ln w="25400">
            <a:solidFill>
              <a:schemeClr val="tx2">
                <a:lumMod val="75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TextBox 28"/>
          <p:cNvSpPr txBox="1"/>
          <p:nvPr/>
        </p:nvSpPr>
        <p:spPr>
          <a:xfrm>
            <a:off x="3851920" y="2492896"/>
            <a:ext cx="3528392"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함수 </a:t>
            </a:r>
            <a:r>
              <a:rPr lang="en-US" altLang="ko-KR" sz="2000" dirty="0" smtClean="0"/>
              <a:t>main</a:t>
            </a:r>
            <a:r>
              <a:rPr lang="ko-KR" altLang="en-US" sz="2000" dirty="0" smtClean="0"/>
              <a:t>을 정의하는 부분</a:t>
            </a:r>
            <a:r>
              <a:rPr lang="en-US" altLang="ko-KR" sz="2000" dirty="0" smtClean="0"/>
              <a:t> </a:t>
            </a:r>
          </a:p>
          <a:p>
            <a:r>
              <a:rPr lang="en-US" altLang="ko-KR" sz="2000" dirty="0" smtClean="0"/>
              <a:t>void main()</a:t>
            </a:r>
            <a:r>
              <a:rPr lang="ko-KR" altLang="en-US" sz="2000" dirty="0" smtClean="0"/>
              <a:t>도 항상 작성</a:t>
            </a:r>
            <a:r>
              <a:rPr lang="en-US" altLang="ko-KR" sz="2000" dirty="0" smtClean="0"/>
              <a:t>.</a:t>
            </a:r>
          </a:p>
        </p:txBody>
      </p:sp>
      <p:cxnSp>
        <p:nvCxnSpPr>
          <p:cNvPr id="30" name="직선 화살표 연결선 29"/>
          <p:cNvCxnSpPr>
            <a:stCxn id="33" idx="1"/>
            <a:endCxn id="35" idx="3"/>
          </p:cNvCxnSpPr>
          <p:nvPr/>
        </p:nvCxnSpPr>
        <p:spPr>
          <a:xfrm flipH="1" flipV="1">
            <a:off x="3491880" y="4205119"/>
            <a:ext cx="1080120" cy="628037"/>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3" name="직사각형 32"/>
          <p:cNvSpPr/>
          <p:nvPr/>
        </p:nvSpPr>
        <p:spPr bwMode="auto">
          <a:xfrm>
            <a:off x="4572000" y="4653136"/>
            <a:ext cx="432048"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직사각형 33"/>
          <p:cNvSpPr/>
          <p:nvPr/>
        </p:nvSpPr>
        <p:spPr bwMode="auto">
          <a:xfrm>
            <a:off x="4572000" y="5301208"/>
            <a:ext cx="432048"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TextBox 34"/>
          <p:cNvSpPr txBox="1"/>
          <p:nvPr/>
        </p:nvSpPr>
        <p:spPr>
          <a:xfrm>
            <a:off x="1187624" y="4005064"/>
            <a:ext cx="2304256"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프로그램의  시작</a:t>
            </a:r>
            <a:endParaRPr lang="en-US" altLang="ko-KR" sz="2000" dirty="0" smtClean="0"/>
          </a:p>
        </p:txBody>
      </p:sp>
      <p:sp>
        <p:nvSpPr>
          <p:cNvPr id="36" name="TextBox 35"/>
          <p:cNvSpPr txBox="1"/>
          <p:nvPr/>
        </p:nvSpPr>
        <p:spPr>
          <a:xfrm>
            <a:off x="1187624" y="6093296"/>
            <a:ext cx="2304256"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프로그램의  끝</a:t>
            </a:r>
            <a:endParaRPr lang="en-US" altLang="ko-KR" sz="2000" dirty="0" smtClean="0"/>
          </a:p>
        </p:txBody>
      </p:sp>
      <p:cxnSp>
        <p:nvCxnSpPr>
          <p:cNvPr id="38" name="직선 화살표 연결선 37"/>
          <p:cNvCxnSpPr/>
          <p:nvPr/>
        </p:nvCxnSpPr>
        <p:spPr>
          <a:xfrm flipH="1">
            <a:off x="3491880" y="5517232"/>
            <a:ext cx="1080120" cy="792089"/>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p:nvPr/>
        </p:nvCxnSpPr>
        <p:spPr>
          <a:xfrm flipH="1">
            <a:off x="2915816" y="2780928"/>
            <a:ext cx="936104" cy="288032"/>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직사각형 42"/>
          <p:cNvSpPr/>
          <p:nvPr/>
        </p:nvSpPr>
        <p:spPr bwMode="auto">
          <a:xfrm>
            <a:off x="5076056" y="4941168"/>
            <a:ext cx="3096344"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TextBox 47"/>
          <p:cNvSpPr txBox="1"/>
          <p:nvPr/>
        </p:nvSpPr>
        <p:spPr>
          <a:xfrm>
            <a:off x="107504" y="4973106"/>
            <a:ext cx="4104456"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사용자가 작성하는 프로그램 문장</a:t>
            </a:r>
            <a:endParaRPr lang="en-US" altLang="ko-KR" sz="2000" dirty="0" smtClean="0"/>
          </a:p>
        </p:txBody>
      </p:sp>
      <p:cxnSp>
        <p:nvCxnSpPr>
          <p:cNvPr id="51" name="직선 화살표 연결선 50"/>
          <p:cNvCxnSpPr>
            <a:endCxn id="48" idx="3"/>
          </p:cNvCxnSpPr>
          <p:nvPr/>
        </p:nvCxnSpPr>
        <p:spPr>
          <a:xfrm flipH="1">
            <a:off x="4211960" y="5157192"/>
            <a:ext cx="864096" cy="15969"/>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en-US" altLang="ko-KR" dirty="0" smtClean="0"/>
              <a:t>[</a:t>
            </a:r>
            <a:r>
              <a:rPr lang="ko-KR" altLang="en-US" dirty="0" smtClean="0"/>
              <a:t>단계 </a:t>
            </a:r>
            <a:r>
              <a:rPr lang="en-US" altLang="ko-KR" dirty="0" smtClean="0"/>
              <a:t>3] </a:t>
            </a:r>
            <a:r>
              <a:rPr lang="ko-KR" altLang="en-US" dirty="0" smtClean="0"/>
              <a:t>솔루션 </a:t>
            </a:r>
            <a:r>
              <a:rPr lang="ko-KR" altLang="en-US" dirty="0" err="1" smtClean="0"/>
              <a:t>빌드</a:t>
            </a:r>
            <a:endParaRPr lang="ko-KR" altLang="en-US" dirty="0"/>
          </a:p>
        </p:txBody>
      </p:sp>
      <p:sp>
        <p:nvSpPr>
          <p:cNvPr id="3" name="Text Placeholder 2"/>
          <p:cNvSpPr>
            <a:spLocks noGrp="1"/>
          </p:cNvSpPr>
          <p:nvPr>
            <p:ph type="body" sz="quarter" idx="10"/>
          </p:nvPr>
        </p:nvSpPr>
        <p:spPr>
          <a:xfrm>
            <a:off x="0" y="1052736"/>
            <a:ext cx="9144000" cy="2592288"/>
          </a:xfrm>
          <a:ln>
            <a:noFill/>
          </a:ln>
        </p:spPr>
        <p:txBody>
          <a:bodyPr>
            <a:noAutofit/>
          </a:bodyPr>
          <a:lstStyle/>
          <a:p>
            <a:r>
              <a:rPr lang="ko-KR" altLang="en-US" sz="2400" b="1" dirty="0" smtClean="0"/>
              <a:t>솔루션 </a:t>
            </a:r>
            <a:r>
              <a:rPr lang="ko-KR" altLang="en-US" sz="2400" b="1" dirty="0" err="1" smtClean="0"/>
              <a:t>빌드</a:t>
            </a:r>
            <a:r>
              <a:rPr lang="ko-KR" altLang="en-US" sz="2400" b="1" dirty="0" smtClean="0"/>
              <a:t> </a:t>
            </a:r>
            <a:r>
              <a:rPr lang="en-US" altLang="ko-KR" sz="2400" dirty="0" smtClean="0"/>
              <a:t>: </a:t>
            </a:r>
            <a:r>
              <a:rPr lang="ko-KR" altLang="en-US" sz="2400" dirty="0" smtClean="0">
                <a:solidFill>
                  <a:schemeClr val="bg2">
                    <a:lumMod val="50000"/>
                  </a:schemeClr>
                </a:solidFill>
              </a:rPr>
              <a:t>컴파일과정 </a:t>
            </a:r>
            <a:r>
              <a:rPr lang="en-US" altLang="ko-KR" sz="2400" dirty="0" smtClean="0">
                <a:solidFill>
                  <a:schemeClr val="bg2">
                    <a:lumMod val="50000"/>
                  </a:schemeClr>
                </a:solidFill>
              </a:rPr>
              <a:t>+ </a:t>
            </a:r>
            <a:r>
              <a:rPr lang="ko-KR" altLang="en-US" sz="2400" dirty="0" smtClean="0">
                <a:solidFill>
                  <a:schemeClr val="bg2">
                    <a:lumMod val="50000"/>
                  </a:schemeClr>
                </a:solidFill>
              </a:rPr>
              <a:t>링크과정  </a:t>
            </a:r>
            <a:endParaRPr lang="en-US" altLang="ko-KR" sz="2400" dirty="0" smtClean="0">
              <a:solidFill>
                <a:schemeClr val="bg2">
                  <a:lumMod val="50000"/>
                </a:schemeClr>
              </a:solidFill>
            </a:endParaRPr>
          </a:p>
          <a:p>
            <a:r>
              <a:rPr lang="ko-KR" altLang="en-US" sz="2400" b="1" dirty="0" smtClean="0"/>
              <a:t>컴파일</a:t>
            </a:r>
            <a:r>
              <a:rPr lang="ko-KR" altLang="en-US" sz="2400" dirty="0" smtClean="0">
                <a:solidFill>
                  <a:schemeClr val="bg2">
                    <a:lumMod val="50000"/>
                  </a:schemeClr>
                </a:solidFill>
              </a:rPr>
              <a:t> </a:t>
            </a:r>
            <a:r>
              <a:rPr lang="en-US" altLang="ko-KR" sz="2400" dirty="0" smtClean="0">
                <a:solidFill>
                  <a:schemeClr val="bg2">
                    <a:lumMod val="50000"/>
                  </a:schemeClr>
                </a:solidFill>
              </a:rPr>
              <a:t>: </a:t>
            </a:r>
            <a:r>
              <a:rPr lang="ko-KR" altLang="en-US" sz="2400" dirty="0" smtClean="0">
                <a:solidFill>
                  <a:schemeClr val="bg2">
                    <a:lumMod val="50000"/>
                  </a:schemeClr>
                </a:solidFill>
              </a:rPr>
              <a:t>작성한 프로그램에 대해 문법 오류가 있는지</a:t>
            </a:r>
            <a:r>
              <a:rPr lang="en-US" altLang="ko-KR" sz="2400" dirty="0" smtClean="0">
                <a:solidFill>
                  <a:schemeClr val="bg2">
                    <a:lumMod val="50000"/>
                  </a:schemeClr>
                </a:solidFill>
              </a:rPr>
              <a:t>(</a:t>
            </a:r>
            <a:r>
              <a:rPr lang="ko-KR" altLang="en-US" sz="2400" dirty="0" smtClean="0">
                <a:solidFill>
                  <a:schemeClr val="bg2">
                    <a:lumMod val="50000"/>
                  </a:schemeClr>
                </a:solidFill>
              </a:rPr>
              <a:t>문법에 맞게 작성했는지</a:t>
            </a:r>
            <a:r>
              <a:rPr lang="en-US" altLang="ko-KR" sz="2400" dirty="0" smtClean="0">
                <a:solidFill>
                  <a:schemeClr val="bg2">
                    <a:lumMod val="50000"/>
                  </a:schemeClr>
                </a:solidFill>
              </a:rPr>
              <a:t>)</a:t>
            </a:r>
            <a:r>
              <a:rPr lang="ko-KR" altLang="en-US" sz="2400" dirty="0" smtClean="0">
                <a:solidFill>
                  <a:schemeClr val="bg2">
                    <a:lumMod val="50000"/>
                  </a:schemeClr>
                </a:solidFill>
              </a:rPr>
              <a:t>를 검사</a:t>
            </a:r>
            <a:endParaRPr lang="en-US" altLang="ko-KR" sz="2400" dirty="0" smtClean="0">
              <a:solidFill>
                <a:schemeClr val="bg2">
                  <a:lumMod val="50000"/>
                </a:schemeClr>
              </a:solidFill>
            </a:endParaRPr>
          </a:p>
          <a:p>
            <a:r>
              <a:rPr lang="ko-KR" altLang="en-US" sz="2400" b="1" dirty="0" smtClean="0"/>
              <a:t>링크</a:t>
            </a:r>
            <a:r>
              <a:rPr lang="ko-KR" altLang="en-US" sz="2400" dirty="0" smtClean="0">
                <a:solidFill>
                  <a:schemeClr val="bg2">
                    <a:lumMod val="50000"/>
                  </a:schemeClr>
                </a:solidFill>
              </a:rPr>
              <a:t> </a:t>
            </a:r>
            <a:r>
              <a:rPr lang="en-US" altLang="ko-KR" sz="2400" dirty="0" smtClean="0">
                <a:solidFill>
                  <a:schemeClr val="bg2">
                    <a:lumMod val="50000"/>
                  </a:schemeClr>
                </a:solidFill>
              </a:rPr>
              <a:t>: </a:t>
            </a:r>
            <a:r>
              <a:rPr lang="ko-KR" altLang="en-US" sz="2400" dirty="0" smtClean="0">
                <a:solidFill>
                  <a:schemeClr val="bg2">
                    <a:lumMod val="50000"/>
                  </a:schemeClr>
                </a:solidFill>
              </a:rPr>
              <a:t>실행 프로그램을 생성</a:t>
            </a:r>
            <a:endParaRPr lang="en-US" altLang="ko-KR" sz="2400" dirty="0" smtClean="0">
              <a:solidFill>
                <a:schemeClr val="bg2">
                  <a:lumMod val="50000"/>
                </a:schemeClr>
              </a:solidFill>
            </a:endParaRPr>
          </a:p>
          <a:p>
            <a:r>
              <a:rPr lang="ko-KR" altLang="en-US" sz="2400" dirty="0" smtClean="0"/>
              <a:t>솔루션 </a:t>
            </a:r>
            <a:r>
              <a:rPr lang="ko-KR" altLang="en-US" sz="2400" dirty="0" err="1" smtClean="0"/>
              <a:t>빌드를</a:t>
            </a:r>
            <a:r>
              <a:rPr lang="ko-KR" altLang="en-US" sz="2400" dirty="0" smtClean="0"/>
              <a:t> 처리하기 전에 컴파일러의 설정</a:t>
            </a:r>
            <a:r>
              <a:rPr lang="ko-KR" altLang="en-US" sz="2400" dirty="0" smtClean="0">
                <a:solidFill>
                  <a:schemeClr val="bg2">
                    <a:lumMod val="50000"/>
                  </a:schemeClr>
                </a:solidFill>
                <a:latin typeface="굴림체" pitchFamily="49" charset="-127"/>
                <a:ea typeface="굴림체" pitchFamily="49" charset="-127"/>
              </a:rPr>
              <a:t>→</a:t>
            </a:r>
            <a:r>
              <a:rPr lang="en-US" altLang="ko-KR" sz="2400" b="1" dirty="0" smtClean="0">
                <a:solidFill>
                  <a:schemeClr val="bg2">
                    <a:lumMod val="50000"/>
                  </a:schemeClr>
                </a:solidFill>
              </a:rPr>
              <a:t>[</a:t>
            </a:r>
            <a:r>
              <a:rPr lang="ko-KR" altLang="en-US" sz="2400" b="1" dirty="0" smtClean="0">
                <a:solidFill>
                  <a:schemeClr val="bg2">
                    <a:lumMod val="50000"/>
                  </a:schemeClr>
                </a:solidFill>
              </a:rPr>
              <a:t>전문가 설정</a:t>
            </a:r>
            <a:r>
              <a:rPr lang="en-US" altLang="ko-KR" sz="2400" b="1" dirty="0" smtClean="0">
                <a:solidFill>
                  <a:schemeClr val="bg2">
                    <a:lumMod val="50000"/>
                  </a:schemeClr>
                </a:solidFill>
              </a:rPr>
              <a:t>]</a:t>
            </a:r>
          </a:p>
          <a:p>
            <a:pPr>
              <a:buNone/>
            </a:pPr>
            <a:endParaRPr lang="ko-KR" altLang="en-US" sz="2400" dirty="0" smtClean="0"/>
          </a:p>
          <a:p>
            <a:pPr marL="0" marR="0" algn="just">
              <a:lnSpc>
                <a:spcPct val="160000"/>
              </a:lnSpc>
              <a:spcBef>
                <a:spcPts val="0"/>
              </a:spcBef>
              <a:spcAft>
                <a:spcPts val="0"/>
              </a:spcAft>
            </a:pPr>
            <a:endParaRPr lang="ko-KR" altLang="en-US" sz="2400" dirty="0" smtClean="0">
              <a:solidFill>
                <a:srgbClr val="000000"/>
              </a:solidFill>
              <a:latin typeface="바탕"/>
            </a:endParaRPr>
          </a:p>
          <a:p>
            <a:pPr>
              <a:buNone/>
            </a:pPr>
            <a:endParaRPr lang="ko-KR" altLang="en-US" sz="24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3073" name="_x89533944" descr="EMB000000ec0657"/>
          <p:cNvPicPr>
            <a:picLocks noChangeAspect="1" noChangeArrowheads="1"/>
          </p:cNvPicPr>
          <p:nvPr/>
        </p:nvPicPr>
        <p:blipFill>
          <a:blip r:embed="rId3" cstate="print"/>
          <a:srcRect/>
          <a:stretch>
            <a:fillRect/>
          </a:stretch>
        </p:blipFill>
        <p:spPr bwMode="auto">
          <a:xfrm>
            <a:off x="899592" y="3573016"/>
            <a:ext cx="6368186" cy="3024336"/>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ko-KR" altLang="en-US" dirty="0" smtClean="0"/>
              <a:t>솔루션 </a:t>
            </a:r>
            <a:r>
              <a:rPr lang="ko-KR" altLang="en-US" dirty="0" err="1" smtClean="0"/>
              <a:t>빌드의</a:t>
            </a:r>
            <a:r>
              <a:rPr lang="ko-KR" altLang="en-US" dirty="0" smtClean="0"/>
              <a:t> 처리과정과 결과</a:t>
            </a:r>
            <a:endParaRPr lang="ko-KR" altLang="en-US" dirty="0"/>
          </a:p>
        </p:txBody>
      </p:sp>
      <p:sp>
        <p:nvSpPr>
          <p:cNvPr id="3" name="Text Placeholder 2"/>
          <p:cNvSpPr>
            <a:spLocks noGrp="1"/>
          </p:cNvSpPr>
          <p:nvPr>
            <p:ph type="body" sz="quarter" idx="10"/>
          </p:nvPr>
        </p:nvSpPr>
        <p:spPr>
          <a:xfrm>
            <a:off x="0" y="1052736"/>
            <a:ext cx="9144000" cy="504056"/>
          </a:xfrm>
          <a:ln>
            <a:noFill/>
          </a:ln>
        </p:spPr>
        <p:txBody>
          <a:bodyPr>
            <a:noAutofit/>
          </a:bodyPr>
          <a:lstStyle/>
          <a:p>
            <a:r>
              <a:rPr lang="ko-KR" altLang="en-US" sz="2400" dirty="0" smtClean="0"/>
              <a:t>메뉴에서 </a:t>
            </a:r>
            <a:r>
              <a:rPr lang="en-US" altLang="ko-KR" sz="2400" b="1" dirty="0" smtClean="0">
                <a:solidFill>
                  <a:schemeClr val="bg2">
                    <a:lumMod val="50000"/>
                  </a:schemeClr>
                </a:solidFill>
              </a:rPr>
              <a:t>[</a:t>
            </a:r>
            <a:r>
              <a:rPr lang="ko-KR" altLang="en-US" sz="2400" b="1" dirty="0" err="1" smtClean="0">
                <a:solidFill>
                  <a:schemeClr val="bg2">
                    <a:lumMod val="50000"/>
                  </a:schemeClr>
                </a:solidFill>
              </a:rPr>
              <a:t>빌드</a:t>
            </a:r>
            <a:r>
              <a:rPr lang="en-US" altLang="ko-KR" sz="2400" b="1" dirty="0" smtClean="0">
                <a:solidFill>
                  <a:schemeClr val="bg2">
                    <a:lumMod val="50000"/>
                  </a:schemeClr>
                </a:solidFill>
              </a:rPr>
              <a:t>]</a:t>
            </a:r>
            <a:r>
              <a:rPr lang="en-US" altLang="ko-KR" sz="2400" dirty="0" smtClean="0"/>
              <a:t>→</a:t>
            </a:r>
            <a:r>
              <a:rPr lang="en-US" altLang="ko-KR" sz="2400" b="1" dirty="0" smtClean="0">
                <a:solidFill>
                  <a:schemeClr val="bg2">
                    <a:lumMod val="50000"/>
                  </a:schemeClr>
                </a:solidFill>
              </a:rPr>
              <a:t>[</a:t>
            </a:r>
            <a:r>
              <a:rPr lang="ko-KR" altLang="en-US" sz="2400" b="1" dirty="0" smtClean="0">
                <a:solidFill>
                  <a:schemeClr val="bg2">
                    <a:lumMod val="50000"/>
                  </a:schemeClr>
                </a:solidFill>
              </a:rPr>
              <a:t>솔루션 </a:t>
            </a:r>
            <a:r>
              <a:rPr lang="ko-KR" altLang="en-US" sz="2400" b="1" dirty="0" err="1" smtClean="0">
                <a:solidFill>
                  <a:schemeClr val="bg2">
                    <a:lumMod val="50000"/>
                  </a:schemeClr>
                </a:solidFill>
              </a:rPr>
              <a:t>빌드</a:t>
            </a:r>
            <a:r>
              <a:rPr lang="en-US" altLang="ko-KR" sz="2400" b="1" dirty="0" smtClean="0">
                <a:solidFill>
                  <a:schemeClr val="bg2">
                    <a:lumMod val="50000"/>
                  </a:schemeClr>
                </a:solidFill>
              </a:rPr>
              <a:t>]</a:t>
            </a:r>
            <a:r>
              <a:rPr lang="ko-KR" altLang="en-US" sz="2400" dirty="0" smtClean="0"/>
              <a:t>를 선택</a:t>
            </a:r>
          </a:p>
          <a:p>
            <a:pPr>
              <a:buNone/>
            </a:pPr>
            <a:endParaRPr lang="ko-KR" altLang="en-US" sz="2400" dirty="0" smtClean="0"/>
          </a:p>
          <a:p>
            <a:pPr marL="0" marR="0" algn="just">
              <a:lnSpc>
                <a:spcPct val="160000"/>
              </a:lnSpc>
              <a:spcBef>
                <a:spcPts val="0"/>
              </a:spcBef>
              <a:spcAft>
                <a:spcPts val="0"/>
              </a:spcAft>
            </a:pPr>
            <a:endParaRPr lang="ko-KR" altLang="en-US" sz="2400" dirty="0" smtClean="0">
              <a:solidFill>
                <a:srgbClr val="000000"/>
              </a:solidFill>
              <a:latin typeface="바탕"/>
            </a:endParaRPr>
          </a:p>
          <a:p>
            <a:pPr>
              <a:buNone/>
            </a:pPr>
            <a:endParaRPr lang="ko-KR" altLang="en-US" sz="24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59394" name="Picture 2"/>
          <p:cNvPicPr>
            <a:picLocks noChangeAspect="1" noChangeArrowheads="1"/>
          </p:cNvPicPr>
          <p:nvPr/>
        </p:nvPicPr>
        <p:blipFill>
          <a:blip r:embed="rId3" cstate="print"/>
          <a:srcRect/>
          <a:stretch>
            <a:fillRect/>
          </a:stretch>
        </p:blipFill>
        <p:spPr bwMode="auto">
          <a:xfrm>
            <a:off x="107504" y="1484784"/>
            <a:ext cx="5426462" cy="2952328"/>
          </a:xfrm>
          <a:prstGeom prst="rect">
            <a:avLst/>
          </a:prstGeom>
          <a:noFill/>
          <a:ln w="9525">
            <a:noFill/>
            <a:miter lim="800000"/>
            <a:headEnd/>
            <a:tailEnd/>
          </a:ln>
        </p:spPr>
      </p:pic>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59396" name="_x89543448" descr="EMB000000ec065b"/>
          <p:cNvPicPr>
            <a:picLocks noChangeAspect="1" noChangeArrowheads="1"/>
          </p:cNvPicPr>
          <p:nvPr/>
        </p:nvPicPr>
        <p:blipFill>
          <a:blip r:embed="rId4" cstate="print"/>
          <a:srcRect/>
          <a:stretch>
            <a:fillRect/>
          </a:stretch>
        </p:blipFill>
        <p:spPr bwMode="auto">
          <a:xfrm>
            <a:off x="5508104" y="4149080"/>
            <a:ext cx="3456384" cy="2494434"/>
          </a:xfrm>
          <a:prstGeom prst="rect">
            <a:avLst/>
          </a:prstGeom>
          <a:noFill/>
        </p:spPr>
      </p:pic>
      <p:sp>
        <p:nvSpPr>
          <p:cNvPr id="17" name="직사각형 16"/>
          <p:cNvSpPr/>
          <p:nvPr/>
        </p:nvSpPr>
        <p:spPr bwMode="auto">
          <a:xfrm>
            <a:off x="6516216" y="5517232"/>
            <a:ext cx="2232248" cy="720080"/>
          </a:xfrm>
          <a:prstGeom prst="rect">
            <a:avLst/>
          </a:prstGeom>
          <a:noFill/>
          <a:ln w="38100">
            <a:solidFill>
              <a:srgbClr val="FF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TextBox 17"/>
          <p:cNvSpPr txBox="1"/>
          <p:nvPr/>
        </p:nvSpPr>
        <p:spPr>
          <a:xfrm>
            <a:off x="467544" y="4797152"/>
            <a:ext cx="3744416"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솔루션 </a:t>
            </a:r>
            <a:r>
              <a:rPr lang="ko-KR" altLang="en-US" sz="2000" dirty="0" err="1" smtClean="0"/>
              <a:t>빌드의</a:t>
            </a:r>
            <a:r>
              <a:rPr lang="ko-KR" altLang="en-US" sz="2000" dirty="0" smtClean="0"/>
              <a:t> 결과 표시 위치</a:t>
            </a:r>
            <a:endParaRPr lang="en-US" altLang="ko-KR" sz="2000" dirty="0" smtClean="0"/>
          </a:p>
        </p:txBody>
      </p:sp>
      <p:cxnSp>
        <p:nvCxnSpPr>
          <p:cNvPr id="19" name="직선 화살표 연결선 18"/>
          <p:cNvCxnSpPr/>
          <p:nvPr/>
        </p:nvCxnSpPr>
        <p:spPr>
          <a:xfrm flipH="1" flipV="1">
            <a:off x="4211960" y="4941169"/>
            <a:ext cx="2304256" cy="936103"/>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Rounded Rectangle 7"/>
          <p:cNvSpPr/>
          <p:nvPr/>
        </p:nvSpPr>
        <p:spPr bwMode="auto">
          <a:xfrm>
            <a:off x="539552" y="6165304"/>
            <a:ext cx="3528392"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솔루션 </a:t>
            </a:r>
            <a:r>
              <a:rPr lang="ko-KR" altLang="en-US" sz="2300" b="1" dirty="0" err="1" smtClean="0">
                <a:solidFill>
                  <a:srgbClr val="FFFFFF"/>
                </a:solidFill>
                <a:effectLst>
                  <a:outerShdw blurRad="38100" dist="38100" dir="2700000" algn="tl">
                    <a:srgbClr val="000000">
                      <a:alpha val="43137"/>
                    </a:srgbClr>
                  </a:outerShdw>
                </a:effectLst>
                <a:ea typeface="맑은 고딕" pitchFamily="50" charset="-127"/>
              </a:rPr>
              <a:t>빌드</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 결과 확대</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59398" name="Picture 6"/>
          <p:cNvPicPr>
            <a:picLocks noChangeAspect="1" noChangeArrowheads="1"/>
          </p:cNvPicPr>
          <p:nvPr/>
        </p:nvPicPr>
        <p:blipFill>
          <a:blip r:embed="rId5" cstate="print"/>
          <a:srcRect/>
          <a:stretch>
            <a:fillRect/>
          </a:stretch>
        </p:blipFill>
        <p:spPr bwMode="auto">
          <a:xfrm>
            <a:off x="323528" y="2276872"/>
            <a:ext cx="8064896" cy="166297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 calcmode="lin" valueType="num">
                                      <p:cBhvr additive="base">
                                        <p:cTn id="7" dur="500" fill="hold"/>
                                        <p:tgtEl>
                                          <p:spTgt spid="59398"/>
                                        </p:tgtEl>
                                        <p:attrNameLst>
                                          <p:attrName>ppt_x</p:attrName>
                                        </p:attrNameLst>
                                      </p:cBhvr>
                                      <p:tavLst>
                                        <p:tav tm="0">
                                          <p:val>
                                            <p:strVal val="#ppt_x"/>
                                          </p:val>
                                        </p:tav>
                                        <p:tav tm="100000">
                                          <p:val>
                                            <p:strVal val="#ppt_x"/>
                                          </p:val>
                                        </p:tav>
                                      </p:tavLst>
                                    </p:anim>
                                    <p:anim calcmode="lin" valueType="num">
                                      <p:cBhvr additive="base">
                                        <p:cTn id="8" dur="500" fill="hold"/>
                                        <p:tgtEl>
                                          <p:spTgt spid="5939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398"/>
                                        </p:tgtEl>
                                        <p:attrNameLst>
                                          <p:attrName>style.visibility</p:attrName>
                                        </p:attrNameLst>
                                      </p:cBhvr>
                                      <p:to>
                                        <p:strVal val="hidden"/>
                                      </p:to>
                                    </p:set>
                                  </p:subTnLst>
                                </p:cTn>
                              </p:par>
                            </p:childTnLst>
                          </p:cTn>
                        </p:par>
                      </p:childTnLst>
                    </p:cTn>
                  </p:par>
                </p:childTnLst>
              </p:cTn>
              <p:nextCondLst>
                <p:cond evt="onClick" delay="0">
                  <p:tgtEl>
                    <p:spTgt spid="2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en-US" altLang="ko-KR" dirty="0" smtClean="0"/>
              <a:t>[</a:t>
            </a:r>
            <a:r>
              <a:rPr lang="ko-KR" altLang="en-US" dirty="0" smtClean="0"/>
              <a:t>단계 </a:t>
            </a:r>
            <a:r>
              <a:rPr lang="en-US" altLang="ko-KR" dirty="0" smtClean="0"/>
              <a:t>4] </a:t>
            </a:r>
            <a:r>
              <a:rPr lang="ko-KR" altLang="en-US" dirty="0" smtClean="0"/>
              <a:t>프로그램 실행</a:t>
            </a:r>
            <a:endParaRPr lang="ko-KR" altLang="en-US" dirty="0"/>
          </a:p>
        </p:txBody>
      </p:sp>
      <p:sp>
        <p:nvSpPr>
          <p:cNvPr id="3" name="Text Placeholder 2"/>
          <p:cNvSpPr>
            <a:spLocks noGrp="1"/>
          </p:cNvSpPr>
          <p:nvPr>
            <p:ph type="body" sz="quarter" idx="10"/>
          </p:nvPr>
        </p:nvSpPr>
        <p:spPr>
          <a:xfrm>
            <a:off x="0" y="1052736"/>
            <a:ext cx="9144000" cy="576064"/>
          </a:xfrm>
          <a:ln>
            <a:noFill/>
          </a:ln>
        </p:spPr>
        <p:txBody>
          <a:bodyPr>
            <a:noAutofit/>
          </a:bodyPr>
          <a:lstStyle/>
          <a:p>
            <a:r>
              <a:rPr lang="ko-KR" altLang="en-US" sz="2400" dirty="0" smtClean="0"/>
              <a:t>메뉴 </a:t>
            </a:r>
            <a:r>
              <a:rPr lang="en-US" altLang="ko-KR" sz="2400" b="1" dirty="0" smtClean="0">
                <a:solidFill>
                  <a:schemeClr val="bg2">
                    <a:lumMod val="50000"/>
                  </a:schemeClr>
                </a:solidFill>
              </a:rPr>
              <a:t>[</a:t>
            </a:r>
            <a:r>
              <a:rPr lang="ko-KR" altLang="en-US" sz="2400" b="1" dirty="0" smtClean="0">
                <a:solidFill>
                  <a:schemeClr val="bg2">
                    <a:lumMod val="50000"/>
                  </a:schemeClr>
                </a:solidFill>
              </a:rPr>
              <a:t>디버그</a:t>
            </a:r>
            <a:r>
              <a:rPr lang="en-US" altLang="ko-KR" sz="2400" b="1" dirty="0" smtClean="0">
                <a:solidFill>
                  <a:schemeClr val="bg2">
                    <a:lumMod val="50000"/>
                  </a:schemeClr>
                </a:solidFill>
              </a:rPr>
              <a:t>]</a:t>
            </a:r>
            <a:r>
              <a:rPr lang="en-US" altLang="ko-KR" sz="2400" dirty="0" smtClean="0"/>
              <a:t>→</a:t>
            </a:r>
            <a:r>
              <a:rPr lang="en-US" altLang="ko-KR" sz="2400" b="1" dirty="0" smtClean="0">
                <a:solidFill>
                  <a:schemeClr val="bg2">
                    <a:lumMod val="50000"/>
                  </a:schemeClr>
                </a:solidFill>
              </a:rPr>
              <a:t>[</a:t>
            </a:r>
            <a:r>
              <a:rPr lang="ko-KR" altLang="en-US" sz="2400" b="1" dirty="0" smtClean="0">
                <a:solidFill>
                  <a:schemeClr val="bg2">
                    <a:lumMod val="50000"/>
                  </a:schemeClr>
                </a:solidFill>
              </a:rPr>
              <a:t>디버깅하지 않고 시작</a:t>
            </a:r>
            <a:r>
              <a:rPr lang="en-US" altLang="ko-KR" sz="2400" b="1" dirty="0" smtClean="0">
                <a:solidFill>
                  <a:schemeClr val="bg2">
                    <a:lumMod val="50000"/>
                  </a:schemeClr>
                </a:solidFill>
              </a:rPr>
              <a:t>]</a:t>
            </a:r>
            <a:r>
              <a:rPr lang="ko-KR" altLang="en-US" sz="2400" dirty="0" smtClean="0"/>
              <a:t>을 선택</a:t>
            </a:r>
          </a:p>
          <a:p>
            <a:pPr>
              <a:buNone/>
            </a:pPr>
            <a:endParaRPr lang="ko-KR" altLang="en-US" sz="2400" dirty="0" smtClean="0"/>
          </a:p>
          <a:p>
            <a:pPr marL="0" marR="0" algn="just">
              <a:lnSpc>
                <a:spcPct val="160000"/>
              </a:lnSpc>
              <a:spcBef>
                <a:spcPts val="0"/>
              </a:spcBef>
              <a:spcAft>
                <a:spcPts val="0"/>
              </a:spcAft>
            </a:pPr>
            <a:endParaRPr lang="ko-KR" altLang="en-US" sz="2400" dirty="0" smtClean="0">
              <a:solidFill>
                <a:srgbClr val="000000"/>
              </a:solidFill>
              <a:latin typeface="바탕"/>
            </a:endParaRPr>
          </a:p>
          <a:p>
            <a:pPr>
              <a:buNone/>
            </a:pPr>
            <a:endParaRPr lang="ko-KR" altLang="en-US" sz="24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61442" name="Picture 2"/>
          <p:cNvPicPr>
            <a:picLocks noChangeAspect="1" noChangeArrowheads="1"/>
          </p:cNvPicPr>
          <p:nvPr/>
        </p:nvPicPr>
        <p:blipFill>
          <a:blip r:embed="rId3" cstate="print"/>
          <a:srcRect/>
          <a:stretch>
            <a:fillRect/>
          </a:stretch>
        </p:blipFill>
        <p:spPr bwMode="auto">
          <a:xfrm>
            <a:off x="395536" y="1556792"/>
            <a:ext cx="6440234" cy="2448272"/>
          </a:xfrm>
          <a:prstGeom prst="rect">
            <a:avLst/>
          </a:prstGeom>
          <a:noFill/>
          <a:ln w="9525">
            <a:noFill/>
            <a:miter lim="800000"/>
            <a:headEnd/>
            <a:tailEnd/>
          </a:ln>
        </p:spPr>
      </p:pic>
      <p:sp>
        <p:nvSpPr>
          <p:cNvPr id="614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61443" name="_x41692040" descr="EMB000000ec067b"/>
          <p:cNvPicPr>
            <a:picLocks noChangeAspect="1" noChangeArrowheads="1"/>
          </p:cNvPicPr>
          <p:nvPr/>
        </p:nvPicPr>
        <p:blipFill>
          <a:blip r:embed="rId4" cstate="print"/>
          <a:srcRect/>
          <a:stretch>
            <a:fillRect/>
          </a:stretch>
        </p:blipFill>
        <p:spPr bwMode="auto">
          <a:xfrm>
            <a:off x="2915816" y="4437112"/>
            <a:ext cx="5472605" cy="1944216"/>
          </a:xfrm>
          <a:prstGeom prst="rect">
            <a:avLst/>
          </a:prstGeom>
          <a:noFill/>
        </p:spPr>
      </p:pic>
      <p:sp>
        <p:nvSpPr>
          <p:cNvPr id="14" name="TextBox 13"/>
          <p:cNvSpPr txBox="1"/>
          <p:nvPr/>
        </p:nvSpPr>
        <p:spPr>
          <a:xfrm>
            <a:off x="1475656" y="4437112"/>
            <a:ext cx="1296144"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실행 결과</a:t>
            </a:r>
            <a:endParaRPr lang="en-US" altLang="ko-KR" sz="2000"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학습할 내용</a:t>
            </a:r>
            <a:endParaRPr lang="en-US" dirty="0"/>
          </a:p>
        </p:txBody>
      </p:sp>
      <p:sp>
        <p:nvSpPr>
          <p:cNvPr id="3" name="Text Placeholder 2"/>
          <p:cNvSpPr>
            <a:spLocks noGrp="1"/>
          </p:cNvSpPr>
          <p:nvPr>
            <p:ph type="body" sz="quarter" idx="10"/>
          </p:nvPr>
        </p:nvSpPr>
        <p:spPr>
          <a:xfrm>
            <a:off x="381000" y="1411552"/>
            <a:ext cx="8367464" cy="4537728"/>
          </a:xfrm>
        </p:spPr>
        <p:txBody>
          <a:bodyPr>
            <a:normAutofit/>
          </a:bodyPr>
          <a:lstStyle/>
          <a:p>
            <a:r>
              <a:rPr lang="en-US" altLang="ko-KR" sz="3200" dirty="0" smtClean="0"/>
              <a:t>Visual C++ </a:t>
            </a:r>
            <a:r>
              <a:rPr lang="ko-KR" altLang="en-US" sz="3200" dirty="0" smtClean="0"/>
              <a:t>설치와 실행</a:t>
            </a:r>
          </a:p>
          <a:p>
            <a:r>
              <a:rPr lang="ko-KR" altLang="en-US" sz="3200" dirty="0" smtClean="0"/>
              <a:t>처음으로 작성하는 프로그램과 실행</a:t>
            </a:r>
          </a:p>
          <a:p>
            <a:r>
              <a:rPr lang="ko-KR" altLang="en-US" sz="3200" dirty="0" smtClean="0"/>
              <a:t>이미 작성된 프로그램의 수정</a:t>
            </a:r>
          </a:p>
          <a:p>
            <a:r>
              <a:rPr lang="ko-KR" altLang="en-US" sz="3200" dirty="0" smtClean="0"/>
              <a:t>오류메시지와 수정</a:t>
            </a:r>
          </a:p>
          <a:p>
            <a:pPr>
              <a:buNone/>
            </a:pPr>
            <a:endParaRPr lang="en-US" altLang="ko-KR" sz="3200" dirty="0" smtClean="0"/>
          </a:p>
          <a:p>
            <a:endParaRPr lang="ko-KR" altLang="en-US" sz="2800" dirty="0" smtClean="0"/>
          </a:p>
          <a:p>
            <a:pPr>
              <a:buNone/>
            </a:pPr>
            <a:endParaRPr lang="en-US" altLang="ko-KR" sz="28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en-US" altLang="ko-KR" dirty="0" smtClean="0"/>
              <a:t>[</a:t>
            </a:r>
            <a:r>
              <a:rPr lang="ko-KR" altLang="en-US" dirty="0" smtClean="0"/>
              <a:t>단계 </a:t>
            </a:r>
            <a:r>
              <a:rPr lang="en-US" altLang="ko-KR" dirty="0" smtClean="0"/>
              <a:t>5] </a:t>
            </a:r>
            <a:r>
              <a:rPr lang="ko-KR" altLang="en-US" dirty="0" smtClean="0"/>
              <a:t>파일 저장과 솔루션 닫기</a:t>
            </a:r>
            <a:endParaRPr lang="ko-KR" altLang="en-US" dirty="0"/>
          </a:p>
        </p:txBody>
      </p:sp>
      <p:sp>
        <p:nvSpPr>
          <p:cNvPr id="3" name="Text Placeholder 2"/>
          <p:cNvSpPr>
            <a:spLocks noGrp="1"/>
          </p:cNvSpPr>
          <p:nvPr>
            <p:ph type="body" sz="quarter" idx="10"/>
          </p:nvPr>
        </p:nvSpPr>
        <p:spPr>
          <a:xfrm>
            <a:off x="0" y="1052736"/>
            <a:ext cx="9144000" cy="576064"/>
          </a:xfrm>
          <a:ln>
            <a:noFill/>
          </a:ln>
        </p:spPr>
        <p:txBody>
          <a:bodyPr>
            <a:noAutofit/>
          </a:bodyPr>
          <a:lstStyle/>
          <a:p>
            <a:r>
              <a:rPr lang="en-US" altLang="ko-KR" sz="2400" dirty="0" smtClean="0"/>
              <a:t>1) </a:t>
            </a:r>
            <a:r>
              <a:rPr lang="ko-KR" altLang="en-US" sz="2400" dirty="0" smtClean="0"/>
              <a:t>메뉴 </a:t>
            </a:r>
            <a:r>
              <a:rPr lang="en-US" altLang="ko-KR" sz="2400" b="1" dirty="0" smtClean="0">
                <a:solidFill>
                  <a:schemeClr val="bg2">
                    <a:lumMod val="50000"/>
                  </a:schemeClr>
                </a:solidFill>
              </a:rPr>
              <a:t>[</a:t>
            </a:r>
            <a:r>
              <a:rPr lang="ko-KR" altLang="en-US" sz="2400" b="1" dirty="0" smtClean="0">
                <a:solidFill>
                  <a:schemeClr val="bg2">
                    <a:lumMod val="50000"/>
                  </a:schemeClr>
                </a:solidFill>
              </a:rPr>
              <a:t>파일</a:t>
            </a:r>
            <a:r>
              <a:rPr lang="en-US" altLang="ko-KR" sz="2400" b="1" dirty="0" smtClean="0">
                <a:solidFill>
                  <a:schemeClr val="bg2">
                    <a:lumMod val="50000"/>
                  </a:schemeClr>
                </a:solidFill>
              </a:rPr>
              <a:t>]</a:t>
            </a:r>
            <a:r>
              <a:rPr lang="en-US" altLang="ko-KR" sz="2400" dirty="0" smtClean="0"/>
              <a:t>→</a:t>
            </a:r>
            <a:r>
              <a:rPr lang="en-US" altLang="ko-KR" sz="2400" b="1" dirty="0" smtClean="0">
                <a:solidFill>
                  <a:schemeClr val="bg2">
                    <a:lumMod val="50000"/>
                  </a:schemeClr>
                </a:solidFill>
              </a:rPr>
              <a:t>[</a:t>
            </a:r>
            <a:r>
              <a:rPr lang="ko-KR" altLang="en-US" sz="2400" b="1" dirty="0" smtClean="0">
                <a:solidFill>
                  <a:schemeClr val="bg2">
                    <a:lumMod val="50000"/>
                  </a:schemeClr>
                </a:solidFill>
              </a:rPr>
              <a:t>모두 저장</a:t>
            </a:r>
            <a:r>
              <a:rPr lang="en-US" altLang="ko-KR" sz="2400" b="1" dirty="0" smtClean="0">
                <a:solidFill>
                  <a:schemeClr val="bg2">
                    <a:lumMod val="50000"/>
                  </a:schemeClr>
                </a:solidFill>
              </a:rPr>
              <a:t>]</a:t>
            </a:r>
            <a:r>
              <a:rPr lang="ko-KR" altLang="en-US" sz="2400" dirty="0" smtClean="0"/>
              <a:t>을 선택</a:t>
            </a:r>
          </a:p>
          <a:p>
            <a:pPr>
              <a:buNone/>
            </a:pPr>
            <a:endParaRPr lang="ko-KR" altLang="en-US" sz="2400" dirty="0" smtClean="0"/>
          </a:p>
          <a:p>
            <a:pPr marL="0" marR="0" algn="just">
              <a:lnSpc>
                <a:spcPct val="160000"/>
              </a:lnSpc>
              <a:spcBef>
                <a:spcPts val="0"/>
              </a:spcBef>
              <a:spcAft>
                <a:spcPts val="0"/>
              </a:spcAft>
            </a:pPr>
            <a:endParaRPr lang="ko-KR" altLang="en-US" sz="2400" dirty="0" smtClean="0">
              <a:solidFill>
                <a:srgbClr val="000000"/>
              </a:solidFill>
              <a:latin typeface="바탕"/>
            </a:endParaRPr>
          </a:p>
          <a:p>
            <a:pPr>
              <a:buNone/>
            </a:pPr>
            <a:endParaRPr lang="ko-KR" altLang="en-US" sz="24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64513" name="_x41777424" descr="EMB000000ec067c"/>
          <p:cNvPicPr>
            <a:picLocks noChangeAspect="1" noChangeArrowheads="1"/>
          </p:cNvPicPr>
          <p:nvPr/>
        </p:nvPicPr>
        <p:blipFill>
          <a:blip r:embed="rId3" cstate="print"/>
          <a:srcRect/>
          <a:stretch>
            <a:fillRect/>
          </a:stretch>
        </p:blipFill>
        <p:spPr bwMode="auto">
          <a:xfrm>
            <a:off x="323528" y="1556792"/>
            <a:ext cx="3532814" cy="3384376"/>
          </a:xfrm>
          <a:prstGeom prst="rect">
            <a:avLst/>
          </a:prstGeom>
          <a:noFill/>
        </p:spPr>
      </p:pic>
      <p:sp>
        <p:nvSpPr>
          <p:cNvPr id="16" name="Text Placeholder 2"/>
          <p:cNvSpPr txBox="1">
            <a:spLocks/>
          </p:cNvSpPr>
          <p:nvPr/>
        </p:nvSpPr>
        <p:spPr>
          <a:xfrm>
            <a:off x="3923928" y="2636912"/>
            <a:ext cx="4860032" cy="792088"/>
          </a:xfrm>
          <a:prstGeom prst="rect">
            <a:avLst/>
          </a:prstGeom>
          <a:ln>
            <a:noFill/>
          </a:ln>
        </p:spPr>
        <p:txBody>
          <a:bodyPr vert="horz" lIns="0" tIns="0" rIns="0" bIns="0" rtlCol="0">
            <a:noAutofit/>
          </a:bodyPr>
          <a:lstStyle/>
          <a:p>
            <a:pPr marL="396875" marR="0" lvl="0" indent="-396875" algn="l" defTabSz="914363" rtl="0" eaLnBrk="1" fontAlgn="auto" latinLnBrk="1" hangingPunct="1">
              <a:lnSpc>
                <a:spcPct val="120000"/>
              </a:lnSpc>
              <a:spcBef>
                <a:spcPct val="20000"/>
              </a:spcBef>
              <a:spcAft>
                <a:spcPts val="0"/>
              </a:spcAft>
              <a:buClrTx/>
              <a:buSzTx/>
              <a:buFontTx/>
              <a:buBlip>
                <a:blip r:embed="rId4"/>
              </a:buBlip>
              <a:tabLst/>
              <a:defRPr/>
            </a:pPr>
            <a:r>
              <a:rPr kumimoji="0" lang="en-US" altLang="ko-KR"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2) </a:t>
            </a:r>
            <a:r>
              <a:rPr kumimoji="0" lang="ko-KR" altLang="en-US"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메뉴 </a:t>
            </a:r>
            <a:r>
              <a:rPr kumimoji="0" lang="en-US" altLang="ko-KR" sz="2400" b="1" i="0" u="none" strike="noStrike" kern="1200" cap="none" spc="0" normalizeH="0" baseline="0" noProof="0" dirty="0" smtClean="0">
                <a:ln>
                  <a:noFill/>
                </a:ln>
                <a:solidFill>
                  <a:schemeClr val="bg2">
                    <a:lumMod val="50000"/>
                  </a:schemeClr>
                </a:solidFill>
                <a:effectLst/>
                <a:uLnTx/>
                <a:uFillTx/>
                <a:latin typeface="새굴림" pitchFamily="18" charset="-127"/>
                <a:ea typeface="새굴림" pitchFamily="18" charset="-127"/>
                <a:cs typeface="+mn-cs"/>
              </a:rPr>
              <a:t>[</a:t>
            </a:r>
            <a:r>
              <a:rPr kumimoji="0" lang="ko-KR" altLang="en-US" sz="2400" b="1" i="0" u="none" strike="noStrike" kern="1200" cap="none" spc="0" normalizeH="0" baseline="0" noProof="0" dirty="0" smtClean="0">
                <a:ln>
                  <a:noFill/>
                </a:ln>
                <a:solidFill>
                  <a:schemeClr val="bg2">
                    <a:lumMod val="50000"/>
                  </a:schemeClr>
                </a:solidFill>
                <a:effectLst/>
                <a:uLnTx/>
                <a:uFillTx/>
                <a:latin typeface="새굴림" pitchFamily="18" charset="-127"/>
                <a:ea typeface="새굴림" pitchFamily="18" charset="-127"/>
                <a:cs typeface="+mn-cs"/>
              </a:rPr>
              <a:t>파일</a:t>
            </a:r>
            <a:r>
              <a:rPr kumimoji="0" lang="en-US" altLang="ko-KR" sz="2400" b="1" i="0" u="none" strike="noStrike" kern="1200" cap="none" spc="0" normalizeH="0" baseline="0" noProof="0" dirty="0" smtClean="0">
                <a:ln>
                  <a:noFill/>
                </a:ln>
                <a:solidFill>
                  <a:schemeClr val="bg2">
                    <a:lumMod val="50000"/>
                  </a:schemeClr>
                </a:solidFill>
                <a:effectLst/>
                <a:uLnTx/>
                <a:uFillTx/>
                <a:latin typeface="새굴림" pitchFamily="18" charset="-127"/>
                <a:ea typeface="새굴림" pitchFamily="18" charset="-127"/>
                <a:cs typeface="+mn-cs"/>
              </a:rPr>
              <a:t>]</a:t>
            </a:r>
            <a:r>
              <a:rPr kumimoji="0" lang="en-US" altLang="ko-KR"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a:t>
            </a:r>
            <a:r>
              <a:rPr kumimoji="0" lang="en-US" altLang="ko-KR" sz="2400" b="1" i="0" u="none" strike="noStrike" kern="1200" cap="none" spc="0" normalizeH="0" baseline="0" noProof="0" dirty="0" smtClean="0">
                <a:ln>
                  <a:noFill/>
                </a:ln>
                <a:solidFill>
                  <a:schemeClr val="bg2">
                    <a:lumMod val="50000"/>
                  </a:schemeClr>
                </a:solidFill>
                <a:effectLst/>
                <a:uLnTx/>
                <a:uFillTx/>
                <a:latin typeface="새굴림" pitchFamily="18" charset="-127"/>
                <a:ea typeface="새굴림" pitchFamily="18" charset="-127"/>
                <a:cs typeface="+mn-cs"/>
              </a:rPr>
              <a:t>[</a:t>
            </a:r>
            <a:r>
              <a:rPr kumimoji="0" lang="ko-KR" altLang="en-US" sz="2400" b="1" i="0" u="none" strike="noStrike" kern="1200" cap="none" spc="0" normalizeH="0" baseline="0" noProof="0" dirty="0" smtClean="0">
                <a:ln>
                  <a:noFill/>
                </a:ln>
                <a:solidFill>
                  <a:schemeClr val="bg2">
                    <a:lumMod val="50000"/>
                  </a:schemeClr>
                </a:solidFill>
                <a:effectLst/>
                <a:uLnTx/>
                <a:uFillTx/>
                <a:latin typeface="새굴림" pitchFamily="18" charset="-127"/>
                <a:ea typeface="새굴림" pitchFamily="18" charset="-127"/>
                <a:cs typeface="+mn-cs"/>
              </a:rPr>
              <a:t>솔루션 닫기</a:t>
            </a:r>
            <a:r>
              <a:rPr kumimoji="0" lang="en-US" altLang="ko-KR" sz="2400" b="1" i="0" u="none" strike="noStrike" kern="1200" cap="none" spc="0" normalizeH="0" baseline="0" noProof="0" dirty="0" smtClean="0">
                <a:ln>
                  <a:noFill/>
                </a:ln>
                <a:solidFill>
                  <a:schemeClr val="bg2">
                    <a:lumMod val="50000"/>
                  </a:schemeClr>
                </a:solidFill>
                <a:effectLst/>
                <a:uLnTx/>
                <a:uFillTx/>
                <a:latin typeface="새굴림" pitchFamily="18" charset="-127"/>
                <a:ea typeface="새굴림" pitchFamily="18" charset="-127"/>
                <a:cs typeface="+mn-cs"/>
              </a:rPr>
              <a:t>]</a:t>
            </a:r>
            <a:r>
              <a:rPr kumimoji="0" lang="ko-KR" altLang="en-US" sz="2400" b="1" i="0" u="none" strike="noStrike" kern="1200" cap="none" spc="0" normalizeH="0" baseline="0" noProof="0" dirty="0" smtClean="0">
                <a:ln>
                  <a:noFill/>
                </a:ln>
                <a:effectLst/>
                <a:uLnTx/>
                <a:uFillTx/>
                <a:latin typeface="새굴림" pitchFamily="18" charset="-127"/>
                <a:ea typeface="새굴림" pitchFamily="18" charset="-127"/>
                <a:cs typeface="+mn-cs"/>
              </a:rPr>
              <a:t>를</a:t>
            </a:r>
            <a:r>
              <a:rPr kumimoji="0" lang="ko-KR" altLang="en-US"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 선택</a:t>
            </a:r>
          </a:p>
          <a:p>
            <a:pPr marL="0" marR="0" lvl="0" indent="-396875" algn="just" defTabSz="914363" rtl="0" eaLnBrk="1" fontAlgn="auto" latinLnBrk="1" hangingPunct="1">
              <a:lnSpc>
                <a:spcPct val="160000"/>
              </a:lnSpc>
              <a:spcBef>
                <a:spcPts val="0"/>
              </a:spcBef>
              <a:spcAft>
                <a:spcPts val="0"/>
              </a:spcAft>
              <a:buClrTx/>
              <a:buSzTx/>
              <a:tabLst/>
              <a:defRPr/>
            </a:pPr>
            <a:endParaRPr kumimoji="0" lang="ko-KR" altLang="en-US" sz="2400" b="0" i="0" u="none" strike="noStrike" kern="1200" cap="none" spc="0" normalizeH="0" baseline="0" noProof="0" dirty="0" smtClean="0">
              <a:ln>
                <a:noFill/>
              </a:ln>
              <a:solidFill>
                <a:srgbClr val="000000"/>
              </a:solidFill>
              <a:effectLst/>
              <a:uLnTx/>
              <a:uFillTx/>
              <a:latin typeface="바탕"/>
              <a:ea typeface="새굴림" pitchFamily="18" charset="-127"/>
              <a:cs typeface="+mn-cs"/>
            </a:endParaRPr>
          </a:p>
          <a:p>
            <a:pPr marL="396875" marR="0" lvl="0" indent="-396875" algn="l" defTabSz="914363" rtl="0" eaLnBrk="1" fontAlgn="auto" latinLnBrk="1" hangingPunct="1">
              <a:lnSpc>
                <a:spcPct val="120000"/>
              </a:lnSpc>
              <a:spcBef>
                <a:spcPct val="20000"/>
              </a:spcBef>
              <a:spcAft>
                <a:spcPts val="0"/>
              </a:spcAft>
              <a:buClrTx/>
              <a:buSzTx/>
              <a:buFontTx/>
              <a:buNone/>
              <a:tabLst/>
              <a:defRPr/>
            </a:pPr>
            <a:endParaRPr kumimoji="0" lang="ko-KR" altLang="en-US"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endParaRPr>
          </a:p>
        </p:txBody>
      </p:sp>
      <p:sp>
        <p:nvSpPr>
          <p:cNvPr id="645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64515" name="_x41734808" descr="EMB000000ec067d"/>
          <p:cNvPicPr>
            <a:picLocks noChangeAspect="1" noChangeArrowheads="1"/>
          </p:cNvPicPr>
          <p:nvPr/>
        </p:nvPicPr>
        <p:blipFill>
          <a:blip r:embed="rId5" cstate="print"/>
          <a:srcRect/>
          <a:stretch>
            <a:fillRect/>
          </a:stretch>
        </p:blipFill>
        <p:spPr bwMode="auto">
          <a:xfrm>
            <a:off x="5076056" y="3581059"/>
            <a:ext cx="3312368" cy="3232317"/>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ko-KR" altLang="en-US" dirty="0" smtClean="0"/>
              <a:t>이미 작성된 프로그램의 수정</a:t>
            </a:r>
            <a:endParaRPr lang="ko-KR" altLang="en-US" dirty="0"/>
          </a:p>
        </p:txBody>
      </p:sp>
      <p:sp>
        <p:nvSpPr>
          <p:cNvPr id="3" name="Text Placeholder 2"/>
          <p:cNvSpPr>
            <a:spLocks noGrp="1"/>
          </p:cNvSpPr>
          <p:nvPr>
            <p:ph type="body" sz="quarter" idx="10"/>
          </p:nvPr>
        </p:nvSpPr>
        <p:spPr>
          <a:xfrm>
            <a:off x="0" y="1052736"/>
            <a:ext cx="9144000" cy="576064"/>
          </a:xfrm>
          <a:ln>
            <a:noFill/>
          </a:ln>
        </p:spPr>
        <p:txBody>
          <a:bodyPr>
            <a:noAutofit/>
          </a:bodyPr>
          <a:lstStyle/>
          <a:p>
            <a:r>
              <a:rPr lang="ko-KR" altLang="en-US" sz="2400" dirty="0" smtClean="0"/>
              <a:t>방법 </a:t>
            </a:r>
            <a:r>
              <a:rPr lang="en-US" altLang="ko-KR" sz="2400" dirty="0" smtClean="0"/>
              <a:t>1) </a:t>
            </a:r>
            <a:r>
              <a:rPr lang="ko-KR" altLang="en-US" sz="2400" dirty="0" smtClean="0"/>
              <a:t>메뉴 </a:t>
            </a:r>
            <a:r>
              <a:rPr lang="en-US" altLang="ko-KR" sz="2400" b="1" dirty="0" smtClean="0">
                <a:solidFill>
                  <a:schemeClr val="bg2">
                    <a:lumMod val="50000"/>
                  </a:schemeClr>
                </a:solidFill>
              </a:rPr>
              <a:t>[</a:t>
            </a:r>
            <a:r>
              <a:rPr lang="ko-KR" altLang="en-US" sz="2400" b="1" dirty="0" smtClean="0">
                <a:solidFill>
                  <a:schemeClr val="bg2">
                    <a:lumMod val="50000"/>
                  </a:schemeClr>
                </a:solidFill>
              </a:rPr>
              <a:t>파일</a:t>
            </a:r>
            <a:r>
              <a:rPr lang="en-US" altLang="ko-KR" sz="2400" b="1" dirty="0" smtClean="0">
                <a:solidFill>
                  <a:schemeClr val="bg2">
                    <a:lumMod val="50000"/>
                  </a:schemeClr>
                </a:solidFill>
              </a:rPr>
              <a:t>]</a:t>
            </a:r>
            <a:r>
              <a:rPr lang="en-US" altLang="ko-KR" sz="2400" dirty="0" smtClean="0"/>
              <a:t>→</a:t>
            </a:r>
            <a:r>
              <a:rPr lang="en-US" altLang="ko-KR" sz="2400" b="1" dirty="0" smtClean="0">
                <a:solidFill>
                  <a:schemeClr val="bg2">
                    <a:lumMod val="50000"/>
                  </a:schemeClr>
                </a:solidFill>
              </a:rPr>
              <a:t>[</a:t>
            </a:r>
            <a:r>
              <a:rPr lang="ko-KR" altLang="en-US" sz="2400" b="1" dirty="0" smtClean="0">
                <a:solidFill>
                  <a:schemeClr val="bg2">
                    <a:lumMod val="50000"/>
                  </a:schemeClr>
                </a:solidFill>
              </a:rPr>
              <a:t>열기</a:t>
            </a:r>
            <a:r>
              <a:rPr lang="en-US" altLang="ko-KR" sz="2400" b="1" dirty="0" smtClean="0">
                <a:solidFill>
                  <a:schemeClr val="bg2">
                    <a:lumMod val="50000"/>
                  </a:schemeClr>
                </a:solidFill>
              </a:rPr>
              <a:t>]</a:t>
            </a:r>
            <a:r>
              <a:rPr lang="en-US" altLang="ko-KR" sz="2400" dirty="0" smtClean="0"/>
              <a:t> →</a:t>
            </a:r>
            <a:r>
              <a:rPr lang="en-US" altLang="ko-KR" sz="2400" b="1" dirty="0" smtClean="0">
                <a:solidFill>
                  <a:schemeClr val="bg2">
                    <a:lumMod val="50000"/>
                  </a:schemeClr>
                </a:solidFill>
              </a:rPr>
              <a:t>[</a:t>
            </a:r>
            <a:r>
              <a:rPr lang="ko-KR" altLang="en-US" sz="2400" b="1" dirty="0" smtClean="0">
                <a:solidFill>
                  <a:schemeClr val="bg2">
                    <a:lumMod val="50000"/>
                  </a:schemeClr>
                </a:solidFill>
              </a:rPr>
              <a:t>프로젝트</a:t>
            </a:r>
            <a:r>
              <a:rPr lang="en-US" altLang="ko-KR" sz="2400" b="1" dirty="0" smtClean="0">
                <a:solidFill>
                  <a:schemeClr val="bg2">
                    <a:lumMod val="50000"/>
                  </a:schemeClr>
                </a:solidFill>
              </a:rPr>
              <a:t>/</a:t>
            </a:r>
            <a:r>
              <a:rPr lang="ko-KR" altLang="en-US" sz="2400" b="1" dirty="0" smtClean="0">
                <a:solidFill>
                  <a:schemeClr val="bg2">
                    <a:lumMod val="50000"/>
                  </a:schemeClr>
                </a:solidFill>
              </a:rPr>
              <a:t>솔루션</a:t>
            </a:r>
            <a:r>
              <a:rPr lang="en-US" altLang="ko-KR" sz="2400" b="1" dirty="0" smtClean="0">
                <a:solidFill>
                  <a:schemeClr val="bg2">
                    <a:lumMod val="50000"/>
                  </a:schemeClr>
                </a:solidFill>
              </a:rPr>
              <a:t>] </a:t>
            </a:r>
            <a:r>
              <a:rPr lang="ko-KR" altLang="en-US" sz="2400" dirty="0" smtClean="0"/>
              <a:t>을 선택</a:t>
            </a:r>
          </a:p>
          <a:p>
            <a:pPr>
              <a:buNone/>
            </a:pPr>
            <a:endParaRPr lang="ko-KR" altLang="en-US" sz="2400" dirty="0" smtClean="0"/>
          </a:p>
          <a:p>
            <a:pPr marL="0" marR="0" algn="just">
              <a:lnSpc>
                <a:spcPct val="160000"/>
              </a:lnSpc>
              <a:spcBef>
                <a:spcPts val="0"/>
              </a:spcBef>
              <a:spcAft>
                <a:spcPts val="0"/>
              </a:spcAft>
            </a:pPr>
            <a:endParaRPr lang="ko-KR" altLang="en-US" sz="2400" dirty="0" smtClean="0">
              <a:solidFill>
                <a:srgbClr val="000000"/>
              </a:solidFill>
              <a:latin typeface="바탕"/>
            </a:endParaRPr>
          </a:p>
          <a:p>
            <a:pPr>
              <a:buNone/>
            </a:pPr>
            <a:endParaRPr lang="ko-KR" altLang="en-US" sz="24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66561" name="_x89534280" descr="EMB000000ec068c"/>
          <p:cNvPicPr>
            <a:picLocks noChangeAspect="1" noChangeArrowheads="1"/>
          </p:cNvPicPr>
          <p:nvPr/>
        </p:nvPicPr>
        <p:blipFill>
          <a:blip r:embed="rId3" cstate="print"/>
          <a:srcRect/>
          <a:stretch>
            <a:fillRect/>
          </a:stretch>
        </p:blipFill>
        <p:spPr bwMode="auto">
          <a:xfrm>
            <a:off x="179512" y="1484784"/>
            <a:ext cx="5577033" cy="2880320"/>
          </a:xfrm>
          <a:prstGeom prst="rect">
            <a:avLst/>
          </a:prstGeom>
          <a:noFill/>
        </p:spPr>
      </p:pic>
      <p:sp>
        <p:nvSpPr>
          <p:cNvPr id="665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66563" name="_x89552440" descr="EMB000000ec068e"/>
          <p:cNvPicPr>
            <a:picLocks noChangeAspect="1" noChangeArrowheads="1"/>
          </p:cNvPicPr>
          <p:nvPr/>
        </p:nvPicPr>
        <p:blipFill>
          <a:blip r:embed="rId4" cstate="print"/>
          <a:srcRect/>
          <a:stretch>
            <a:fillRect/>
          </a:stretch>
        </p:blipFill>
        <p:spPr bwMode="auto">
          <a:xfrm>
            <a:off x="3491880" y="3645024"/>
            <a:ext cx="5400675" cy="2928938"/>
          </a:xfrm>
          <a:prstGeom prst="rect">
            <a:avLst/>
          </a:prstGeom>
          <a:noFill/>
        </p:spPr>
      </p:pic>
      <p:sp>
        <p:nvSpPr>
          <p:cNvPr id="21" name="오른쪽 화살표 20"/>
          <p:cNvSpPr/>
          <p:nvPr/>
        </p:nvSpPr>
        <p:spPr bwMode="auto">
          <a:xfrm rot="2131066">
            <a:off x="4297972" y="3178057"/>
            <a:ext cx="1343556"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ko-KR" altLang="en-US" dirty="0" smtClean="0"/>
              <a:t>이미 작성된 프로그램의 수정</a:t>
            </a:r>
            <a:endParaRPr lang="ko-KR" altLang="en-US" dirty="0"/>
          </a:p>
        </p:txBody>
      </p:sp>
      <p:sp>
        <p:nvSpPr>
          <p:cNvPr id="3" name="Text Placeholder 2"/>
          <p:cNvSpPr>
            <a:spLocks noGrp="1"/>
          </p:cNvSpPr>
          <p:nvPr>
            <p:ph type="body" sz="quarter" idx="10"/>
          </p:nvPr>
        </p:nvSpPr>
        <p:spPr>
          <a:xfrm>
            <a:off x="0" y="1052736"/>
            <a:ext cx="9144000" cy="576064"/>
          </a:xfrm>
          <a:ln>
            <a:noFill/>
          </a:ln>
        </p:spPr>
        <p:txBody>
          <a:bodyPr>
            <a:noAutofit/>
          </a:bodyPr>
          <a:lstStyle/>
          <a:p>
            <a:r>
              <a:rPr lang="ko-KR" altLang="en-US" sz="2400" dirty="0" smtClean="0"/>
              <a:t>방법 </a:t>
            </a:r>
            <a:r>
              <a:rPr lang="en-US" altLang="ko-KR" sz="2400" dirty="0" smtClean="0"/>
              <a:t>2) </a:t>
            </a:r>
            <a:r>
              <a:rPr lang="ko-KR" altLang="en-US" sz="2400" dirty="0" smtClean="0"/>
              <a:t>메뉴 </a:t>
            </a:r>
            <a:r>
              <a:rPr lang="en-US" altLang="ko-KR" sz="2400" b="1" dirty="0" smtClean="0">
                <a:solidFill>
                  <a:schemeClr val="bg2">
                    <a:lumMod val="50000"/>
                  </a:schemeClr>
                </a:solidFill>
              </a:rPr>
              <a:t>[</a:t>
            </a:r>
            <a:r>
              <a:rPr lang="ko-KR" altLang="en-US" sz="2400" b="1" dirty="0" smtClean="0">
                <a:solidFill>
                  <a:schemeClr val="bg2">
                    <a:lumMod val="50000"/>
                  </a:schemeClr>
                </a:solidFill>
              </a:rPr>
              <a:t>파일</a:t>
            </a:r>
            <a:r>
              <a:rPr lang="en-US" altLang="ko-KR" sz="2400" b="1" dirty="0" smtClean="0">
                <a:solidFill>
                  <a:schemeClr val="bg2">
                    <a:lumMod val="50000"/>
                  </a:schemeClr>
                </a:solidFill>
              </a:rPr>
              <a:t>]</a:t>
            </a:r>
            <a:r>
              <a:rPr lang="en-US" altLang="ko-KR" sz="2400" dirty="0" smtClean="0"/>
              <a:t>→</a:t>
            </a:r>
            <a:r>
              <a:rPr lang="en-US" altLang="ko-KR" sz="2400" b="1" dirty="0" smtClean="0">
                <a:solidFill>
                  <a:schemeClr val="bg2">
                    <a:lumMod val="50000"/>
                  </a:schemeClr>
                </a:solidFill>
              </a:rPr>
              <a:t>[</a:t>
            </a:r>
            <a:r>
              <a:rPr lang="ko-KR" altLang="en-US" sz="2400" b="1" dirty="0" smtClean="0">
                <a:solidFill>
                  <a:schemeClr val="bg2">
                    <a:lumMod val="50000"/>
                  </a:schemeClr>
                </a:solidFill>
              </a:rPr>
              <a:t>최근에 사용한 프로젝트 및 솔루션 선택</a:t>
            </a:r>
            <a:r>
              <a:rPr lang="en-US" altLang="ko-KR" sz="2400" b="1" dirty="0" smtClean="0">
                <a:solidFill>
                  <a:schemeClr val="bg2">
                    <a:lumMod val="50000"/>
                  </a:schemeClr>
                </a:solidFill>
              </a:rPr>
              <a:t>]</a:t>
            </a:r>
            <a:r>
              <a:rPr lang="ko-KR" altLang="en-US" sz="2400" dirty="0" smtClean="0"/>
              <a:t> </a:t>
            </a:r>
          </a:p>
          <a:p>
            <a:pPr>
              <a:buNone/>
            </a:pPr>
            <a:endParaRPr lang="ko-KR" altLang="en-US" sz="2400" dirty="0" smtClean="0"/>
          </a:p>
          <a:p>
            <a:pPr marL="0" marR="0" algn="just">
              <a:lnSpc>
                <a:spcPct val="160000"/>
              </a:lnSpc>
              <a:spcBef>
                <a:spcPts val="0"/>
              </a:spcBef>
              <a:spcAft>
                <a:spcPts val="0"/>
              </a:spcAft>
            </a:pPr>
            <a:endParaRPr lang="ko-KR" altLang="en-US" sz="2400" dirty="0" smtClean="0">
              <a:solidFill>
                <a:srgbClr val="000000"/>
              </a:solidFill>
              <a:latin typeface="바탕"/>
            </a:endParaRPr>
          </a:p>
          <a:p>
            <a:pPr>
              <a:buNone/>
            </a:pPr>
            <a:endParaRPr lang="ko-KR" altLang="en-US" sz="24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86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68609" name="_x41402128" descr="EMB000000ec068d"/>
          <p:cNvPicPr>
            <a:picLocks noChangeAspect="1" noChangeArrowheads="1"/>
          </p:cNvPicPr>
          <p:nvPr/>
        </p:nvPicPr>
        <p:blipFill>
          <a:blip r:embed="rId3" cstate="print"/>
          <a:srcRect/>
          <a:stretch>
            <a:fillRect/>
          </a:stretch>
        </p:blipFill>
        <p:spPr bwMode="auto">
          <a:xfrm>
            <a:off x="467543" y="1916832"/>
            <a:ext cx="8150033" cy="3744416"/>
          </a:xfrm>
          <a:prstGeom prst="rect">
            <a:avLst/>
          </a:prstGeom>
          <a:noFill/>
        </p:spPr>
      </p:pic>
      <p:sp>
        <p:nvSpPr>
          <p:cNvPr id="19" name="오른쪽 화살표 18"/>
          <p:cNvSpPr/>
          <p:nvPr/>
        </p:nvSpPr>
        <p:spPr bwMode="auto">
          <a:xfrm rot="8986420">
            <a:off x="7764902" y="4669023"/>
            <a:ext cx="1343556"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ko-KR" altLang="en-US" dirty="0" smtClean="0"/>
              <a:t>프로그램 수정</a:t>
            </a:r>
            <a:endParaRPr lang="ko-KR" altLang="en-US" dirty="0"/>
          </a:p>
        </p:txBody>
      </p:sp>
      <p:sp>
        <p:nvSpPr>
          <p:cNvPr id="3" name="Text Placeholder 2"/>
          <p:cNvSpPr>
            <a:spLocks noGrp="1"/>
          </p:cNvSpPr>
          <p:nvPr>
            <p:ph type="body" sz="quarter" idx="10"/>
          </p:nvPr>
        </p:nvSpPr>
        <p:spPr>
          <a:xfrm>
            <a:off x="0" y="1052736"/>
            <a:ext cx="6660232" cy="576064"/>
          </a:xfrm>
          <a:ln>
            <a:noFill/>
          </a:ln>
        </p:spPr>
        <p:txBody>
          <a:bodyPr>
            <a:noAutofit/>
          </a:bodyPr>
          <a:lstStyle/>
          <a:p>
            <a:r>
              <a:rPr lang="en-US" altLang="ko-KR" sz="2400" dirty="0" err="1" smtClean="0"/>
              <a:t>printf</a:t>
            </a:r>
            <a:r>
              <a:rPr lang="en-US" altLang="ko-KR" sz="2400" dirty="0" smtClean="0"/>
              <a:t> </a:t>
            </a:r>
            <a:r>
              <a:rPr lang="ko-KR" altLang="en-US" sz="2400" dirty="0" smtClean="0"/>
              <a:t>문장의 마지막 부분에 </a:t>
            </a:r>
            <a:r>
              <a:rPr lang="en-US" altLang="ko-KR" sz="2400" b="1" dirty="0" smtClean="0">
                <a:solidFill>
                  <a:schemeClr val="bg2">
                    <a:lumMod val="50000"/>
                  </a:schemeClr>
                </a:solidFill>
              </a:rPr>
              <a:t>\n(</a:t>
            </a:r>
            <a:r>
              <a:rPr lang="en-US" altLang="ko-KR" sz="2400" b="1" dirty="0" smtClean="0">
                <a:solidFill>
                  <a:schemeClr val="bg2">
                    <a:lumMod val="50000"/>
                  </a:schemeClr>
                </a:solidFill>
                <a:latin typeface="+mn-lt"/>
              </a:rPr>
              <a:t>\n</a:t>
            </a:r>
            <a:r>
              <a:rPr lang="en-US" altLang="ko-KR" sz="2400" b="1" dirty="0" smtClean="0">
                <a:solidFill>
                  <a:schemeClr val="bg2">
                    <a:lumMod val="50000"/>
                  </a:schemeClr>
                </a:solidFill>
              </a:rPr>
              <a:t>)</a:t>
            </a:r>
            <a:r>
              <a:rPr lang="ko-KR" altLang="en-US" sz="2400" dirty="0" smtClean="0"/>
              <a:t>을 삽입</a:t>
            </a:r>
          </a:p>
          <a:p>
            <a:pPr>
              <a:buNone/>
            </a:pPr>
            <a:endParaRPr lang="ko-KR" altLang="en-US" sz="2400" dirty="0" smtClean="0"/>
          </a:p>
          <a:p>
            <a:pPr marL="0" marR="0" algn="just">
              <a:lnSpc>
                <a:spcPct val="160000"/>
              </a:lnSpc>
              <a:spcBef>
                <a:spcPts val="0"/>
              </a:spcBef>
              <a:spcAft>
                <a:spcPts val="0"/>
              </a:spcAft>
            </a:pPr>
            <a:endParaRPr lang="ko-KR" altLang="en-US" sz="2400" dirty="0" smtClean="0">
              <a:solidFill>
                <a:srgbClr val="000000"/>
              </a:solidFill>
              <a:latin typeface="바탕"/>
            </a:endParaRPr>
          </a:p>
          <a:p>
            <a:pPr>
              <a:buNone/>
            </a:pPr>
            <a:endParaRPr lang="ko-KR" altLang="en-US" sz="24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69634" name="Picture 2"/>
          <p:cNvPicPr>
            <a:picLocks noChangeAspect="1" noChangeArrowheads="1"/>
          </p:cNvPicPr>
          <p:nvPr/>
        </p:nvPicPr>
        <p:blipFill>
          <a:blip r:embed="rId3" cstate="print"/>
          <a:srcRect/>
          <a:stretch>
            <a:fillRect/>
          </a:stretch>
        </p:blipFill>
        <p:spPr bwMode="auto">
          <a:xfrm>
            <a:off x="395536" y="2276872"/>
            <a:ext cx="8341850" cy="1728192"/>
          </a:xfrm>
          <a:prstGeom prst="rect">
            <a:avLst/>
          </a:prstGeom>
          <a:noFill/>
          <a:ln w="9525">
            <a:noFill/>
            <a:miter lim="800000"/>
            <a:headEnd/>
            <a:tailEnd/>
          </a:ln>
        </p:spPr>
      </p:pic>
      <p:sp>
        <p:nvSpPr>
          <p:cNvPr id="18" name="오른쪽 화살표 17"/>
          <p:cNvSpPr/>
          <p:nvPr/>
        </p:nvSpPr>
        <p:spPr bwMode="auto">
          <a:xfrm rot="10800000" flipH="1">
            <a:off x="3491880" y="2708920"/>
            <a:ext cx="1080120"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직사각형 19"/>
          <p:cNvSpPr/>
          <p:nvPr/>
        </p:nvSpPr>
        <p:spPr bwMode="auto">
          <a:xfrm>
            <a:off x="7812360" y="3212976"/>
            <a:ext cx="576064" cy="576064"/>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4932040" y="4221088"/>
            <a:ext cx="3744416"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\n</a:t>
            </a:r>
            <a:r>
              <a:rPr lang="ko-KR" altLang="en-US" sz="2000" dirty="0" smtClean="0"/>
              <a:t>은 내용</a:t>
            </a:r>
            <a:r>
              <a:rPr lang="en-US" altLang="ko-KR" sz="2000" dirty="0" smtClean="0"/>
              <a:t>(</a:t>
            </a:r>
            <a:r>
              <a:rPr lang="ko-KR" altLang="en-US" sz="2000" dirty="0" smtClean="0"/>
              <a:t>문자</a:t>
            </a:r>
            <a:r>
              <a:rPr lang="en-US" altLang="ko-KR" sz="2000" dirty="0" smtClean="0"/>
              <a:t>)</a:t>
            </a:r>
            <a:r>
              <a:rPr lang="ko-KR" altLang="en-US" sz="2000" dirty="0" smtClean="0"/>
              <a:t>을 출력하고나서 줄을 바꾸라는 의미</a:t>
            </a:r>
            <a:endParaRPr lang="ko-KR" altLang="en-US" sz="2000" dirty="0"/>
          </a:p>
        </p:txBody>
      </p:sp>
      <p:sp>
        <p:nvSpPr>
          <p:cNvPr id="22" name="TextBox 21"/>
          <p:cNvSpPr txBox="1"/>
          <p:nvPr/>
        </p:nvSpPr>
        <p:spPr>
          <a:xfrm>
            <a:off x="467544" y="5157192"/>
            <a:ext cx="4464496"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\(back slash)</a:t>
            </a:r>
            <a:r>
              <a:rPr lang="ko-KR" altLang="en-US" sz="2000" dirty="0" smtClean="0"/>
              <a:t>의 표시는 키보드 상에서 화폐기호</a:t>
            </a:r>
            <a:r>
              <a:rPr lang="en-US" altLang="ko-KR" sz="2000" dirty="0" smtClean="0"/>
              <a:t>(</a:t>
            </a:r>
            <a:r>
              <a:rPr lang="ko-KR" altLang="en-US" sz="2000" dirty="0" smtClean="0"/>
              <a:t>￦</a:t>
            </a:r>
            <a:r>
              <a:rPr lang="en-US" altLang="ko-KR" sz="2000" dirty="0" smtClean="0"/>
              <a:t>)</a:t>
            </a:r>
            <a:r>
              <a:rPr lang="ko-KR" altLang="en-US" sz="2000" dirty="0" smtClean="0"/>
              <a:t>가 표시된 키</a:t>
            </a:r>
            <a:endParaRPr lang="ko-KR" altLang="en-US" sz="20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ko-KR" altLang="en-US" dirty="0" smtClean="0"/>
              <a:t>수정한 프로그램의 실행</a:t>
            </a:r>
            <a:endParaRPr lang="ko-KR" altLang="en-US" dirty="0"/>
          </a:p>
        </p:txBody>
      </p:sp>
      <p:sp>
        <p:nvSpPr>
          <p:cNvPr id="3" name="Text Placeholder 2"/>
          <p:cNvSpPr>
            <a:spLocks noGrp="1"/>
          </p:cNvSpPr>
          <p:nvPr>
            <p:ph type="body" sz="quarter" idx="10"/>
          </p:nvPr>
        </p:nvSpPr>
        <p:spPr>
          <a:xfrm>
            <a:off x="0" y="908720"/>
            <a:ext cx="9144000" cy="576064"/>
          </a:xfrm>
          <a:ln>
            <a:noFill/>
          </a:ln>
        </p:spPr>
        <p:txBody>
          <a:bodyPr>
            <a:noAutofit/>
          </a:bodyPr>
          <a:lstStyle/>
          <a:p>
            <a:r>
              <a:rPr lang="en-US" altLang="ko-KR" sz="2400" dirty="0" smtClean="0"/>
              <a:t> </a:t>
            </a:r>
            <a:r>
              <a:rPr lang="ko-KR" altLang="en-US" sz="2400" dirty="0" smtClean="0"/>
              <a:t>메뉴 </a:t>
            </a:r>
            <a:r>
              <a:rPr lang="en-US" altLang="ko-KR" sz="2400" b="1" dirty="0" smtClean="0">
                <a:solidFill>
                  <a:schemeClr val="bg2">
                    <a:lumMod val="50000"/>
                  </a:schemeClr>
                </a:solidFill>
              </a:rPr>
              <a:t>[</a:t>
            </a:r>
            <a:r>
              <a:rPr lang="ko-KR" altLang="en-US" sz="2400" b="1" dirty="0" err="1" smtClean="0">
                <a:solidFill>
                  <a:schemeClr val="bg2">
                    <a:lumMod val="50000"/>
                  </a:schemeClr>
                </a:solidFill>
              </a:rPr>
              <a:t>빌드</a:t>
            </a:r>
            <a:r>
              <a:rPr lang="en-US" altLang="ko-KR" sz="2400" b="1" dirty="0" smtClean="0">
                <a:solidFill>
                  <a:schemeClr val="bg2">
                    <a:lumMod val="50000"/>
                  </a:schemeClr>
                </a:solidFill>
              </a:rPr>
              <a:t>]</a:t>
            </a:r>
            <a:r>
              <a:rPr lang="en-US" altLang="ko-KR" sz="2400" dirty="0" smtClean="0"/>
              <a:t>→</a:t>
            </a:r>
            <a:r>
              <a:rPr lang="en-US" altLang="ko-KR" sz="2400" b="1" dirty="0" smtClean="0">
                <a:solidFill>
                  <a:schemeClr val="bg2">
                    <a:lumMod val="50000"/>
                  </a:schemeClr>
                </a:solidFill>
              </a:rPr>
              <a:t>[</a:t>
            </a:r>
            <a:r>
              <a:rPr lang="ko-KR" altLang="en-US" sz="2400" b="1" dirty="0" smtClean="0">
                <a:solidFill>
                  <a:schemeClr val="bg2">
                    <a:lumMod val="50000"/>
                  </a:schemeClr>
                </a:solidFill>
              </a:rPr>
              <a:t>솔루션 </a:t>
            </a:r>
            <a:r>
              <a:rPr lang="ko-KR" altLang="en-US" sz="2400" b="1" dirty="0" err="1" smtClean="0">
                <a:solidFill>
                  <a:schemeClr val="bg2">
                    <a:lumMod val="50000"/>
                  </a:schemeClr>
                </a:solidFill>
              </a:rPr>
              <a:t>빌드</a:t>
            </a:r>
            <a:r>
              <a:rPr lang="en-US" altLang="ko-KR" sz="2400" b="1" dirty="0" smtClean="0">
                <a:solidFill>
                  <a:schemeClr val="bg2">
                    <a:lumMod val="50000"/>
                  </a:schemeClr>
                </a:solidFill>
              </a:rPr>
              <a:t>] </a:t>
            </a:r>
            <a:r>
              <a:rPr lang="ko-KR" altLang="en-US" sz="2400" dirty="0" smtClean="0"/>
              <a:t>선택</a:t>
            </a:r>
          </a:p>
          <a:p>
            <a:pPr>
              <a:buNone/>
            </a:pPr>
            <a:endParaRPr lang="ko-KR" altLang="en-US" sz="2400" dirty="0" smtClean="0"/>
          </a:p>
          <a:p>
            <a:pPr marL="0" marR="0" algn="just">
              <a:lnSpc>
                <a:spcPct val="160000"/>
              </a:lnSpc>
              <a:spcBef>
                <a:spcPts val="0"/>
              </a:spcBef>
              <a:spcAft>
                <a:spcPts val="0"/>
              </a:spcAft>
            </a:pPr>
            <a:endParaRPr lang="ko-KR" altLang="en-US" sz="2400" dirty="0" smtClean="0">
              <a:solidFill>
                <a:srgbClr val="000000"/>
              </a:solidFill>
              <a:latin typeface="바탕"/>
            </a:endParaRPr>
          </a:p>
          <a:p>
            <a:pPr>
              <a:buNone/>
            </a:pPr>
            <a:endParaRPr lang="ko-KR" altLang="en-US" sz="24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86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716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71681" name="_x89534280" descr="EMB000000ec069b"/>
          <p:cNvPicPr>
            <a:picLocks noChangeAspect="1" noChangeArrowheads="1"/>
          </p:cNvPicPr>
          <p:nvPr/>
        </p:nvPicPr>
        <p:blipFill>
          <a:blip r:embed="rId3" cstate="print"/>
          <a:srcRect/>
          <a:stretch>
            <a:fillRect/>
          </a:stretch>
        </p:blipFill>
        <p:spPr bwMode="auto">
          <a:xfrm>
            <a:off x="251519" y="3933056"/>
            <a:ext cx="4257187" cy="1512168"/>
          </a:xfrm>
          <a:prstGeom prst="rect">
            <a:avLst/>
          </a:prstGeom>
          <a:noFill/>
        </p:spPr>
      </p:pic>
      <p:sp>
        <p:nvSpPr>
          <p:cNvPr id="716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71683" name="_x41692040" descr="EMB000000ec069c"/>
          <p:cNvPicPr>
            <a:picLocks noChangeAspect="1" noChangeArrowheads="1"/>
          </p:cNvPicPr>
          <p:nvPr/>
        </p:nvPicPr>
        <p:blipFill>
          <a:blip r:embed="rId4" cstate="print"/>
          <a:srcRect/>
          <a:stretch>
            <a:fillRect/>
          </a:stretch>
        </p:blipFill>
        <p:spPr bwMode="auto">
          <a:xfrm>
            <a:off x="4716016" y="4941168"/>
            <a:ext cx="4051158" cy="1800200"/>
          </a:xfrm>
          <a:prstGeom prst="rect">
            <a:avLst/>
          </a:prstGeom>
          <a:noFill/>
        </p:spPr>
      </p:pic>
      <p:sp>
        <p:nvSpPr>
          <p:cNvPr id="19" name="오른쪽 화살표 18"/>
          <p:cNvSpPr/>
          <p:nvPr/>
        </p:nvSpPr>
        <p:spPr bwMode="auto">
          <a:xfrm rot="1277966">
            <a:off x="3393524" y="5023956"/>
            <a:ext cx="1343556"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323528" y="3501008"/>
            <a:ext cx="4032448"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이전 프로그램</a:t>
            </a:r>
            <a:r>
              <a:rPr lang="en-US" altLang="ko-KR" sz="2000" dirty="0" smtClean="0"/>
              <a:t>([</a:t>
            </a:r>
            <a:r>
              <a:rPr lang="ko-KR" altLang="en-US" sz="2000" dirty="0" smtClean="0"/>
              <a:t>예제 </a:t>
            </a:r>
            <a:r>
              <a:rPr lang="en-US" altLang="ko-KR" sz="2000" dirty="0" smtClean="0"/>
              <a:t>2-1])</a:t>
            </a:r>
            <a:r>
              <a:rPr lang="ko-KR" altLang="en-US" sz="2000" dirty="0" smtClean="0"/>
              <a:t>의  결과</a:t>
            </a:r>
            <a:endParaRPr lang="en-US" altLang="ko-KR" sz="2000" dirty="0" smtClean="0"/>
          </a:p>
        </p:txBody>
      </p:sp>
      <p:sp>
        <p:nvSpPr>
          <p:cNvPr id="22" name="TextBox 21"/>
          <p:cNvSpPr txBox="1"/>
          <p:nvPr/>
        </p:nvSpPr>
        <p:spPr>
          <a:xfrm>
            <a:off x="4680520" y="4469050"/>
            <a:ext cx="4427984"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수정한 프로그램</a:t>
            </a:r>
            <a:r>
              <a:rPr lang="en-US" altLang="ko-KR" sz="2000" dirty="0" smtClean="0"/>
              <a:t>([</a:t>
            </a:r>
            <a:r>
              <a:rPr lang="ko-KR" altLang="en-US" sz="2000" dirty="0" smtClean="0"/>
              <a:t>예제 </a:t>
            </a:r>
            <a:r>
              <a:rPr lang="en-US" altLang="ko-KR" sz="2000" dirty="0" smtClean="0"/>
              <a:t>2-2])</a:t>
            </a:r>
            <a:r>
              <a:rPr lang="ko-KR" altLang="en-US" sz="2000" dirty="0" smtClean="0"/>
              <a:t>의  결과</a:t>
            </a:r>
            <a:endParaRPr lang="en-US" altLang="ko-KR" sz="2000" dirty="0" smtClean="0"/>
          </a:p>
        </p:txBody>
      </p:sp>
      <p:pic>
        <p:nvPicPr>
          <p:cNvPr id="1026" name="Picture 2"/>
          <p:cNvPicPr>
            <a:picLocks noChangeAspect="1" noChangeArrowheads="1"/>
          </p:cNvPicPr>
          <p:nvPr/>
        </p:nvPicPr>
        <p:blipFill>
          <a:blip r:embed="rId5" cstate="print"/>
          <a:srcRect/>
          <a:stretch>
            <a:fillRect/>
          </a:stretch>
        </p:blipFill>
        <p:spPr bwMode="auto">
          <a:xfrm>
            <a:off x="408434" y="1737742"/>
            <a:ext cx="4019550" cy="161925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4716016" y="2745854"/>
            <a:ext cx="4238625" cy="1619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251520" y="1772816"/>
            <a:ext cx="8629530" cy="2160240"/>
          </a:xfrm>
          <a:prstGeom prst="rect">
            <a:avLst/>
          </a:prstGeom>
          <a:noFill/>
          <a:ln w="9525">
            <a:noFill/>
            <a:miter lim="800000"/>
            <a:headEnd/>
            <a:tailEnd/>
          </a:ln>
        </p:spPr>
      </p:pic>
      <p:sp>
        <p:nvSpPr>
          <p:cNvPr id="2" name="Title 1"/>
          <p:cNvSpPr>
            <a:spLocks noGrp="1"/>
          </p:cNvSpPr>
          <p:nvPr>
            <p:ph type="title"/>
          </p:nvPr>
        </p:nvSpPr>
        <p:spPr>
          <a:xfrm>
            <a:off x="0" y="230189"/>
            <a:ext cx="9144000" cy="750540"/>
          </a:xfrm>
        </p:spPr>
        <p:txBody>
          <a:bodyPr>
            <a:normAutofit/>
          </a:bodyPr>
          <a:lstStyle/>
          <a:p>
            <a:r>
              <a:rPr lang="ko-KR" altLang="en-US" dirty="0" smtClean="0"/>
              <a:t>프로그램 수정</a:t>
            </a:r>
            <a:endParaRPr lang="ko-KR" altLang="en-US" dirty="0"/>
          </a:p>
        </p:txBody>
      </p:sp>
      <p:sp>
        <p:nvSpPr>
          <p:cNvPr id="3" name="Text Placeholder 2"/>
          <p:cNvSpPr>
            <a:spLocks noGrp="1"/>
          </p:cNvSpPr>
          <p:nvPr>
            <p:ph type="body" sz="quarter" idx="10"/>
          </p:nvPr>
        </p:nvSpPr>
        <p:spPr>
          <a:xfrm>
            <a:off x="0" y="1052736"/>
            <a:ext cx="6660232" cy="576064"/>
          </a:xfrm>
          <a:ln>
            <a:noFill/>
          </a:ln>
        </p:spPr>
        <p:txBody>
          <a:bodyPr>
            <a:noAutofit/>
          </a:bodyPr>
          <a:lstStyle/>
          <a:p>
            <a:r>
              <a:rPr lang="ko-KR" altLang="en-US" sz="2400" dirty="0" smtClean="0"/>
              <a:t>두 줄의 문장을 출력</a:t>
            </a:r>
          </a:p>
          <a:p>
            <a:pPr>
              <a:buNone/>
            </a:pPr>
            <a:endParaRPr lang="ko-KR" altLang="en-US" sz="2400" dirty="0" smtClean="0"/>
          </a:p>
          <a:p>
            <a:pPr marL="0" marR="0" algn="just">
              <a:lnSpc>
                <a:spcPct val="160000"/>
              </a:lnSpc>
              <a:spcBef>
                <a:spcPts val="0"/>
              </a:spcBef>
              <a:spcAft>
                <a:spcPts val="0"/>
              </a:spcAft>
            </a:pPr>
            <a:endParaRPr lang="ko-KR" altLang="en-US" sz="2400" dirty="0" smtClean="0">
              <a:solidFill>
                <a:srgbClr val="000000"/>
              </a:solidFill>
              <a:latin typeface="바탕"/>
            </a:endParaRPr>
          </a:p>
          <a:p>
            <a:pPr>
              <a:buNone/>
            </a:pPr>
            <a:endParaRPr lang="ko-KR" altLang="en-US" sz="24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8" name="오른쪽 화살표 17"/>
          <p:cNvSpPr/>
          <p:nvPr/>
        </p:nvSpPr>
        <p:spPr bwMode="auto">
          <a:xfrm rot="10800000" flipH="1">
            <a:off x="3491880" y="2348880"/>
            <a:ext cx="1080120"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직사각형 19"/>
          <p:cNvSpPr/>
          <p:nvPr/>
        </p:nvSpPr>
        <p:spPr bwMode="auto">
          <a:xfrm>
            <a:off x="4932040" y="3212976"/>
            <a:ext cx="3168352"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4932040" y="4221088"/>
            <a:ext cx="3744416"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\n</a:t>
            </a:r>
            <a:r>
              <a:rPr lang="ko-KR" altLang="en-US" sz="2000" dirty="0" smtClean="0"/>
              <a:t>은 내용</a:t>
            </a:r>
            <a:r>
              <a:rPr lang="en-US" altLang="ko-KR" sz="2000" dirty="0" smtClean="0"/>
              <a:t>(</a:t>
            </a:r>
            <a:r>
              <a:rPr lang="ko-KR" altLang="en-US" sz="2000" dirty="0" smtClean="0"/>
              <a:t>문자</a:t>
            </a:r>
            <a:r>
              <a:rPr lang="en-US" altLang="ko-KR" sz="2000" dirty="0" smtClean="0"/>
              <a:t>)</a:t>
            </a:r>
            <a:r>
              <a:rPr lang="ko-KR" altLang="en-US" sz="2000" dirty="0" smtClean="0"/>
              <a:t>을 출력하고나서 줄을 바꾸라는 의미</a:t>
            </a:r>
            <a:endParaRPr lang="ko-KR" altLang="en-US" sz="2000" dirty="0"/>
          </a:p>
        </p:txBody>
      </p:sp>
      <p:sp>
        <p:nvSpPr>
          <p:cNvPr id="22" name="TextBox 21"/>
          <p:cNvSpPr txBox="1"/>
          <p:nvPr/>
        </p:nvSpPr>
        <p:spPr>
          <a:xfrm>
            <a:off x="467544" y="5157192"/>
            <a:ext cx="4464496"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\(back slash)</a:t>
            </a:r>
            <a:r>
              <a:rPr lang="ko-KR" altLang="en-US" sz="2000" dirty="0" smtClean="0"/>
              <a:t>의 표시는 키보드 상에서 화폐기호</a:t>
            </a:r>
            <a:r>
              <a:rPr lang="en-US" altLang="ko-KR" sz="2000" dirty="0" smtClean="0"/>
              <a:t>(</a:t>
            </a:r>
            <a:r>
              <a:rPr lang="ko-KR" altLang="en-US" sz="2000" dirty="0" smtClean="0"/>
              <a:t>￦</a:t>
            </a:r>
            <a:r>
              <a:rPr lang="en-US" altLang="ko-KR" sz="2000" dirty="0" smtClean="0"/>
              <a:t>)</a:t>
            </a:r>
            <a:r>
              <a:rPr lang="ko-KR" altLang="en-US" sz="2000" dirty="0" smtClean="0"/>
              <a:t>가 표시된 키</a:t>
            </a:r>
            <a:endParaRPr lang="ko-KR" altLang="en-US" sz="20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_x41753896" descr="EMB000000ec069c"/>
          <p:cNvPicPr>
            <a:picLocks noChangeAspect="1" noChangeArrowheads="1"/>
          </p:cNvPicPr>
          <p:nvPr/>
        </p:nvPicPr>
        <p:blipFill>
          <a:blip r:embed="rId3" cstate="print"/>
          <a:srcRect/>
          <a:stretch>
            <a:fillRect/>
          </a:stretch>
        </p:blipFill>
        <p:spPr bwMode="auto">
          <a:xfrm>
            <a:off x="467544" y="3933056"/>
            <a:ext cx="3402972" cy="1512168"/>
          </a:xfrm>
          <a:prstGeom prst="rect">
            <a:avLst/>
          </a:prstGeom>
          <a:noFill/>
        </p:spPr>
      </p:pic>
      <p:sp>
        <p:nvSpPr>
          <p:cNvPr id="2" name="Title 1"/>
          <p:cNvSpPr>
            <a:spLocks noGrp="1"/>
          </p:cNvSpPr>
          <p:nvPr>
            <p:ph type="title"/>
          </p:nvPr>
        </p:nvSpPr>
        <p:spPr>
          <a:xfrm>
            <a:off x="0" y="230189"/>
            <a:ext cx="9144000" cy="750540"/>
          </a:xfrm>
        </p:spPr>
        <p:txBody>
          <a:bodyPr>
            <a:normAutofit/>
          </a:bodyPr>
          <a:lstStyle/>
          <a:p>
            <a:r>
              <a:rPr lang="ko-KR" altLang="en-US" dirty="0" smtClean="0"/>
              <a:t>수정한 프로그램의 실행</a:t>
            </a:r>
            <a:endParaRPr lang="ko-KR" altLang="en-US" dirty="0"/>
          </a:p>
        </p:txBody>
      </p:sp>
      <p:sp>
        <p:nvSpPr>
          <p:cNvPr id="3" name="Text Placeholder 2"/>
          <p:cNvSpPr>
            <a:spLocks noGrp="1"/>
          </p:cNvSpPr>
          <p:nvPr>
            <p:ph type="body" sz="quarter" idx="10"/>
          </p:nvPr>
        </p:nvSpPr>
        <p:spPr>
          <a:xfrm>
            <a:off x="0" y="1052736"/>
            <a:ext cx="9144000" cy="576064"/>
          </a:xfrm>
          <a:ln>
            <a:noFill/>
          </a:ln>
        </p:spPr>
        <p:txBody>
          <a:bodyPr>
            <a:noAutofit/>
          </a:bodyPr>
          <a:lstStyle/>
          <a:p>
            <a:r>
              <a:rPr lang="en-US" altLang="ko-KR" sz="2400" dirty="0" smtClean="0"/>
              <a:t> </a:t>
            </a:r>
            <a:r>
              <a:rPr lang="ko-KR" altLang="en-US" sz="2400" dirty="0" smtClean="0"/>
              <a:t>메뉴 </a:t>
            </a:r>
            <a:r>
              <a:rPr lang="en-US" altLang="ko-KR" sz="2400" b="1" dirty="0" smtClean="0">
                <a:solidFill>
                  <a:schemeClr val="bg2">
                    <a:lumMod val="50000"/>
                  </a:schemeClr>
                </a:solidFill>
              </a:rPr>
              <a:t>[</a:t>
            </a:r>
            <a:r>
              <a:rPr lang="ko-KR" altLang="en-US" sz="2400" b="1" dirty="0" err="1" smtClean="0">
                <a:solidFill>
                  <a:schemeClr val="bg2">
                    <a:lumMod val="50000"/>
                  </a:schemeClr>
                </a:solidFill>
              </a:rPr>
              <a:t>빌드</a:t>
            </a:r>
            <a:r>
              <a:rPr lang="en-US" altLang="ko-KR" sz="2400" b="1" dirty="0" smtClean="0">
                <a:solidFill>
                  <a:schemeClr val="bg2">
                    <a:lumMod val="50000"/>
                  </a:schemeClr>
                </a:solidFill>
              </a:rPr>
              <a:t>]</a:t>
            </a:r>
            <a:r>
              <a:rPr lang="en-US" altLang="ko-KR" sz="2400" dirty="0" smtClean="0"/>
              <a:t>→</a:t>
            </a:r>
            <a:r>
              <a:rPr lang="en-US" altLang="ko-KR" sz="2400" b="1" dirty="0" smtClean="0">
                <a:solidFill>
                  <a:schemeClr val="bg2">
                    <a:lumMod val="50000"/>
                  </a:schemeClr>
                </a:solidFill>
              </a:rPr>
              <a:t>[</a:t>
            </a:r>
            <a:r>
              <a:rPr lang="ko-KR" altLang="en-US" sz="2400" b="1" dirty="0" smtClean="0">
                <a:solidFill>
                  <a:schemeClr val="bg2">
                    <a:lumMod val="50000"/>
                  </a:schemeClr>
                </a:solidFill>
              </a:rPr>
              <a:t>솔루션 </a:t>
            </a:r>
            <a:r>
              <a:rPr lang="ko-KR" altLang="en-US" sz="2400" b="1" dirty="0" err="1" smtClean="0">
                <a:solidFill>
                  <a:schemeClr val="bg2">
                    <a:lumMod val="50000"/>
                  </a:schemeClr>
                </a:solidFill>
              </a:rPr>
              <a:t>빌드</a:t>
            </a:r>
            <a:r>
              <a:rPr lang="en-US" altLang="ko-KR" sz="2400" b="1" dirty="0" smtClean="0">
                <a:solidFill>
                  <a:schemeClr val="bg2">
                    <a:lumMod val="50000"/>
                  </a:schemeClr>
                </a:solidFill>
              </a:rPr>
              <a:t>] </a:t>
            </a:r>
            <a:r>
              <a:rPr lang="ko-KR" altLang="en-US" sz="2400" dirty="0" smtClean="0"/>
              <a:t>선택</a:t>
            </a:r>
          </a:p>
          <a:p>
            <a:pPr>
              <a:buNone/>
            </a:pPr>
            <a:endParaRPr lang="ko-KR" altLang="en-US" sz="2400" dirty="0" smtClean="0"/>
          </a:p>
          <a:p>
            <a:pPr marL="0" marR="0" algn="just">
              <a:lnSpc>
                <a:spcPct val="160000"/>
              </a:lnSpc>
              <a:spcBef>
                <a:spcPts val="0"/>
              </a:spcBef>
              <a:spcAft>
                <a:spcPts val="0"/>
              </a:spcAft>
            </a:pPr>
            <a:endParaRPr lang="ko-KR" altLang="en-US" sz="2400" dirty="0" smtClean="0">
              <a:solidFill>
                <a:srgbClr val="000000"/>
              </a:solidFill>
              <a:latin typeface="바탕"/>
            </a:endParaRPr>
          </a:p>
          <a:p>
            <a:pPr>
              <a:buNone/>
            </a:pPr>
            <a:endParaRPr lang="ko-KR" altLang="en-US" sz="24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86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716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716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9" name="오른쪽 화살표 18"/>
          <p:cNvSpPr/>
          <p:nvPr/>
        </p:nvSpPr>
        <p:spPr bwMode="auto">
          <a:xfrm rot="1277966">
            <a:off x="3393524" y="5023956"/>
            <a:ext cx="1343556"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467544" y="3429000"/>
            <a:ext cx="3384376"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프로그램</a:t>
            </a:r>
            <a:r>
              <a:rPr lang="en-US" altLang="ko-KR" sz="2000" dirty="0" smtClean="0"/>
              <a:t>([</a:t>
            </a:r>
            <a:r>
              <a:rPr lang="ko-KR" altLang="en-US" sz="2000" dirty="0" smtClean="0"/>
              <a:t>예제 </a:t>
            </a:r>
            <a:r>
              <a:rPr lang="en-US" altLang="ko-KR" sz="2000" dirty="0" smtClean="0"/>
              <a:t>2-2])</a:t>
            </a:r>
            <a:r>
              <a:rPr lang="ko-KR" altLang="en-US" sz="2000" dirty="0" smtClean="0"/>
              <a:t>의  결과</a:t>
            </a:r>
            <a:endParaRPr lang="en-US" altLang="ko-KR" sz="2000" dirty="0" smtClean="0"/>
          </a:p>
        </p:txBody>
      </p:sp>
      <p:sp>
        <p:nvSpPr>
          <p:cNvPr id="22" name="TextBox 21"/>
          <p:cNvSpPr txBox="1"/>
          <p:nvPr/>
        </p:nvSpPr>
        <p:spPr>
          <a:xfrm>
            <a:off x="4716016" y="4685074"/>
            <a:ext cx="4176464"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수정한 프로그램</a:t>
            </a:r>
            <a:r>
              <a:rPr lang="en-US" altLang="ko-KR" sz="2000" dirty="0" smtClean="0"/>
              <a:t>([</a:t>
            </a:r>
            <a:r>
              <a:rPr lang="ko-KR" altLang="en-US" sz="2000" dirty="0" smtClean="0"/>
              <a:t>예제 </a:t>
            </a:r>
            <a:r>
              <a:rPr lang="en-US" altLang="ko-KR" sz="2000" dirty="0" smtClean="0"/>
              <a:t>2-3])</a:t>
            </a:r>
            <a:r>
              <a:rPr lang="ko-KR" altLang="en-US" sz="2000" dirty="0" smtClean="0"/>
              <a:t>의  결과</a:t>
            </a:r>
            <a:endParaRPr lang="en-US" altLang="ko-KR" sz="2000" dirty="0" smtClean="0"/>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757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75779" name="_x89552440" descr="EMB000000ec069d"/>
          <p:cNvPicPr>
            <a:picLocks noChangeAspect="1" noChangeArrowheads="1"/>
          </p:cNvPicPr>
          <p:nvPr/>
        </p:nvPicPr>
        <p:blipFill>
          <a:blip r:embed="rId4" cstate="print"/>
          <a:srcRect/>
          <a:stretch>
            <a:fillRect/>
          </a:stretch>
        </p:blipFill>
        <p:spPr bwMode="auto">
          <a:xfrm>
            <a:off x="4716016" y="5157192"/>
            <a:ext cx="4060259" cy="1584176"/>
          </a:xfrm>
          <a:prstGeom prst="rect">
            <a:avLst/>
          </a:prstGeom>
          <a:noFill/>
        </p:spPr>
      </p:pic>
      <p:pic>
        <p:nvPicPr>
          <p:cNvPr id="2050" name="Picture 2"/>
          <p:cNvPicPr>
            <a:picLocks noChangeAspect="1" noChangeArrowheads="1"/>
          </p:cNvPicPr>
          <p:nvPr/>
        </p:nvPicPr>
        <p:blipFill>
          <a:blip r:embed="rId5" cstate="print"/>
          <a:srcRect/>
          <a:stretch>
            <a:fillRect/>
          </a:stretch>
        </p:blipFill>
        <p:spPr bwMode="auto">
          <a:xfrm>
            <a:off x="169168" y="1690117"/>
            <a:ext cx="4114800" cy="1666875"/>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4716016" y="2564904"/>
            <a:ext cx="4343400" cy="2019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ko-KR" altLang="en-US" dirty="0" smtClean="0"/>
              <a:t>오류 메시지와 수정</a:t>
            </a:r>
            <a:endParaRPr lang="ko-KR" altLang="en-US" dirty="0"/>
          </a:p>
        </p:txBody>
      </p:sp>
      <p:sp>
        <p:nvSpPr>
          <p:cNvPr id="3" name="Text Placeholder 2"/>
          <p:cNvSpPr>
            <a:spLocks noGrp="1"/>
          </p:cNvSpPr>
          <p:nvPr>
            <p:ph type="body" sz="quarter" idx="10"/>
          </p:nvPr>
        </p:nvSpPr>
        <p:spPr>
          <a:xfrm>
            <a:off x="0" y="1052736"/>
            <a:ext cx="9144000" cy="576064"/>
          </a:xfrm>
          <a:ln>
            <a:noFill/>
          </a:ln>
        </p:spPr>
        <p:txBody>
          <a:bodyPr>
            <a:noAutofit/>
          </a:bodyPr>
          <a:lstStyle/>
          <a:p>
            <a:r>
              <a:rPr lang="ko-KR" altLang="en-US" sz="2400" b="1" dirty="0" smtClean="0">
                <a:solidFill>
                  <a:schemeClr val="bg2">
                    <a:lumMod val="50000"/>
                  </a:schemeClr>
                </a:solidFill>
              </a:rPr>
              <a:t>키워드</a:t>
            </a:r>
            <a:r>
              <a:rPr lang="ko-KR" altLang="en-US" sz="2400" dirty="0" smtClean="0"/>
              <a:t>와 </a:t>
            </a:r>
            <a:r>
              <a:rPr lang="ko-KR" altLang="en-US" sz="2400" b="1" dirty="0" err="1" smtClean="0">
                <a:solidFill>
                  <a:schemeClr val="bg2">
                    <a:lumMod val="50000"/>
                  </a:schemeClr>
                </a:solidFill>
              </a:rPr>
              <a:t>예약어</a:t>
            </a:r>
            <a:endParaRPr lang="ko-KR" altLang="en-US" sz="2400" b="1" dirty="0" smtClean="0">
              <a:solidFill>
                <a:schemeClr val="bg2">
                  <a:lumMod val="50000"/>
                </a:schemeClr>
              </a:solidFill>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45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65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86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716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716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1" name="TextBox 20"/>
          <p:cNvSpPr txBox="1"/>
          <p:nvPr/>
        </p:nvSpPr>
        <p:spPr>
          <a:xfrm>
            <a:off x="96774" y="1561801"/>
            <a:ext cx="4691249"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키워드란 </a:t>
            </a:r>
            <a:r>
              <a:rPr lang="en-US" altLang="ko-KR" sz="2000" dirty="0" smtClean="0"/>
              <a:t>?</a:t>
            </a:r>
          </a:p>
          <a:p>
            <a:r>
              <a:rPr lang="ko-KR" altLang="en-US" sz="2000" dirty="0" smtClean="0"/>
              <a:t>문법적으로 고유한 의미를 갖는 단어로 파란색으로 표시됨</a:t>
            </a:r>
            <a:endParaRPr lang="ko-KR" altLang="en-US" sz="2000" dirty="0"/>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788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78849" name="_x41414640" descr="EMB000000ec069e"/>
          <p:cNvPicPr>
            <a:picLocks noChangeAspect="1" noChangeArrowheads="1"/>
          </p:cNvPicPr>
          <p:nvPr/>
        </p:nvPicPr>
        <p:blipFill>
          <a:blip r:embed="rId3" cstate="print"/>
          <a:srcRect/>
          <a:stretch>
            <a:fillRect/>
          </a:stretch>
        </p:blipFill>
        <p:spPr bwMode="auto">
          <a:xfrm>
            <a:off x="3131840" y="2771382"/>
            <a:ext cx="5760640" cy="2745850"/>
          </a:xfrm>
          <a:prstGeom prst="rect">
            <a:avLst/>
          </a:prstGeom>
          <a:noFill/>
        </p:spPr>
      </p:pic>
      <p:sp>
        <p:nvSpPr>
          <p:cNvPr id="26" name="직사각형 25"/>
          <p:cNvSpPr/>
          <p:nvPr/>
        </p:nvSpPr>
        <p:spPr bwMode="auto">
          <a:xfrm>
            <a:off x="3491880" y="3284984"/>
            <a:ext cx="1224136" cy="288032"/>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직사각형 26"/>
          <p:cNvSpPr/>
          <p:nvPr/>
        </p:nvSpPr>
        <p:spPr bwMode="auto">
          <a:xfrm>
            <a:off x="3491880" y="3645024"/>
            <a:ext cx="792088" cy="288032"/>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TextBox 27"/>
          <p:cNvSpPr txBox="1"/>
          <p:nvPr/>
        </p:nvSpPr>
        <p:spPr>
          <a:xfrm>
            <a:off x="683568" y="5661248"/>
            <a:ext cx="6624736"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키워드는 일반적으로 </a:t>
            </a:r>
            <a:r>
              <a:rPr lang="ko-KR" altLang="en-US" sz="2000" dirty="0" err="1" smtClean="0"/>
              <a:t>예약어</a:t>
            </a:r>
            <a:r>
              <a:rPr lang="en-US" altLang="ko-KR" sz="2000" dirty="0" smtClean="0"/>
              <a:t>(reserved word)</a:t>
            </a:r>
            <a:r>
              <a:rPr lang="ko-KR" altLang="en-US" sz="2000" dirty="0" smtClean="0"/>
              <a:t>라고도 부르는데 예약어는 사용법이 미리 정의된 단어로 사용자가 임의로 명칭을 바꿀 수 없다</a:t>
            </a:r>
            <a:r>
              <a:rPr lang="en-US" altLang="ko-KR" sz="2000" dirty="0" smtClean="0"/>
              <a:t>.</a:t>
            </a:r>
            <a:r>
              <a:rPr lang="ko-KR" altLang="en-US" sz="2000" dirty="0" smtClean="0"/>
              <a:t> </a:t>
            </a:r>
            <a:endParaRPr lang="ko-KR" altLang="en-US" sz="20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ko-KR" altLang="en-US" dirty="0" smtClean="0"/>
              <a:t>자주 틀리는 문법과 오류 메시지</a:t>
            </a:r>
            <a:endParaRPr lang="ko-KR" altLang="en-US" dirty="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79874" name="Picture 2"/>
          <p:cNvPicPr>
            <a:picLocks noChangeAspect="1" noChangeArrowheads="1"/>
          </p:cNvPicPr>
          <p:nvPr/>
        </p:nvPicPr>
        <p:blipFill>
          <a:blip r:embed="rId3" cstate="print"/>
          <a:srcRect/>
          <a:stretch>
            <a:fillRect/>
          </a:stretch>
        </p:blipFill>
        <p:spPr bwMode="auto">
          <a:xfrm>
            <a:off x="107504" y="1052736"/>
            <a:ext cx="8652211" cy="1800200"/>
          </a:xfrm>
          <a:prstGeom prst="rect">
            <a:avLst/>
          </a:prstGeom>
          <a:noFill/>
          <a:ln w="9525">
            <a:noFill/>
            <a:miter lim="800000"/>
            <a:headEnd/>
            <a:tailEnd/>
          </a:ln>
        </p:spPr>
      </p:pic>
      <p:sp>
        <p:nvSpPr>
          <p:cNvPr id="798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5" name="TextBox 14"/>
          <p:cNvSpPr txBox="1"/>
          <p:nvPr/>
        </p:nvSpPr>
        <p:spPr>
          <a:xfrm>
            <a:off x="179512" y="3532946"/>
            <a:ext cx="288032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오류가 포함된 프로그램</a:t>
            </a:r>
            <a:endParaRPr lang="en-US" altLang="ko-KR" sz="2000" dirty="0" smtClean="0"/>
          </a:p>
        </p:txBody>
      </p:sp>
      <p:sp>
        <p:nvSpPr>
          <p:cNvPr id="16" name="Rounded Rectangle 7"/>
          <p:cNvSpPr/>
          <p:nvPr/>
        </p:nvSpPr>
        <p:spPr bwMode="auto">
          <a:xfrm>
            <a:off x="5436096" y="6165304"/>
            <a:ext cx="3528392"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오류와  솔루션 </a:t>
            </a:r>
            <a:r>
              <a:rPr lang="ko-KR" altLang="en-US" sz="2300" b="1" dirty="0" err="1" smtClean="0">
                <a:solidFill>
                  <a:srgbClr val="FFFFFF"/>
                </a:solidFill>
                <a:effectLst>
                  <a:outerShdw blurRad="38100" dist="38100" dir="2700000" algn="tl">
                    <a:srgbClr val="000000">
                      <a:alpha val="43137"/>
                    </a:srgbClr>
                  </a:outerShdw>
                </a:effectLst>
                <a:ea typeface="맑은 고딕" pitchFamily="50" charset="-127"/>
              </a:rPr>
              <a:t>빌드</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 결과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79875" name="_x89534280" descr="EMB000000ec069f"/>
          <p:cNvPicPr>
            <a:picLocks noChangeAspect="1" noChangeArrowheads="1"/>
          </p:cNvPicPr>
          <p:nvPr/>
        </p:nvPicPr>
        <p:blipFill>
          <a:blip r:embed="rId4" cstate="print"/>
          <a:srcRect/>
          <a:stretch>
            <a:fillRect/>
          </a:stretch>
        </p:blipFill>
        <p:spPr bwMode="auto">
          <a:xfrm>
            <a:off x="445295" y="4149080"/>
            <a:ext cx="4154219" cy="2088232"/>
          </a:xfrm>
          <a:prstGeom prst="rect">
            <a:avLst/>
          </a:prstGeom>
          <a:noFill/>
        </p:spPr>
      </p:pic>
      <p:grpSp>
        <p:nvGrpSpPr>
          <p:cNvPr id="31" name="그룹 30"/>
          <p:cNvGrpSpPr/>
          <p:nvPr/>
        </p:nvGrpSpPr>
        <p:grpSpPr>
          <a:xfrm>
            <a:off x="179513" y="1700808"/>
            <a:ext cx="8712967" cy="4032448"/>
            <a:chOff x="179513" y="1700808"/>
            <a:chExt cx="8712967" cy="4032448"/>
          </a:xfrm>
        </p:grpSpPr>
        <p:pic>
          <p:nvPicPr>
            <p:cNvPr id="79877" name="Picture 5"/>
            <p:cNvPicPr>
              <a:picLocks noChangeAspect="1" noChangeArrowheads="1"/>
            </p:cNvPicPr>
            <p:nvPr/>
          </p:nvPicPr>
          <p:blipFill>
            <a:blip r:embed="rId5" cstate="print"/>
            <a:srcRect/>
            <a:stretch>
              <a:fillRect/>
            </a:stretch>
          </p:blipFill>
          <p:spPr bwMode="auto">
            <a:xfrm>
              <a:off x="2903774" y="2852936"/>
              <a:ext cx="5988706" cy="1562727"/>
            </a:xfrm>
            <a:prstGeom prst="rect">
              <a:avLst/>
            </a:prstGeom>
            <a:noFill/>
            <a:ln w="9525">
              <a:noFill/>
              <a:miter lim="800000"/>
              <a:headEnd/>
              <a:tailEnd/>
            </a:ln>
          </p:spPr>
        </p:pic>
        <p:sp>
          <p:nvSpPr>
            <p:cNvPr id="18" name="직사각형 17"/>
            <p:cNvSpPr/>
            <p:nvPr/>
          </p:nvSpPr>
          <p:spPr bwMode="auto">
            <a:xfrm>
              <a:off x="179513" y="1700808"/>
              <a:ext cx="5669112" cy="390682"/>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21" name="직선 화살표 연결선 20"/>
            <p:cNvCxnSpPr>
              <a:endCxn id="19" idx="0"/>
            </p:cNvCxnSpPr>
            <p:nvPr/>
          </p:nvCxnSpPr>
          <p:spPr>
            <a:xfrm>
              <a:off x="1508421" y="2060848"/>
              <a:ext cx="1920438" cy="3312368"/>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직사각형 18"/>
            <p:cNvSpPr/>
            <p:nvPr/>
          </p:nvSpPr>
          <p:spPr bwMode="auto">
            <a:xfrm>
              <a:off x="3059832" y="5373216"/>
              <a:ext cx="738053"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nextCondLst>
                <p:cond evt="onClick" delay="0">
                  <p:tgtEl>
                    <p:spTgt spid="1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1/5 </a:t>
            </a:r>
            <a:endParaRPr lang="en-US" dirty="0">
              <a:solidFill>
                <a:schemeClr val="tx2"/>
              </a:solidFill>
            </a:endParaRPr>
          </a:p>
        </p:txBody>
      </p:sp>
      <p:sp>
        <p:nvSpPr>
          <p:cNvPr id="3" name="Text Placeholder 2"/>
          <p:cNvSpPr>
            <a:spLocks noGrp="1"/>
          </p:cNvSpPr>
          <p:nvPr>
            <p:ph type="body" sz="quarter" idx="10"/>
          </p:nvPr>
        </p:nvSpPr>
        <p:spPr>
          <a:xfrm>
            <a:off x="-252536" y="1124744"/>
            <a:ext cx="8352928" cy="360040"/>
          </a:xfrm>
          <a:ln>
            <a:noFill/>
          </a:ln>
        </p:spPr>
        <p:txBody>
          <a:bodyPr>
            <a:normAutofit fontScale="70000" lnSpcReduction="20000"/>
          </a:bodyPr>
          <a:lstStyle/>
          <a:p>
            <a:pPr lvl="1"/>
            <a:r>
              <a:rPr lang="ko-KR" altLang="en-US" sz="3200" b="1" dirty="0" smtClean="0"/>
              <a:t>프로그램의 작성과 실행 단계</a:t>
            </a:r>
            <a:endParaRPr lang="en-US" altLang="ko-KR" sz="3200" dirty="0" smtClean="0"/>
          </a:p>
          <a:p>
            <a:pPr lvl="1">
              <a:buNone/>
            </a:pPr>
            <a:endParaRPr lang="ko-KR" altLang="en-US" sz="3300" dirty="0" smtClean="0"/>
          </a:p>
        </p:txBody>
      </p:sp>
      <p:sp>
        <p:nvSpPr>
          <p:cNvPr id="9" name="TextBox 8"/>
          <p:cNvSpPr txBox="1"/>
          <p:nvPr/>
        </p:nvSpPr>
        <p:spPr>
          <a:xfrm>
            <a:off x="35496" y="1700809"/>
            <a:ext cx="7992888" cy="769441"/>
          </a:xfrm>
          <a:prstGeom prst="rect">
            <a:avLst/>
          </a:prstGeom>
          <a:noFill/>
        </p:spPr>
        <p:txBody>
          <a:bodyPr wrap="square" rtlCol="0">
            <a:spAutoFit/>
          </a:bodyPr>
          <a:lstStyle/>
          <a:p>
            <a:r>
              <a:rPr lang="en-US" altLang="ko-KR" sz="2400" b="1" dirty="0" smtClean="0">
                <a:solidFill>
                  <a:schemeClr val="bg2">
                    <a:lumMod val="50000"/>
                  </a:schemeClr>
                </a:solidFill>
                <a:latin typeface="굴림체" pitchFamily="49" charset="-127"/>
                <a:ea typeface="굴림체" pitchFamily="49" charset="-127"/>
              </a:rPr>
              <a:t>[</a:t>
            </a:r>
            <a:r>
              <a:rPr lang="ko-KR" altLang="en-US" sz="2400" b="1" dirty="0" smtClean="0">
                <a:solidFill>
                  <a:schemeClr val="bg2">
                    <a:lumMod val="50000"/>
                  </a:schemeClr>
                </a:solidFill>
                <a:latin typeface="굴림체" pitchFamily="49" charset="-127"/>
                <a:ea typeface="굴림체" pitchFamily="49" charset="-127"/>
              </a:rPr>
              <a:t>단계 </a:t>
            </a:r>
            <a:r>
              <a:rPr lang="en-US" altLang="ko-KR" sz="2400" b="1" dirty="0" smtClean="0">
                <a:solidFill>
                  <a:schemeClr val="bg2">
                    <a:lumMod val="50000"/>
                  </a:schemeClr>
                </a:solidFill>
                <a:latin typeface="굴림체" pitchFamily="49" charset="-127"/>
                <a:ea typeface="굴림체" pitchFamily="49" charset="-127"/>
              </a:rPr>
              <a:t>1] </a:t>
            </a:r>
            <a:r>
              <a:rPr lang="ko-KR" altLang="en-US" sz="2400" b="1" dirty="0" smtClean="0">
                <a:solidFill>
                  <a:schemeClr val="bg2">
                    <a:lumMod val="50000"/>
                  </a:schemeClr>
                </a:solidFill>
                <a:latin typeface="굴림체" pitchFamily="49" charset="-127"/>
                <a:ea typeface="굴림체" pitchFamily="49" charset="-127"/>
              </a:rPr>
              <a:t>프로젝트 생성</a:t>
            </a:r>
          </a:p>
          <a:p>
            <a:r>
              <a:rPr lang="en-US" altLang="ko-KR" sz="2000" dirty="0" smtClean="0"/>
              <a:t>[</a:t>
            </a:r>
            <a:r>
              <a:rPr lang="ko-KR" altLang="en-US" sz="2000" dirty="0" smtClean="0"/>
              <a:t>파일</a:t>
            </a:r>
            <a:r>
              <a:rPr lang="en-US" altLang="ko-KR" sz="2000" dirty="0" smtClean="0"/>
              <a:t>]→[</a:t>
            </a:r>
            <a:r>
              <a:rPr lang="ko-KR" altLang="en-US" sz="2000" dirty="0" smtClean="0"/>
              <a:t>새로 만들기</a:t>
            </a:r>
            <a:r>
              <a:rPr lang="en-US" altLang="ko-KR" sz="2000" dirty="0" smtClean="0"/>
              <a:t>]→[</a:t>
            </a:r>
            <a:r>
              <a:rPr lang="ko-KR" altLang="en-US" sz="2000" dirty="0" smtClean="0"/>
              <a:t>프로젝트</a:t>
            </a:r>
            <a:r>
              <a:rPr lang="en-US" altLang="ko-KR" sz="2000" dirty="0" smtClean="0"/>
              <a:t>]</a:t>
            </a:r>
            <a:r>
              <a:rPr lang="ko-KR" altLang="en-US" sz="2000" dirty="0" smtClean="0"/>
              <a:t>→ 프로젝트 이름 입력</a:t>
            </a:r>
            <a:endParaRPr lang="ko-KR" altLang="en-US" sz="2000" dirty="0"/>
          </a:p>
        </p:txBody>
      </p:sp>
      <p:sp>
        <p:nvSpPr>
          <p:cNvPr id="10" name="TextBox 9"/>
          <p:cNvSpPr txBox="1"/>
          <p:nvPr/>
        </p:nvSpPr>
        <p:spPr>
          <a:xfrm>
            <a:off x="35496" y="5703639"/>
            <a:ext cx="7632848" cy="769441"/>
          </a:xfrm>
          <a:prstGeom prst="rect">
            <a:avLst/>
          </a:prstGeom>
          <a:noFill/>
        </p:spPr>
        <p:txBody>
          <a:bodyPr wrap="square" rtlCol="0">
            <a:spAutoFit/>
          </a:bodyPr>
          <a:lstStyle/>
          <a:p>
            <a:pPr marL="0" lvl="1"/>
            <a:r>
              <a:rPr lang="en-US" altLang="ko-KR" sz="2400" b="1" dirty="0" smtClean="0">
                <a:solidFill>
                  <a:schemeClr val="bg2">
                    <a:lumMod val="50000"/>
                  </a:schemeClr>
                </a:solidFill>
                <a:latin typeface="굴림체" pitchFamily="49" charset="-127"/>
                <a:ea typeface="굴림체" pitchFamily="49" charset="-127"/>
              </a:rPr>
              <a:t>[</a:t>
            </a:r>
            <a:r>
              <a:rPr lang="ko-KR" altLang="en-US" sz="2400" b="1" dirty="0" smtClean="0">
                <a:solidFill>
                  <a:schemeClr val="bg2">
                    <a:lumMod val="50000"/>
                  </a:schemeClr>
                </a:solidFill>
                <a:latin typeface="굴림체" pitchFamily="49" charset="-127"/>
                <a:ea typeface="굴림체" pitchFamily="49" charset="-127"/>
              </a:rPr>
              <a:t>단계 </a:t>
            </a:r>
            <a:r>
              <a:rPr lang="en-US" altLang="ko-KR" sz="2400" b="1" dirty="0" smtClean="0">
                <a:solidFill>
                  <a:schemeClr val="bg2">
                    <a:lumMod val="50000"/>
                  </a:schemeClr>
                </a:solidFill>
                <a:latin typeface="굴림체" pitchFamily="49" charset="-127"/>
                <a:ea typeface="굴림체" pitchFamily="49" charset="-127"/>
              </a:rPr>
              <a:t>5] </a:t>
            </a:r>
            <a:r>
              <a:rPr lang="ko-KR" altLang="en-US" sz="2400" b="1" dirty="0" smtClean="0">
                <a:solidFill>
                  <a:schemeClr val="bg2">
                    <a:lumMod val="50000"/>
                  </a:schemeClr>
                </a:solidFill>
                <a:latin typeface="굴림체" pitchFamily="49" charset="-127"/>
                <a:ea typeface="굴림체" pitchFamily="49" charset="-127"/>
              </a:rPr>
              <a:t>파일 저장과 솔루션 닫기</a:t>
            </a:r>
            <a:endParaRPr lang="en-US" altLang="ko-KR" sz="2400" b="1" dirty="0" smtClean="0">
              <a:solidFill>
                <a:schemeClr val="bg2">
                  <a:lumMod val="50000"/>
                </a:schemeClr>
              </a:solidFill>
              <a:latin typeface="굴림체" pitchFamily="49" charset="-127"/>
              <a:ea typeface="굴림체" pitchFamily="49" charset="-127"/>
            </a:endParaRPr>
          </a:p>
          <a:p>
            <a:r>
              <a:rPr lang="en-US" altLang="ko-KR" sz="2000" dirty="0" smtClean="0">
                <a:latin typeface="+mn-ea"/>
              </a:rPr>
              <a:t>[</a:t>
            </a:r>
            <a:r>
              <a:rPr lang="ko-KR" altLang="en-US" sz="2000" dirty="0" smtClean="0">
                <a:latin typeface="+mn-ea"/>
              </a:rPr>
              <a:t>파일</a:t>
            </a:r>
            <a:r>
              <a:rPr lang="en-US" altLang="ko-KR" sz="2000" dirty="0" smtClean="0">
                <a:latin typeface="+mn-ea"/>
              </a:rPr>
              <a:t>]→[</a:t>
            </a:r>
            <a:r>
              <a:rPr lang="ko-KR" altLang="en-US" sz="2000" dirty="0" smtClean="0">
                <a:latin typeface="+mn-ea"/>
              </a:rPr>
              <a:t>모두 저장</a:t>
            </a:r>
            <a:r>
              <a:rPr lang="en-US" altLang="ko-KR" sz="2000" dirty="0" smtClean="0">
                <a:latin typeface="+mn-ea"/>
              </a:rPr>
              <a:t>],  [</a:t>
            </a:r>
            <a:r>
              <a:rPr lang="ko-KR" altLang="en-US" sz="2000" dirty="0" smtClean="0">
                <a:latin typeface="+mn-ea"/>
              </a:rPr>
              <a:t>파일</a:t>
            </a:r>
            <a:r>
              <a:rPr lang="en-US" altLang="ko-KR" sz="2000" dirty="0" smtClean="0">
                <a:latin typeface="+mn-ea"/>
              </a:rPr>
              <a:t>]→[</a:t>
            </a:r>
            <a:r>
              <a:rPr lang="ko-KR" altLang="en-US" sz="2000" dirty="0" smtClean="0">
                <a:latin typeface="+mn-ea"/>
              </a:rPr>
              <a:t>솔루션 닫기</a:t>
            </a:r>
            <a:r>
              <a:rPr lang="en-US" altLang="ko-KR" sz="2000" dirty="0" smtClean="0">
                <a:latin typeface="+mn-ea"/>
              </a:rPr>
              <a:t>]</a:t>
            </a:r>
            <a:endParaRPr lang="ko-KR" altLang="en-US" sz="2000" dirty="0" smtClean="0">
              <a:latin typeface="+mn-ea"/>
            </a:endParaRPr>
          </a:p>
        </p:txBody>
      </p:sp>
      <p:sp>
        <p:nvSpPr>
          <p:cNvPr id="11" name="TextBox 10"/>
          <p:cNvSpPr txBox="1"/>
          <p:nvPr/>
        </p:nvSpPr>
        <p:spPr>
          <a:xfrm>
            <a:off x="35496" y="2636912"/>
            <a:ext cx="9108504" cy="1077218"/>
          </a:xfrm>
          <a:prstGeom prst="rect">
            <a:avLst/>
          </a:prstGeom>
          <a:noFill/>
        </p:spPr>
        <p:txBody>
          <a:bodyPr wrap="square" rtlCol="0">
            <a:spAutoFit/>
          </a:bodyPr>
          <a:lstStyle/>
          <a:p>
            <a:pPr marL="0" lvl="1"/>
            <a:r>
              <a:rPr lang="en-US" altLang="ko-KR" sz="2400" b="1" dirty="0" smtClean="0">
                <a:solidFill>
                  <a:schemeClr val="bg2">
                    <a:lumMod val="50000"/>
                  </a:schemeClr>
                </a:solidFill>
                <a:latin typeface="굴림체" pitchFamily="49" charset="-127"/>
                <a:ea typeface="굴림체" pitchFamily="49" charset="-127"/>
              </a:rPr>
              <a:t>[</a:t>
            </a:r>
            <a:r>
              <a:rPr lang="ko-KR" altLang="en-US" sz="2400" b="1" dirty="0" smtClean="0">
                <a:solidFill>
                  <a:schemeClr val="bg2">
                    <a:lumMod val="50000"/>
                  </a:schemeClr>
                </a:solidFill>
                <a:latin typeface="굴림체" pitchFamily="49" charset="-127"/>
                <a:ea typeface="굴림체" pitchFamily="49" charset="-127"/>
              </a:rPr>
              <a:t>단계 </a:t>
            </a:r>
            <a:r>
              <a:rPr lang="en-US" altLang="ko-KR" sz="2400" b="1" dirty="0" smtClean="0">
                <a:solidFill>
                  <a:schemeClr val="bg2">
                    <a:lumMod val="50000"/>
                  </a:schemeClr>
                </a:solidFill>
                <a:latin typeface="굴림체" pitchFamily="49" charset="-127"/>
                <a:ea typeface="굴림체" pitchFamily="49" charset="-127"/>
              </a:rPr>
              <a:t>2] </a:t>
            </a:r>
            <a:r>
              <a:rPr lang="ko-KR" altLang="en-US" sz="2400" b="1" dirty="0" smtClean="0">
                <a:solidFill>
                  <a:schemeClr val="bg2">
                    <a:lumMod val="50000"/>
                  </a:schemeClr>
                </a:solidFill>
                <a:latin typeface="굴림체" pitchFamily="49" charset="-127"/>
                <a:ea typeface="굴림체" pitchFamily="49" charset="-127"/>
              </a:rPr>
              <a:t>프로그램 작성 </a:t>
            </a:r>
            <a:endParaRPr lang="en-US" altLang="ko-KR" sz="2400" b="1" dirty="0" smtClean="0">
              <a:solidFill>
                <a:schemeClr val="bg2">
                  <a:lumMod val="50000"/>
                </a:schemeClr>
              </a:solidFill>
              <a:latin typeface="굴림체" pitchFamily="49" charset="-127"/>
              <a:ea typeface="굴림체" pitchFamily="49" charset="-127"/>
            </a:endParaRPr>
          </a:p>
          <a:p>
            <a:r>
              <a:rPr lang="ko-KR" altLang="en-US" sz="2000" dirty="0" smtClean="0">
                <a:latin typeface="+mn-ea"/>
              </a:rPr>
              <a:t>솔루션 탐색기의 폴더→</a:t>
            </a:r>
            <a:r>
              <a:rPr lang="en-US" altLang="ko-KR" sz="2000" dirty="0" smtClean="0">
                <a:latin typeface="+mn-ea"/>
              </a:rPr>
              <a:t>[</a:t>
            </a:r>
            <a:r>
              <a:rPr lang="ko-KR" altLang="en-US" sz="2000" dirty="0" smtClean="0">
                <a:latin typeface="+mn-ea"/>
              </a:rPr>
              <a:t>소스 파일</a:t>
            </a:r>
            <a:r>
              <a:rPr lang="en-US" altLang="ko-KR" sz="2000" dirty="0" smtClean="0">
                <a:latin typeface="+mn-ea"/>
              </a:rPr>
              <a:t>]→[</a:t>
            </a:r>
            <a:r>
              <a:rPr lang="ko-KR" altLang="en-US" sz="2000" dirty="0" smtClean="0">
                <a:latin typeface="+mn-ea"/>
              </a:rPr>
              <a:t>추가</a:t>
            </a:r>
            <a:r>
              <a:rPr lang="en-US" altLang="ko-KR" sz="2000" dirty="0" smtClean="0">
                <a:latin typeface="+mn-ea"/>
              </a:rPr>
              <a:t>]→[</a:t>
            </a:r>
            <a:r>
              <a:rPr lang="ko-KR" altLang="en-US" sz="2000" dirty="0" smtClean="0">
                <a:latin typeface="+mn-ea"/>
              </a:rPr>
              <a:t>새 항목</a:t>
            </a:r>
            <a:r>
              <a:rPr lang="en-US" altLang="ko-KR" sz="2000" dirty="0" smtClean="0">
                <a:latin typeface="+mn-ea"/>
              </a:rPr>
              <a:t>]→</a:t>
            </a:r>
            <a:r>
              <a:rPr lang="ko-KR" altLang="en-US" sz="2000" dirty="0" smtClean="0">
                <a:latin typeface="+mn-ea"/>
              </a:rPr>
              <a:t>프로그램 이름입력 →프로그램 작성</a:t>
            </a:r>
            <a:endParaRPr lang="ko-KR" altLang="en-US" sz="2000" dirty="0">
              <a:latin typeface="+mn-ea"/>
            </a:endParaRPr>
          </a:p>
        </p:txBody>
      </p:sp>
      <p:sp>
        <p:nvSpPr>
          <p:cNvPr id="12" name="TextBox 11"/>
          <p:cNvSpPr txBox="1"/>
          <p:nvPr/>
        </p:nvSpPr>
        <p:spPr>
          <a:xfrm>
            <a:off x="35496" y="3789040"/>
            <a:ext cx="7632848" cy="769441"/>
          </a:xfrm>
          <a:prstGeom prst="rect">
            <a:avLst/>
          </a:prstGeom>
          <a:noFill/>
        </p:spPr>
        <p:txBody>
          <a:bodyPr wrap="square" rtlCol="0">
            <a:spAutoFit/>
          </a:bodyPr>
          <a:lstStyle/>
          <a:p>
            <a:pPr marL="0" lvl="1"/>
            <a:r>
              <a:rPr lang="en-US" altLang="ko-KR" sz="2400" b="1" dirty="0" smtClean="0">
                <a:solidFill>
                  <a:schemeClr val="bg2">
                    <a:lumMod val="50000"/>
                  </a:schemeClr>
                </a:solidFill>
                <a:latin typeface="굴림체" pitchFamily="49" charset="-127"/>
                <a:ea typeface="굴림체" pitchFamily="49" charset="-127"/>
              </a:rPr>
              <a:t>[</a:t>
            </a:r>
            <a:r>
              <a:rPr lang="ko-KR" altLang="en-US" sz="2400" b="1" dirty="0" smtClean="0">
                <a:solidFill>
                  <a:schemeClr val="bg2">
                    <a:lumMod val="50000"/>
                  </a:schemeClr>
                </a:solidFill>
                <a:latin typeface="굴림체" pitchFamily="49" charset="-127"/>
                <a:ea typeface="굴림체" pitchFamily="49" charset="-127"/>
              </a:rPr>
              <a:t>단계 </a:t>
            </a:r>
            <a:r>
              <a:rPr lang="en-US" altLang="ko-KR" sz="2400" b="1" dirty="0" smtClean="0">
                <a:solidFill>
                  <a:schemeClr val="bg2">
                    <a:lumMod val="50000"/>
                  </a:schemeClr>
                </a:solidFill>
                <a:latin typeface="굴림체" pitchFamily="49" charset="-127"/>
                <a:ea typeface="굴림체" pitchFamily="49" charset="-127"/>
              </a:rPr>
              <a:t>3] </a:t>
            </a:r>
            <a:r>
              <a:rPr lang="ko-KR" altLang="en-US" sz="2400" b="1" dirty="0" smtClean="0">
                <a:solidFill>
                  <a:schemeClr val="bg2">
                    <a:lumMod val="50000"/>
                  </a:schemeClr>
                </a:solidFill>
                <a:latin typeface="굴림체" pitchFamily="49" charset="-127"/>
                <a:ea typeface="굴림체" pitchFamily="49" charset="-127"/>
              </a:rPr>
              <a:t>솔루션 </a:t>
            </a:r>
            <a:r>
              <a:rPr lang="ko-KR" altLang="en-US" sz="2400" b="1" dirty="0" err="1" smtClean="0">
                <a:solidFill>
                  <a:schemeClr val="bg2">
                    <a:lumMod val="50000"/>
                  </a:schemeClr>
                </a:solidFill>
                <a:latin typeface="굴림체" pitchFamily="49" charset="-127"/>
                <a:ea typeface="굴림체" pitchFamily="49" charset="-127"/>
              </a:rPr>
              <a:t>빌드</a:t>
            </a:r>
            <a:r>
              <a:rPr lang="ko-KR" altLang="en-US" sz="2400" b="1" dirty="0" smtClean="0">
                <a:solidFill>
                  <a:schemeClr val="bg2">
                    <a:lumMod val="50000"/>
                  </a:schemeClr>
                </a:solidFill>
                <a:latin typeface="굴림체" pitchFamily="49" charset="-127"/>
                <a:ea typeface="굴림체" pitchFamily="49" charset="-127"/>
              </a:rPr>
              <a:t> </a:t>
            </a:r>
            <a:endParaRPr lang="en-US" altLang="ko-KR" sz="2400" b="1" dirty="0" smtClean="0">
              <a:solidFill>
                <a:schemeClr val="bg2">
                  <a:lumMod val="50000"/>
                </a:schemeClr>
              </a:solidFill>
              <a:latin typeface="굴림체" pitchFamily="49" charset="-127"/>
              <a:ea typeface="굴림체" pitchFamily="49" charset="-127"/>
            </a:endParaRPr>
          </a:p>
          <a:p>
            <a:r>
              <a:rPr lang="en-US" altLang="ko-KR" sz="2000" dirty="0" smtClean="0">
                <a:latin typeface="+mn-ea"/>
              </a:rPr>
              <a:t>[</a:t>
            </a:r>
            <a:r>
              <a:rPr lang="ko-KR" altLang="en-US" sz="2000" dirty="0" err="1" smtClean="0">
                <a:latin typeface="+mn-ea"/>
              </a:rPr>
              <a:t>빌드</a:t>
            </a:r>
            <a:r>
              <a:rPr lang="en-US" altLang="ko-KR" sz="2000" dirty="0" smtClean="0">
                <a:latin typeface="+mn-ea"/>
              </a:rPr>
              <a:t>]→[</a:t>
            </a:r>
            <a:r>
              <a:rPr lang="ko-KR" altLang="en-US" sz="2000" dirty="0" smtClean="0">
                <a:latin typeface="+mn-ea"/>
              </a:rPr>
              <a:t>솔루션 </a:t>
            </a:r>
            <a:r>
              <a:rPr lang="ko-KR" altLang="en-US" sz="2000" dirty="0" err="1" smtClean="0">
                <a:latin typeface="+mn-ea"/>
              </a:rPr>
              <a:t>빌드</a:t>
            </a:r>
            <a:r>
              <a:rPr lang="en-US" altLang="ko-KR" sz="2000" dirty="0" smtClean="0">
                <a:latin typeface="+mn-ea"/>
              </a:rPr>
              <a:t>]→</a:t>
            </a:r>
            <a:r>
              <a:rPr lang="ko-KR" altLang="en-US" sz="2000" dirty="0" smtClean="0">
                <a:latin typeface="+mn-ea"/>
              </a:rPr>
              <a:t>출력내용확인</a:t>
            </a:r>
            <a:endParaRPr lang="ko-KR" altLang="en-US" sz="2000" dirty="0">
              <a:latin typeface="+mn-ea"/>
            </a:endParaRPr>
          </a:p>
        </p:txBody>
      </p:sp>
      <p:sp>
        <p:nvSpPr>
          <p:cNvPr id="13" name="TextBox 12"/>
          <p:cNvSpPr txBox="1"/>
          <p:nvPr/>
        </p:nvSpPr>
        <p:spPr>
          <a:xfrm>
            <a:off x="35496" y="4725144"/>
            <a:ext cx="7632848" cy="769441"/>
          </a:xfrm>
          <a:prstGeom prst="rect">
            <a:avLst/>
          </a:prstGeom>
          <a:noFill/>
        </p:spPr>
        <p:txBody>
          <a:bodyPr wrap="square" rtlCol="0">
            <a:spAutoFit/>
          </a:bodyPr>
          <a:lstStyle/>
          <a:p>
            <a:pPr marL="0" lvl="1"/>
            <a:r>
              <a:rPr lang="en-US" altLang="ko-KR" sz="2400" b="1" dirty="0" smtClean="0">
                <a:solidFill>
                  <a:schemeClr val="bg2">
                    <a:lumMod val="50000"/>
                  </a:schemeClr>
                </a:solidFill>
                <a:latin typeface="굴림체" pitchFamily="49" charset="-127"/>
                <a:ea typeface="굴림체" pitchFamily="49" charset="-127"/>
              </a:rPr>
              <a:t>[</a:t>
            </a:r>
            <a:r>
              <a:rPr lang="ko-KR" altLang="en-US" sz="2400" b="1" dirty="0" smtClean="0">
                <a:solidFill>
                  <a:schemeClr val="bg2">
                    <a:lumMod val="50000"/>
                  </a:schemeClr>
                </a:solidFill>
                <a:latin typeface="굴림체" pitchFamily="49" charset="-127"/>
                <a:ea typeface="굴림체" pitchFamily="49" charset="-127"/>
              </a:rPr>
              <a:t>단계 </a:t>
            </a:r>
            <a:r>
              <a:rPr lang="en-US" altLang="ko-KR" sz="2400" b="1" dirty="0" smtClean="0">
                <a:solidFill>
                  <a:schemeClr val="bg2">
                    <a:lumMod val="50000"/>
                  </a:schemeClr>
                </a:solidFill>
                <a:latin typeface="굴림체" pitchFamily="49" charset="-127"/>
                <a:ea typeface="굴림체" pitchFamily="49" charset="-127"/>
              </a:rPr>
              <a:t>4] </a:t>
            </a:r>
            <a:r>
              <a:rPr lang="ko-KR" altLang="en-US" sz="2400" b="1" dirty="0" smtClean="0">
                <a:solidFill>
                  <a:schemeClr val="bg2">
                    <a:lumMod val="50000"/>
                  </a:schemeClr>
                </a:solidFill>
                <a:latin typeface="굴림체" pitchFamily="49" charset="-127"/>
                <a:ea typeface="굴림체" pitchFamily="49" charset="-127"/>
              </a:rPr>
              <a:t>프로그램 실행</a:t>
            </a:r>
            <a:endParaRPr lang="en-US" altLang="ko-KR" sz="2400" b="1" dirty="0" smtClean="0">
              <a:solidFill>
                <a:schemeClr val="bg2">
                  <a:lumMod val="50000"/>
                </a:schemeClr>
              </a:solidFill>
              <a:latin typeface="굴림체" pitchFamily="49" charset="-127"/>
              <a:ea typeface="굴림체" pitchFamily="49" charset="-127"/>
            </a:endParaRPr>
          </a:p>
          <a:p>
            <a:pPr marL="0" lvl="1"/>
            <a:r>
              <a:rPr lang="en-US" altLang="ko-KR" sz="2000" dirty="0" smtClean="0">
                <a:latin typeface="+mn-ea"/>
              </a:rPr>
              <a:t>[</a:t>
            </a:r>
            <a:r>
              <a:rPr lang="ko-KR" altLang="en-US" sz="2000" dirty="0" smtClean="0">
                <a:latin typeface="+mn-ea"/>
              </a:rPr>
              <a:t>디버그</a:t>
            </a:r>
            <a:r>
              <a:rPr lang="en-US" altLang="ko-KR" sz="2000" dirty="0" smtClean="0">
                <a:latin typeface="+mn-ea"/>
              </a:rPr>
              <a:t>]→[</a:t>
            </a:r>
            <a:r>
              <a:rPr lang="ko-KR" altLang="en-US" sz="2000" dirty="0" smtClean="0">
                <a:latin typeface="+mn-ea"/>
              </a:rPr>
              <a:t>디버깅하지 않고 시작</a:t>
            </a:r>
            <a:r>
              <a:rPr lang="en-US" altLang="ko-KR" sz="2000" dirty="0" smtClean="0">
                <a:latin typeface="+mn-ea"/>
              </a:rPr>
              <a:t>]</a:t>
            </a:r>
            <a:endParaRPr lang="ko-KR" altLang="en-US" sz="2000" dirty="0" smtClean="0">
              <a:latin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6524"/>
          </a:xfrm>
        </p:spPr>
        <p:txBody>
          <a:bodyPr>
            <a:normAutofit fontScale="90000"/>
          </a:bodyPr>
          <a:lstStyle/>
          <a:p>
            <a:r>
              <a:rPr lang="en-US" altLang="ko-KR" dirty="0" smtClean="0"/>
              <a:t>Visual C++ </a:t>
            </a:r>
            <a:r>
              <a:rPr lang="ko-KR" altLang="en-US" dirty="0" smtClean="0"/>
              <a:t>설치와 실행</a:t>
            </a:r>
            <a:br>
              <a:rPr lang="ko-KR" altLang="en-US" dirty="0" smtClean="0"/>
            </a:br>
            <a:endParaRPr lang="en-US" dirty="0">
              <a:solidFill>
                <a:schemeClr val="tx2"/>
              </a:solidFill>
            </a:endParaRPr>
          </a:p>
        </p:txBody>
      </p:sp>
      <p:sp>
        <p:nvSpPr>
          <p:cNvPr id="5" name="텍스트 개체 틀 4"/>
          <p:cNvSpPr>
            <a:spLocks noGrp="1"/>
          </p:cNvSpPr>
          <p:nvPr>
            <p:ph type="body" sz="quarter" idx="10"/>
          </p:nvPr>
        </p:nvSpPr>
        <p:spPr>
          <a:xfrm>
            <a:off x="179512" y="1411553"/>
            <a:ext cx="8784976" cy="2953551"/>
          </a:xfrm>
        </p:spPr>
        <p:txBody>
          <a:bodyPr/>
          <a:lstStyle/>
          <a:p>
            <a:r>
              <a:rPr lang="en-US" altLang="ko-KR" sz="2800" dirty="0" smtClean="0"/>
              <a:t>Visual Studio </a:t>
            </a:r>
            <a:r>
              <a:rPr lang="ko-KR" altLang="en-US" sz="2800" dirty="0" smtClean="0"/>
              <a:t>제품 중에 </a:t>
            </a:r>
            <a:r>
              <a:rPr lang="en-US" altLang="ko-KR" sz="2800" dirty="0" smtClean="0"/>
              <a:t>Express Edition</a:t>
            </a:r>
            <a:r>
              <a:rPr lang="ko-KR" altLang="en-US" sz="2800" dirty="0" smtClean="0"/>
              <a:t>은 </a:t>
            </a:r>
            <a:endParaRPr lang="en-US" altLang="ko-KR" sz="2800" dirty="0" smtClean="0"/>
          </a:p>
          <a:p>
            <a:pPr>
              <a:buNone/>
            </a:pPr>
            <a:r>
              <a:rPr lang="en-US" altLang="ko-KR" sz="2800" dirty="0" smtClean="0"/>
              <a:t>   </a:t>
            </a:r>
            <a:r>
              <a:rPr lang="ko-KR" altLang="en-US" sz="2800" dirty="0" smtClean="0"/>
              <a:t>인터넷 상에서 무료로 제공되는 개발 도구임</a:t>
            </a:r>
          </a:p>
          <a:p>
            <a:r>
              <a:rPr lang="en-US" altLang="ko-KR" sz="2800" dirty="0" smtClean="0"/>
              <a:t>2010 Express Edition</a:t>
            </a:r>
            <a:r>
              <a:rPr lang="ko-KR" altLang="en-US" sz="2800" dirty="0" smtClean="0"/>
              <a:t>을 사용</a:t>
            </a:r>
            <a:endParaRPr lang="en-US" altLang="ko-KR" sz="2800" dirty="0" smtClean="0"/>
          </a:p>
          <a:p>
            <a:r>
              <a:rPr lang="en-US" altLang="ko-KR" sz="2800" dirty="0" smtClean="0"/>
              <a:t>Visual C++ </a:t>
            </a:r>
            <a:r>
              <a:rPr lang="ko-KR" altLang="en-US" sz="2800" dirty="0" smtClean="0"/>
              <a:t>설치</a:t>
            </a:r>
            <a:endParaRPr lang="en-US" altLang="ko-KR" sz="2800" dirty="0" smtClean="0"/>
          </a:p>
          <a:p>
            <a:pPr lvl="1"/>
            <a:r>
              <a:rPr lang="en-US" altLang="ko-KR" sz="2400" dirty="0" smtClean="0"/>
              <a:t>http://www.microsoft.com/visualstudio/kor/downloads</a:t>
            </a:r>
          </a:p>
          <a:p>
            <a:pPr lvl="1"/>
            <a:endParaRPr lang="en-US" altLang="ko-KR" sz="2300" dirty="0" smtClean="0"/>
          </a:p>
          <a:p>
            <a:pPr lvl="1"/>
            <a:endParaRPr lang="ko-KR" altLang="en-US" sz="2300" dirty="0" smtClean="0"/>
          </a:p>
        </p:txBody>
      </p:sp>
      <p:pic>
        <p:nvPicPr>
          <p:cNvPr id="1026" name="Picture 2"/>
          <p:cNvPicPr>
            <a:picLocks noChangeAspect="1" noChangeArrowheads="1"/>
          </p:cNvPicPr>
          <p:nvPr/>
        </p:nvPicPr>
        <p:blipFill>
          <a:blip r:embed="rId3" cstate="print"/>
          <a:srcRect/>
          <a:stretch>
            <a:fillRect/>
          </a:stretch>
        </p:blipFill>
        <p:spPr bwMode="auto">
          <a:xfrm>
            <a:off x="611560" y="4725144"/>
            <a:ext cx="3647820" cy="1584176"/>
          </a:xfrm>
          <a:prstGeom prst="rect">
            <a:avLst/>
          </a:prstGeom>
          <a:noFill/>
          <a:ln w="9525">
            <a:noFill/>
            <a:miter lim="800000"/>
            <a:headEnd/>
            <a:tailEnd/>
          </a:ln>
        </p:spPr>
      </p:pic>
      <p:sp>
        <p:nvSpPr>
          <p:cNvPr id="10" name="TextBox 9"/>
          <p:cNvSpPr txBox="1"/>
          <p:nvPr/>
        </p:nvSpPr>
        <p:spPr>
          <a:xfrm>
            <a:off x="4067944" y="5733256"/>
            <a:ext cx="2016224" cy="369332"/>
          </a:xfrm>
          <a:prstGeom prst="rect">
            <a:avLst/>
          </a:prstGeom>
          <a:solidFill>
            <a:schemeClr val="accent1"/>
          </a:solidFill>
        </p:spPr>
        <p:txBody>
          <a:bodyPr wrap="square" rtlCol="0">
            <a:spAutoFit/>
          </a:bodyPr>
          <a:lstStyle/>
          <a:p>
            <a:r>
              <a:rPr lang="en-US" altLang="ko-KR" dirty="0" smtClean="0"/>
              <a:t>Click!</a:t>
            </a:r>
            <a:endParaRPr lang="ko-KR" altLang="en-US" dirty="0"/>
          </a:p>
        </p:txBody>
      </p:sp>
      <p:sp>
        <p:nvSpPr>
          <p:cNvPr id="12" name="타원 11"/>
          <p:cNvSpPr/>
          <p:nvPr/>
        </p:nvSpPr>
        <p:spPr bwMode="auto">
          <a:xfrm>
            <a:off x="755576" y="5661248"/>
            <a:ext cx="3096344" cy="504056"/>
          </a:xfrm>
          <a:prstGeom prst="ellipse">
            <a:avLst/>
          </a:prstGeom>
          <a:noFill/>
          <a:ln w="38100">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2/5 </a:t>
            </a:r>
            <a:endParaRPr lang="en-US" dirty="0">
              <a:solidFill>
                <a:schemeClr val="tx2"/>
              </a:solidFill>
            </a:endParaRPr>
          </a:p>
        </p:txBody>
      </p:sp>
      <p:sp>
        <p:nvSpPr>
          <p:cNvPr id="3" name="Text Placeholder 2"/>
          <p:cNvSpPr>
            <a:spLocks noGrp="1"/>
          </p:cNvSpPr>
          <p:nvPr>
            <p:ph type="body" sz="quarter" idx="10"/>
          </p:nvPr>
        </p:nvSpPr>
        <p:spPr>
          <a:xfrm>
            <a:off x="-252536" y="1124744"/>
            <a:ext cx="8352928" cy="360040"/>
          </a:xfrm>
          <a:ln>
            <a:noFill/>
          </a:ln>
        </p:spPr>
        <p:txBody>
          <a:bodyPr>
            <a:normAutofit fontScale="70000" lnSpcReduction="20000"/>
          </a:bodyPr>
          <a:lstStyle/>
          <a:p>
            <a:pPr lvl="1"/>
            <a:r>
              <a:rPr lang="ko-KR" altLang="en-US" sz="3200" b="1" dirty="0" smtClean="0"/>
              <a:t>프로그램의 기본구조</a:t>
            </a:r>
            <a:endParaRPr lang="en-US" altLang="ko-KR" sz="3200" dirty="0" smtClean="0"/>
          </a:p>
          <a:p>
            <a:pPr lvl="1">
              <a:buNone/>
            </a:pPr>
            <a:endParaRPr lang="ko-KR" altLang="en-US" sz="3300" dirty="0" smtClean="0"/>
          </a:p>
        </p:txBody>
      </p:sp>
      <p:pic>
        <p:nvPicPr>
          <p:cNvPr id="14" name="Picture 4"/>
          <p:cNvPicPr>
            <a:picLocks noChangeAspect="1" noChangeArrowheads="1"/>
          </p:cNvPicPr>
          <p:nvPr/>
        </p:nvPicPr>
        <p:blipFill>
          <a:blip r:embed="rId3" cstate="print"/>
          <a:srcRect/>
          <a:stretch>
            <a:fillRect/>
          </a:stretch>
        </p:blipFill>
        <p:spPr bwMode="auto">
          <a:xfrm>
            <a:off x="354732" y="2180456"/>
            <a:ext cx="2705100" cy="1752600"/>
          </a:xfrm>
          <a:prstGeom prst="rect">
            <a:avLst/>
          </a:prstGeom>
          <a:noFill/>
          <a:ln w="9525">
            <a:noFill/>
            <a:miter lim="800000"/>
            <a:headEnd/>
            <a:tailEnd/>
          </a:ln>
        </p:spPr>
      </p:pic>
      <p:pic>
        <p:nvPicPr>
          <p:cNvPr id="21" name="Picture 5"/>
          <p:cNvPicPr>
            <a:picLocks noChangeAspect="1" noChangeArrowheads="1"/>
          </p:cNvPicPr>
          <p:nvPr/>
        </p:nvPicPr>
        <p:blipFill>
          <a:blip r:embed="rId4" cstate="print"/>
          <a:srcRect/>
          <a:stretch>
            <a:fillRect/>
          </a:stretch>
        </p:blipFill>
        <p:spPr bwMode="auto">
          <a:xfrm>
            <a:off x="4668341" y="4074765"/>
            <a:ext cx="3648075" cy="1514475"/>
          </a:xfrm>
          <a:prstGeom prst="rect">
            <a:avLst/>
          </a:prstGeom>
          <a:noFill/>
          <a:ln w="9525">
            <a:noFill/>
            <a:miter lim="800000"/>
            <a:headEnd/>
            <a:tailEnd/>
          </a:ln>
        </p:spPr>
      </p:pic>
      <p:grpSp>
        <p:nvGrpSpPr>
          <p:cNvPr id="35" name="그룹 34"/>
          <p:cNvGrpSpPr/>
          <p:nvPr/>
        </p:nvGrpSpPr>
        <p:grpSpPr>
          <a:xfrm>
            <a:off x="107504" y="4037002"/>
            <a:ext cx="8784976" cy="2488342"/>
            <a:chOff x="107504" y="4005064"/>
            <a:chExt cx="8784976" cy="2488342"/>
          </a:xfrm>
        </p:grpSpPr>
        <p:grpSp>
          <p:nvGrpSpPr>
            <p:cNvPr id="32" name="그룹 31"/>
            <p:cNvGrpSpPr/>
            <p:nvPr/>
          </p:nvGrpSpPr>
          <p:grpSpPr>
            <a:xfrm>
              <a:off x="107504" y="4005064"/>
              <a:ext cx="4968552" cy="2488342"/>
              <a:chOff x="107504" y="4005064"/>
              <a:chExt cx="4968552" cy="2488342"/>
            </a:xfrm>
          </p:grpSpPr>
          <p:cxnSp>
            <p:nvCxnSpPr>
              <p:cNvPr id="22" name="직선 화살표 연결선 21"/>
              <p:cNvCxnSpPr>
                <a:stCxn id="23" idx="1"/>
                <a:endCxn id="25" idx="3"/>
              </p:cNvCxnSpPr>
              <p:nvPr/>
            </p:nvCxnSpPr>
            <p:spPr>
              <a:xfrm flipH="1" flipV="1">
                <a:off x="3491880" y="4205119"/>
                <a:ext cx="1080120" cy="628037"/>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직사각형 22"/>
              <p:cNvSpPr/>
              <p:nvPr/>
            </p:nvSpPr>
            <p:spPr bwMode="auto">
              <a:xfrm>
                <a:off x="4572000" y="4653136"/>
                <a:ext cx="432048"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직사각형 23"/>
              <p:cNvSpPr/>
              <p:nvPr/>
            </p:nvSpPr>
            <p:spPr bwMode="auto">
              <a:xfrm>
                <a:off x="4572000" y="5301208"/>
                <a:ext cx="432048"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TextBox 24"/>
              <p:cNvSpPr txBox="1"/>
              <p:nvPr/>
            </p:nvSpPr>
            <p:spPr>
              <a:xfrm>
                <a:off x="1187624" y="4005064"/>
                <a:ext cx="2304256"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프로그램의  시작</a:t>
                </a:r>
                <a:endParaRPr lang="en-US" altLang="ko-KR" sz="2000" dirty="0" smtClean="0"/>
              </a:p>
            </p:txBody>
          </p:sp>
          <p:sp>
            <p:nvSpPr>
              <p:cNvPr id="26" name="TextBox 25"/>
              <p:cNvSpPr txBox="1"/>
              <p:nvPr/>
            </p:nvSpPr>
            <p:spPr>
              <a:xfrm>
                <a:off x="1187624" y="6093296"/>
                <a:ext cx="2304256"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프로그램의  끝</a:t>
                </a:r>
                <a:endParaRPr lang="en-US" altLang="ko-KR" sz="2000" dirty="0" smtClean="0"/>
              </a:p>
            </p:txBody>
          </p:sp>
          <p:cxnSp>
            <p:nvCxnSpPr>
              <p:cNvPr id="27" name="직선 화살표 연결선 26"/>
              <p:cNvCxnSpPr/>
              <p:nvPr/>
            </p:nvCxnSpPr>
            <p:spPr>
              <a:xfrm flipH="1">
                <a:off x="3491880" y="5517232"/>
                <a:ext cx="1080120" cy="792089"/>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7504" y="4973106"/>
                <a:ext cx="4104456"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사용자가 작성하는 프로그램 문장</a:t>
                </a:r>
                <a:endParaRPr lang="en-US" altLang="ko-KR" sz="2000" dirty="0" smtClean="0"/>
              </a:p>
            </p:txBody>
          </p:sp>
          <p:cxnSp>
            <p:nvCxnSpPr>
              <p:cNvPr id="29" name="직선 화살표 연결선 28"/>
              <p:cNvCxnSpPr>
                <a:endCxn id="28" idx="3"/>
              </p:cNvCxnSpPr>
              <p:nvPr/>
            </p:nvCxnSpPr>
            <p:spPr>
              <a:xfrm flipH="1">
                <a:off x="4211960" y="5157192"/>
                <a:ext cx="864096" cy="15969"/>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33" name="직사각형 32"/>
            <p:cNvSpPr/>
            <p:nvPr/>
          </p:nvSpPr>
          <p:spPr bwMode="auto">
            <a:xfrm>
              <a:off x="7884368" y="4869160"/>
              <a:ext cx="288032" cy="576064"/>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TextBox 33"/>
            <p:cNvSpPr txBox="1"/>
            <p:nvPr/>
          </p:nvSpPr>
          <p:spPr>
            <a:xfrm>
              <a:off x="6300192" y="5589240"/>
              <a:ext cx="2592288"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문장의 마지막 부분</a:t>
              </a:r>
              <a:r>
                <a:rPr lang="en-US" altLang="ko-KR" sz="2000" dirty="0" smtClean="0"/>
                <a:t>(;)</a:t>
              </a:r>
            </a:p>
          </p:txBody>
        </p:sp>
      </p:grpSp>
      <p:grpSp>
        <p:nvGrpSpPr>
          <p:cNvPr id="38" name="그룹 37"/>
          <p:cNvGrpSpPr/>
          <p:nvPr/>
        </p:nvGrpSpPr>
        <p:grpSpPr>
          <a:xfrm>
            <a:off x="323528" y="1244352"/>
            <a:ext cx="8352928" cy="2760712"/>
            <a:chOff x="323528" y="1244352"/>
            <a:chExt cx="8352928" cy="2760712"/>
          </a:xfrm>
        </p:grpSpPr>
        <p:sp>
          <p:nvSpPr>
            <p:cNvPr id="15" name="TextBox 14"/>
            <p:cNvSpPr txBox="1"/>
            <p:nvPr/>
          </p:nvSpPr>
          <p:spPr>
            <a:xfrm>
              <a:off x="3707904" y="1244352"/>
              <a:ext cx="4968552" cy="998922"/>
            </a:xfrm>
            <a:prstGeom prst="rect">
              <a:avLst/>
            </a:prstGeom>
            <a:solidFill>
              <a:schemeClr val="accent1"/>
            </a:solidFill>
            <a:ln>
              <a:solidFill>
                <a:schemeClr val="tx1"/>
              </a:solidFill>
            </a:ln>
            <a:effectLst/>
          </p:spPr>
          <p:txBody>
            <a:bodyPr wrap="square" rtlCol="0">
              <a:spAutoFit/>
            </a:bodyPr>
            <a:lstStyle/>
            <a:p>
              <a:r>
                <a:rPr lang="ko-KR" altLang="en-US" sz="2000" dirty="0" err="1" smtClean="0">
                  <a:latin typeface="+mj-ea"/>
                  <a:ea typeface="+mj-ea"/>
                </a:rPr>
                <a:t>전처리기에</a:t>
              </a:r>
              <a:r>
                <a:rPr lang="ko-KR" altLang="en-US" sz="2000" dirty="0" smtClean="0">
                  <a:latin typeface="+mj-ea"/>
                  <a:ea typeface="+mj-ea"/>
                </a:rPr>
                <a:t> 의해 헤더파일 </a:t>
              </a:r>
              <a:r>
                <a:rPr lang="en-US" altLang="ko-KR" sz="2000" dirty="0" smtClean="0">
                  <a:latin typeface="+mj-ea"/>
                  <a:ea typeface="+mj-ea"/>
                </a:rPr>
                <a:t>&lt;</a:t>
              </a:r>
              <a:r>
                <a:rPr lang="en-US" altLang="ko-KR" sz="2000" dirty="0" err="1" smtClean="0">
                  <a:latin typeface="+mj-ea"/>
                  <a:ea typeface="+mj-ea"/>
                </a:rPr>
                <a:t>stdio.h</a:t>
              </a:r>
              <a:r>
                <a:rPr lang="en-US" altLang="ko-KR" sz="2000" dirty="0" smtClean="0">
                  <a:latin typeface="+mj-ea"/>
                  <a:ea typeface="+mj-ea"/>
                </a:rPr>
                <a:t>&gt;</a:t>
              </a:r>
              <a:r>
                <a:rPr lang="ko-KR" altLang="en-US" sz="2000" dirty="0" smtClean="0">
                  <a:latin typeface="+mj-ea"/>
                  <a:ea typeface="+mj-ea"/>
                </a:rPr>
                <a:t>를 불러오라는 의미로서 이 문장은 모든 프로그램의 시작부분에 항상 작성</a:t>
              </a:r>
            </a:p>
          </p:txBody>
        </p:sp>
        <p:cxnSp>
          <p:nvCxnSpPr>
            <p:cNvPr id="16" name="직선 화살표 연결선 15"/>
            <p:cNvCxnSpPr>
              <a:stCxn id="15" idx="1"/>
            </p:cNvCxnSpPr>
            <p:nvPr/>
          </p:nvCxnSpPr>
          <p:spPr>
            <a:xfrm flipH="1">
              <a:off x="2555776" y="1743813"/>
              <a:ext cx="1152128" cy="492034"/>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bwMode="auto">
            <a:xfrm>
              <a:off x="323528" y="2094205"/>
              <a:ext cx="2232248" cy="354106"/>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TextBox 17"/>
            <p:cNvSpPr txBox="1"/>
            <p:nvPr/>
          </p:nvSpPr>
          <p:spPr>
            <a:xfrm>
              <a:off x="3995936" y="2660774"/>
              <a:ext cx="3528392" cy="696218"/>
            </a:xfrm>
            <a:prstGeom prst="rect">
              <a:avLst/>
            </a:prstGeom>
            <a:solidFill>
              <a:schemeClr val="accent1"/>
            </a:solidFill>
            <a:ln>
              <a:solidFill>
                <a:schemeClr val="tx1"/>
              </a:solidFill>
            </a:ln>
            <a:effectLst/>
          </p:spPr>
          <p:txBody>
            <a:bodyPr wrap="square" rtlCol="0">
              <a:spAutoFit/>
            </a:bodyPr>
            <a:lstStyle/>
            <a:p>
              <a:r>
                <a:rPr lang="ko-KR" altLang="en-US" sz="2000" dirty="0" smtClean="0"/>
                <a:t>함수 </a:t>
              </a:r>
              <a:r>
                <a:rPr lang="en-US" altLang="ko-KR" sz="2000" dirty="0" smtClean="0"/>
                <a:t>main</a:t>
              </a:r>
              <a:r>
                <a:rPr lang="ko-KR" altLang="en-US" sz="2000" dirty="0" smtClean="0"/>
                <a:t>을 정의하는 부분</a:t>
              </a:r>
              <a:r>
                <a:rPr lang="en-US" altLang="ko-KR" sz="2000" dirty="0" smtClean="0"/>
                <a:t> </a:t>
              </a:r>
            </a:p>
            <a:p>
              <a:r>
                <a:rPr lang="en-US" altLang="ko-KR" sz="2000" dirty="0" smtClean="0"/>
                <a:t>void main()</a:t>
              </a:r>
              <a:r>
                <a:rPr lang="ko-KR" altLang="en-US" sz="2000" dirty="0" smtClean="0"/>
                <a:t>도 항상 작성</a:t>
              </a:r>
              <a:r>
                <a:rPr lang="en-US" altLang="ko-KR" sz="2000" dirty="0" smtClean="0"/>
                <a:t>.</a:t>
              </a:r>
            </a:p>
          </p:txBody>
        </p:sp>
        <p:cxnSp>
          <p:nvCxnSpPr>
            <p:cNvPr id="19" name="직선 화살표 연결선 18"/>
            <p:cNvCxnSpPr/>
            <p:nvPr/>
          </p:nvCxnSpPr>
          <p:spPr>
            <a:xfrm flipH="1">
              <a:off x="3059832" y="2944058"/>
              <a:ext cx="936104" cy="283284"/>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직사각형 35"/>
            <p:cNvSpPr/>
            <p:nvPr/>
          </p:nvSpPr>
          <p:spPr bwMode="auto">
            <a:xfrm>
              <a:off x="323528" y="2564904"/>
              <a:ext cx="2736304" cy="1440160"/>
            </a:xfrm>
            <a:prstGeom prst="rect">
              <a:avLst/>
            </a:prstGeom>
            <a:noFill/>
            <a:ln w="25400">
              <a:solidFill>
                <a:schemeClr val="tx2">
                  <a:lumMod val="75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cstate="print"/>
          <a:srcRect/>
          <a:stretch>
            <a:fillRect/>
          </a:stretch>
        </p:blipFill>
        <p:spPr bwMode="auto">
          <a:xfrm>
            <a:off x="179512" y="4653136"/>
            <a:ext cx="3438525" cy="1905000"/>
          </a:xfrm>
          <a:prstGeom prst="rect">
            <a:avLst/>
          </a:prstGeom>
          <a:noFill/>
          <a:ln w="9525">
            <a:noFill/>
            <a:miter lim="800000"/>
            <a:headEnd/>
            <a:tailEnd/>
          </a:ln>
        </p:spPr>
      </p:pic>
      <p:pic>
        <p:nvPicPr>
          <p:cNvPr id="8193" name="Picture 1"/>
          <p:cNvPicPr>
            <a:picLocks noChangeAspect="1" noChangeArrowheads="1"/>
          </p:cNvPicPr>
          <p:nvPr/>
        </p:nvPicPr>
        <p:blipFill>
          <a:blip r:embed="rId4" cstate="print"/>
          <a:srcRect/>
          <a:stretch>
            <a:fillRect/>
          </a:stretch>
        </p:blipFill>
        <p:spPr bwMode="auto">
          <a:xfrm>
            <a:off x="179512" y="1569343"/>
            <a:ext cx="3200400" cy="1571625"/>
          </a:xfrm>
          <a:prstGeom prst="rect">
            <a:avLst/>
          </a:prstGeom>
          <a:noFill/>
          <a:ln w="9525">
            <a:noFill/>
            <a:miter lim="800000"/>
            <a:headEnd/>
            <a:tailEnd/>
          </a:ln>
        </p:spPr>
      </p:pic>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3/5 </a:t>
            </a:r>
            <a:endParaRPr lang="en-US" dirty="0">
              <a:solidFill>
                <a:schemeClr val="tx2"/>
              </a:solidFill>
            </a:endParaRPr>
          </a:p>
        </p:txBody>
      </p:sp>
      <p:sp>
        <p:nvSpPr>
          <p:cNvPr id="9" name="Text Placeholder 2"/>
          <p:cNvSpPr>
            <a:spLocks noGrp="1"/>
          </p:cNvSpPr>
          <p:nvPr>
            <p:ph type="body" sz="quarter" idx="10"/>
          </p:nvPr>
        </p:nvSpPr>
        <p:spPr>
          <a:xfrm>
            <a:off x="-252536" y="1124744"/>
            <a:ext cx="8352928" cy="360040"/>
          </a:xfrm>
          <a:ln>
            <a:noFill/>
          </a:ln>
        </p:spPr>
        <p:txBody>
          <a:bodyPr>
            <a:normAutofit fontScale="70000" lnSpcReduction="20000"/>
          </a:bodyPr>
          <a:lstStyle/>
          <a:p>
            <a:pPr lvl="1"/>
            <a:r>
              <a:rPr lang="en-US" altLang="ko-KR" sz="3200" b="1" dirty="0" err="1" smtClean="0">
                <a:solidFill>
                  <a:schemeClr val="bg2">
                    <a:lumMod val="50000"/>
                  </a:schemeClr>
                </a:solidFill>
              </a:rPr>
              <a:t>printf</a:t>
            </a:r>
            <a:r>
              <a:rPr lang="en-US" altLang="ko-KR" sz="3200" b="1" dirty="0" smtClean="0"/>
              <a:t> </a:t>
            </a:r>
            <a:r>
              <a:rPr lang="ko-KR" altLang="en-US" sz="3200" b="1" dirty="0" smtClean="0"/>
              <a:t>와 </a:t>
            </a:r>
            <a:r>
              <a:rPr lang="en-US" altLang="ko-KR" sz="3200" b="1" dirty="0" smtClean="0">
                <a:solidFill>
                  <a:schemeClr val="bg2">
                    <a:lumMod val="50000"/>
                  </a:schemeClr>
                </a:solidFill>
              </a:rPr>
              <a:t>\n</a:t>
            </a:r>
            <a:endParaRPr lang="ko-KR" altLang="en-US" sz="3300" dirty="0" smtClean="0">
              <a:solidFill>
                <a:schemeClr val="bg2">
                  <a:lumMod val="50000"/>
                </a:schemeClr>
              </a:solidFill>
            </a:endParaRPr>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8196" name="Picture 4"/>
          <p:cNvPicPr>
            <a:picLocks noChangeAspect="1" noChangeArrowheads="1"/>
          </p:cNvPicPr>
          <p:nvPr/>
        </p:nvPicPr>
        <p:blipFill>
          <a:blip r:embed="rId5" cstate="print"/>
          <a:srcRect/>
          <a:stretch>
            <a:fillRect/>
          </a:stretch>
        </p:blipFill>
        <p:spPr bwMode="auto">
          <a:xfrm>
            <a:off x="251520" y="3140968"/>
            <a:ext cx="3257550" cy="1438275"/>
          </a:xfrm>
          <a:prstGeom prst="rect">
            <a:avLst/>
          </a:prstGeom>
          <a:noFill/>
          <a:ln w="9525">
            <a:noFill/>
            <a:miter lim="800000"/>
            <a:headEnd/>
            <a:tailEnd/>
          </a:ln>
        </p:spPr>
      </p:pic>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820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24" name="그룹 23"/>
          <p:cNvGrpSpPr/>
          <p:nvPr/>
        </p:nvGrpSpPr>
        <p:grpSpPr>
          <a:xfrm>
            <a:off x="2699792" y="1124744"/>
            <a:ext cx="5570572" cy="1728192"/>
            <a:chOff x="2699792" y="1124744"/>
            <a:chExt cx="5570572" cy="1728192"/>
          </a:xfrm>
        </p:grpSpPr>
        <p:pic>
          <p:nvPicPr>
            <p:cNvPr id="8194" name="_x41603216" descr="EMB000000ec06bd"/>
            <p:cNvPicPr>
              <a:picLocks noChangeAspect="1" noChangeArrowheads="1"/>
            </p:cNvPicPr>
            <p:nvPr/>
          </p:nvPicPr>
          <p:blipFill>
            <a:blip r:embed="rId6" cstate="print"/>
            <a:srcRect/>
            <a:stretch>
              <a:fillRect/>
            </a:stretch>
          </p:blipFill>
          <p:spPr bwMode="auto">
            <a:xfrm>
              <a:off x="4211960" y="1124744"/>
              <a:ext cx="4058404" cy="1440160"/>
            </a:xfrm>
            <a:prstGeom prst="rect">
              <a:avLst/>
            </a:prstGeom>
            <a:noFill/>
          </p:spPr>
        </p:pic>
        <p:sp>
          <p:nvSpPr>
            <p:cNvPr id="19" name="직사각형 18"/>
            <p:cNvSpPr/>
            <p:nvPr/>
          </p:nvSpPr>
          <p:spPr bwMode="auto">
            <a:xfrm>
              <a:off x="2699792" y="2276872"/>
              <a:ext cx="576064" cy="576064"/>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25" name="그룹 24"/>
          <p:cNvGrpSpPr/>
          <p:nvPr/>
        </p:nvGrpSpPr>
        <p:grpSpPr>
          <a:xfrm>
            <a:off x="2699792" y="2852936"/>
            <a:ext cx="5472608" cy="1727892"/>
            <a:chOff x="2699792" y="2852936"/>
            <a:chExt cx="5472608" cy="1727892"/>
          </a:xfrm>
        </p:grpSpPr>
        <p:pic>
          <p:nvPicPr>
            <p:cNvPr id="8198" name="_x90439872" descr="EMB000000ec06be"/>
            <p:cNvPicPr>
              <a:picLocks noChangeAspect="1" noChangeArrowheads="1"/>
            </p:cNvPicPr>
            <p:nvPr/>
          </p:nvPicPr>
          <p:blipFill>
            <a:blip r:embed="rId7" cstate="print"/>
            <a:srcRect/>
            <a:stretch>
              <a:fillRect/>
            </a:stretch>
          </p:blipFill>
          <p:spPr bwMode="auto">
            <a:xfrm>
              <a:off x="4283968" y="2852936"/>
              <a:ext cx="3888432" cy="1727892"/>
            </a:xfrm>
            <a:prstGeom prst="rect">
              <a:avLst/>
            </a:prstGeom>
            <a:noFill/>
          </p:spPr>
        </p:pic>
        <p:sp>
          <p:nvSpPr>
            <p:cNvPr id="20" name="직사각형 19"/>
            <p:cNvSpPr/>
            <p:nvPr/>
          </p:nvSpPr>
          <p:spPr bwMode="auto">
            <a:xfrm>
              <a:off x="2699792" y="3861048"/>
              <a:ext cx="576064" cy="576064"/>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26" name="그룹 25"/>
          <p:cNvGrpSpPr/>
          <p:nvPr/>
        </p:nvGrpSpPr>
        <p:grpSpPr>
          <a:xfrm>
            <a:off x="2555776" y="4797152"/>
            <a:ext cx="5788451" cy="1584176"/>
            <a:chOff x="2555776" y="4797152"/>
            <a:chExt cx="5788451" cy="1584176"/>
          </a:xfrm>
        </p:grpSpPr>
        <p:pic>
          <p:nvPicPr>
            <p:cNvPr id="8200" name="_x90442176" descr="EMB000000ec06bf"/>
            <p:cNvPicPr>
              <a:picLocks noChangeAspect="1" noChangeArrowheads="1"/>
            </p:cNvPicPr>
            <p:nvPr/>
          </p:nvPicPr>
          <p:blipFill>
            <a:blip r:embed="rId8" cstate="print"/>
            <a:srcRect/>
            <a:stretch>
              <a:fillRect/>
            </a:stretch>
          </p:blipFill>
          <p:spPr bwMode="auto">
            <a:xfrm>
              <a:off x="4283968" y="4797152"/>
              <a:ext cx="4060259" cy="1584176"/>
            </a:xfrm>
            <a:prstGeom prst="rect">
              <a:avLst/>
            </a:prstGeom>
            <a:noFill/>
          </p:spPr>
        </p:pic>
        <p:sp>
          <p:nvSpPr>
            <p:cNvPr id="23" name="직사각형 22"/>
            <p:cNvSpPr/>
            <p:nvPr/>
          </p:nvSpPr>
          <p:spPr bwMode="auto">
            <a:xfrm>
              <a:off x="2555776" y="5589240"/>
              <a:ext cx="864096" cy="576064"/>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4/5</a:t>
            </a:r>
            <a:endParaRPr lang="en-US" dirty="0">
              <a:solidFill>
                <a:schemeClr val="tx2"/>
              </a:solidFill>
            </a:endParaRPr>
          </a:p>
        </p:txBody>
      </p:sp>
      <p:sp>
        <p:nvSpPr>
          <p:cNvPr id="3" name="Text Placeholder 2"/>
          <p:cNvSpPr>
            <a:spLocks noGrp="1"/>
          </p:cNvSpPr>
          <p:nvPr>
            <p:ph type="body" sz="quarter" idx="10"/>
          </p:nvPr>
        </p:nvSpPr>
        <p:spPr>
          <a:xfrm>
            <a:off x="179512" y="1268760"/>
            <a:ext cx="8640960" cy="4752528"/>
          </a:xfrm>
          <a:ln>
            <a:noFill/>
          </a:ln>
        </p:spPr>
        <p:txBody>
          <a:bodyPr>
            <a:noAutofit/>
          </a:bodyPr>
          <a:lstStyle/>
          <a:p>
            <a:pPr lvl="1"/>
            <a:r>
              <a:rPr lang="ko-KR" altLang="en-US" sz="2500" b="1" dirty="0" smtClean="0"/>
              <a:t>자주 발생하는 문법 오류</a:t>
            </a:r>
            <a:endParaRPr lang="en-US" altLang="ko-KR" sz="2500" b="1" dirty="0" smtClean="0"/>
          </a:p>
        </p:txBody>
      </p:sp>
      <p:sp>
        <p:nvSpPr>
          <p:cNvPr id="6" name="TextBox 5"/>
          <p:cNvSpPr txBox="1"/>
          <p:nvPr/>
        </p:nvSpPr>
        <p:spPr>
          <a:xfrm>
            <a:off x="179512" y="1916832"/>
            <a:ext cx="8712968" cy="3046988"/>
          </a:xfrm>
          <a:prstGeom prst="rect">
            <a:avLst/>
          </a:prstGeom>
          <a:noFill/>
        </p:spPr>
        <p:txBody>
          <a:bodyPr wrap="square" rtlCol="0">
            <a:spAutoFit/>
          </a:bodyPr>
          <a:lstStyle/>
          <a:p>
            <a:r>
              <a:rPr lang="ko-KR" altLang="en-US" sz="2400" dirty="0" smtClean="0">
                <a:solidFill>
                  <a:schemeClr val="bg2">
                    <a:lumMod val="50000"/>
                  </a:schemeClr>
                </a:solidFill>
                <a:latin typeface="+mn-ea"/>
              </a:rPr>
              <a:t>키워드나 </a:t>
            </a:r>
            <a:r>
              <a:rPr lang="ko-KR" altLang="en-US" sz="2400" dirty="0" err="1" smtClean="0">
                <a:solidFill>
                  <a:schemeClr val="bg2">
                    <a:lumMod val="50000"/>
                  </a:schemeClr>
                </a:solidFill>
                <a:latin typeface="+mn-ea"/>
              </a:rPr>
              <a:t>예약어</a:t>
            </a:r>
            <a:r>
              <a:rPr lang="en-US" altLang="ko-KR" sz="2400" dirty="0" smtClean="0">
                <a:solidFill>
                  <a:schemeClr val="bg2">
                    <a:lumMod val="50000"/>
                  </a:schemeClr>
                </a:solidFill>
                <a:latin typeface="+mn-ea"/>
              </a:rPr>
              <a:t>(#include, void, </a:t>
            </a:r>
            <a:r>
              <a:rPr lang="en-US" altLang="ko-KR" sz="2400" dirty="0" err="1" smtClean="0">
                <a:solidFill>
                  <a:schemeClr val="bg2">
                    <a:lumMod val="50000"/>
                  </a:schemeClr>
                </a:solidFill>
                <a:latin typeface="+mn-ea"/>
              </a:rPr>
              <a:t>printf</a:t>
            </a:r>
            <a:r>
              <a:rPr lang="en-US" altLang="ko-KR" sz="2400" dirty="0" smtClean="0">
                <a:solidFill>
                  <a:schemeClr val="bg2">
                    <a:lumMod val="50000"/>
                  </a:schemeClr>
                </a:solidFill>
                <a:latin typeface="+mn-ea"/>
              </a:rPr>
              <a:t>)</a:t>
            </a:r>
            <a:r>
              <a:rPr lang="ko-KR" altLang="en-US" sz="2400" dirty="0" smtClean="0">
                <a:solidFill>
                  <a:schemeClr val="bg2">
                    <a:lumMod val="50000"/>
                  </a:schemeClr>
                </a:solidFill>
                <a:latin typeface="+mn-ea"/>
              </a:rPr>
              <a:t>의 철자가 틀린 경우</a:t>
            </a:r>
            <a:endParaRPr lang="en-US" altLang="ko-KR" sz="2400" dirty="0" smtClean="0">
              <a:solidFill>
                <a:schemeClr val="bg2">
                  <a:lumMod val="50000"/>
                </a:schemeClr>
              </a:solidFill>
              <a:latin typeface="+mn-ea"/>
            </a:endParaRPr>
          </a:p>
          <a:p>
            <a:endParaRPr lang="ko-KR" altLang="en-US" sz="2400" dirty="0" smtClean="0">
              <a:solidFill>
                <a:schemeClr val="bg2">
                  <a:lumMod val="50000"/>
                </a:schemeClr>
              </a:solidFill>
              <a:latin typeface="+mn-ea"/>
            </a:endParaRPr>
          </a:p>
          <a:p>
            <a:r>
              <a:rPr lang="ko-KR" altLang="en-US" sz="2400" dirty="0" smtClean="0">
                <a:solidFill>
                  <a:schemeClr val="bg2">
                    <a:lumMod val="50000"/>
                  </a:schemeClr>
                </a:solidFill>
                <a:latin typeface="+mn-ea"/>
              </a:rPr>
              <a:t>프로그램 문장의 마지막에 </a:t>
            </a:r>
            <a:r>
              <a:rPr lang="en-US" altLang="ko-KR" sz="2400" dirty="0" smtClean="0">
                <a:solidFill>
                  <a:schemeClr val="bg2">
                    <a:lumMod val="50000"/>
                  </a:schemeClr>
                </a:solidFill>
                <a:latin typeface="+mn-ea"/>
              </a:rPr>
              <a:t>;(semicolon)</a:t>
            </a:r>
            <a:r>
              <a:rPr lang="ko-KR" altLang="en-US" sz="2400" dirty="0" smtClean="0">
                <a:solidFill>
                  <a:schemeClr val="bg2">
                    <a:lumMod val="50000"/>
                  </a:schemeClr>
                </a:solidFill>
                <a:latin typeface="+mn-ea"/>
              </a:rPr>
              <a:t>를 생략하는 경우 </a:t>
            </a:r>
            <a:endParaRPr lang="en-US" altLang="ko-KR" sz="2400" dirty="0" smtClean="0">
              <a:solidFill>
                <a:schemeClr val="bg2">
                  <a:lumMod val="50000"/>
                </a:schemeClr>
              </a:solidFill>
              <a:latin typeface="+mn-ea"/>
            </a:endParaRPr>
          </a:p>
          <a:p>
            <a:endParaRPr lang="ko-KR" altLang="en-US" sz="2400" dirty="0" smtClean="0">
              <a:solidFill>
                <a:schemeClr val="bg2">
                  <a:lumMod val="50000"/>
                </a:schemeClr>
              </a:solidFill>
              <a:latin typeface="+mn-ea"/>
            </a:endParaRPr>
          </a:p>
          <a:p>
            <a:r>
              <a:rPr lang="en-US" altLang="ko-KR" sz="2400" dirty="0" err="1" smtClean="0">
                <a:solidFill>
                  <a:schemeClr val="bg2">
                    <a:lumMod val="50000"/>
                  </a:schemeClr>
                </a:solidFill>
                <a:latin typeface="+mn-ea"/>
              </a:rPr>
              <a:t>printf</a:t>
            </a:r>
            <a:r>
              <a:rPr lang="en-US" altLang="ko-KR" sz="2400" dirty="0" smtClean="0">
                <a:solidFill>
                  <a:schemeClr val="bg2">
                    <a:lumMod val="50000"/>
                  </a:schemeClr>
                </a:solidFill>
                <a:latin typeface="+mn-ea"/>
              </a:rPr>
              <a:t> </a:t>
            </a:r>
            <a:r>
              <a:rPr lang="ko-KR" altLang="en-US" sz="2400" dirty="0" smtClean="0">
                <a:solidFill>
                  <a:schemeClr val="bg2">
                    <a:lumMod val="50000"/>
                  </a:schemeClr>
                </a:solidFill>
                <a:latin typeface="+mn-ea"/>
              </a:rPr>
              <a:t>문장에서 큰따옴표</a:t>
            </a:r>
            <a:r>
              <a:rPr lang="en-US" altLang="ko-KR" sz="2400" dirty="0" smtClean="0">
                <a:solidFill>
                  <a:schemeClr val="bg2">
                    <a:lumMod val="50000"/>
                  </a:schemeClr>
                </a:solidFill>
                <a:latin typeface="+mn-ea"/>
              </a:rPr>
              <a:t>(", quotation mark)</a:t>
            </a:r>
            <a:r>
              <a:rPr lang="ko-KR" altLang="en-US" sz="2400" dirty="0" smtClean="0">
                <a:solidFill>
                  <a:schemeClr val="bg2">
                    <a:lumMod val="50000"/>
                  </a:schemeClr>
                </a:solidFill>
                <a:latin typeface="+mn-ea"/>
              </a:rPr>
              <a:t>를 생략하는 경우</a:t>
            </a:r>
            <a:endParaRPr lang="en-US" altLang="ko-KR" sz="2400" dirty="0" smtClean="0">
              <a:solidFill>
                <a:schemeClr val="bg2">
                  <a:lumMod val="50000"/>
                </a:schemeClr>
              </a:solidFill>
              <a:latin typeface="+mn-ea"/>
            </a:endParaRPr>
          </a:p>
          <a:p>
            <a:endParaRPr lang="ko-KR" altLang="en-US" sz="2400" dirty="0" smtClean="0">
              <a:solidFill>
                <a:schemeClr val="bg2">
                  <a:lumMod val="50000"/>
                </a:schemeClr>
              </a:solidFill>
              <a:latin typeface="+mn-ea"/>
            </a:endParaRPr>
          </a:p>
          <a:p>
            <a:r>
              <a:rPr lang="ko-KR" altLang="en-US" sz="2400" dirty="0" smtClean="0">
                <a:solidFill>
                  <a:schemeClr val="bg2">
                    <a:lumMod val="50000"/>
                  </a:schemeClr>
                </a:solidFill>
                <a:latin typeface="+mn-ea"/>
              </a:rPr>
              <a:t>프로그램의 시작과 끝을 나타내는 </a:t>
            </a:r>
            <a:r>
              <a:rPr lang="en-US" altLang="ko-KR" sz="2400" dirty="0" smtClean="0">
                <a:solidFill>
                  <a:schemeClr val="bg2">
                    <a:lumMod val="50000"/>
                  </a:schemeClr>
                </a:solidFill>
                <a:latin typeface="+mn-ea"/>
              </a:rPr>
              <a:t>{(</a:t>
            </a:r>
            <a:r>
              <a:rPr lang="ko-KR" altLang="en-US" sz="2400" dirty="0" smtClean="0">
                <a:solidFill>
                  <a:schemeClr val="bg2">
                    <a:lumMod val="50000"/>
                  </a:schemeClr>
                </a:solidFill>
                <a:latin typeface="+mn-ea"/>
              </a:rPr>
              <a:t>왼쪽 중괄호</a:t>
            </a:r>
            <a:r>
              <a:rPr lang="en-US" altLang="ko-KR" sz="2400" dirty="0" smtClean="0">
                <a:solidFill>
                  <a:schemeClr val="bg2">
                    <a:lumMod val="50000"/>
                  </a:schemeClr>
                </a:solidFill>
                <a:latin typeface="+mn-ea"/>
              </a:rPr>
              <a:t>)</a:t>
            </a:r>
            <a:r>
              <a:rPr lang="ko-KR" altLang="en-US" sz="2400" dirty="0" smtClean="0">
                <a:solidFill>
                  <a:schemeClr val="bg2">
                    <a:lumMod val="50000"/>
                  </a:schemeClr>
                </a:solidFill>
                <a:latin typeface="+mn-ea"/>
              </a:rPr>
              <a:t>와 </a:t>
            </a:r>
            <a:r>
              <a:rPr lang="en-US" altLang="ko-KR" sz="2400" dirty="0" smtClean="0">
                <a:solidFill>
                  <a:schemeClr val="bg2">
                    <a:lumMod val="50000"/>
                  </a:schemeClr>
                </a:solidFill>
                <a:latin typeface="+mn-ea"/>
              </a:rPr>
              <a:t>}(</a:t>
            </a:r>
            <a:r>
              <a:rPr lang="ko-KR" altLang="en-US" sz="2400" dirty="0" smtClean="0">
                <a:solidFill>
                  <a:schemeClr val="bg2">
                    <a:lumMod val="50000"/>
                  </a:schemeClr>
                </a:solidFill>
                <a:latin typeface="+mn-ea"/>
              </a:rPr>
              <a:t>오른쪽 중괄호</a:t>
            </a:r>
            <a:r>
              <a:rPr lang="en-US" altLang="ko-KR" sz="2400" dirty="0" smtClean="0">
                <a:solidFill>
                  <a:schemeClr val="bg2">
                    <a:lumMod val="50000"/>
                  </a:schemeClr>
                </a:solidFill>
                <a:latin typeface="+mn-ea"/>
              </a:rPr>
              <a:t>)</a:t>
            </a:r>
            <a:r>
              <a:rPr lang="ko-KR" altLang="en-US" sz="2400" dirty="0" smtClean="0">
                <a:solidFill>
                  <a:schemeClr val="bg2">
                    <a:lumMod val="50000"/>
                  </a:schemeClr>
                </a:solidFill>
                <a:latin typeface="+mn-ea"/>
              </a:rPr>
              <a:t>를 생략하는 경우</a:t>
            </a:r>
            <a:endParaRPr lang="ko-KR" altLang="en-US" sz="2400" dirty="0">
              <a:solidFill>
                <a:schemeClr val="bg2">
                  <a:lumMod val="50000"/>
                </a:schemeClr>
              </a:solidFill>
              <a:latin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3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5/5</a:t>
            </a:r>
            <a:endParaRPr lang="en-US" dirty="0">
              <a:solidFill>
                <a:schemeClr val="tx2"/>
              </a:solidFill>
            </a:endParaRPr>
          </a:p>
        </p:txBody>
      </p:sp>
      <p:sp>
        <p:nvSpPr>
          <p:cNvPr id="3" name="Text Placeholder 2"/>
          <p:cNvSpPr>
            <a:spLocks noGrp="1"/>
          </p:cNvSpPr>
          <p:nvPr>
            <p:ph type="body" sz="quarter" idx="10"/>
          </p:nvPr>
        </p:nvSpPr>
        <p:spPr>
          <a:xfrm>
            <a:off x="179512" y="1268760"/>
            <a:ext cx="8640960" cy="4752528"/>
          </a:xfrm>
          <a:ln>
            <a:noFill/>
          </a:ln>
        </p:spPr>
        <p:txBody>
          <a:bodyPr>
            <a:noAutofit/>
          </a:bodyPr>
          <a:lstStyle/>
          <a:p>
            <a:pPr lvl="1"/>
            <a:r>
              <a:rPr lang="ko-KR" altLang="en-US" sz="2500" b="1" dirty="0" smtClean="0"/>
              <a:t>문법 오류의 해결</a:t>
            </a:r>
            <a:endParaRPr lang="en-US" altLang="ko-KR" sz="2500" b="1" dirty="0" smtClean="0"/>
          </a:p>
        </p:txBody>
      </p:sp>
      <p:sp>
        <p:nvSpPr>
          <p:cNvPr id="6" name="TextBox 5"/>
          <p:cNvSpPr txBox="1"/>
          <p:nvPr/>
        </p:nvSpPr>
        <p:spPr>
          <a:xfrm>
            <a:off x="179512" y="1916832"/>
            <a:ext cx="8712968" cy="1569660"/>
          </a:xfrm>
          <a:prstGeom prst="rect">
            <a:avLst/>
          </a:prstGeom>
          <a:noFill/>
        </p:spPr>
        <p:txBody>
          <a:bodyPr wrap="square" rtlCol="0">
            <a:spAutoFit/>
          </a:bodyPr>
          <a:lstStyle/>
          <a:p>
            <a:r>
              <a:rPr lang="ko-KR" altLang="en-US" sz="2400" dirty="0" smtClean="0">
                <a:solidFill>
                  <a:schemeClr val="bg2">
                    <a:lumMod val="50000"/>
                  </a:schemeClr>
                </a:solidFill>
                <a:latin typeface="+mn-ea"/>
              </a:rPr>
              <a:t>오류가 발생하면 </a:t>
            </a:r>
            <a:r>
              <a:rPr lang="ko-KR" altLang="en-US" sz="2400" dirty="0" err="1" smtClean="0">
                <a:solidFill>
                  <a:schemeClr val="bg2">
                    <a:lumMod val="50000"/>
                  </a:schemeClr>
                </a:solidFill>
                <a:latin typeface="+mn-ea"/>
              </a:rPr>
              <a:t>편집창</a:t>
            </a:r>
            <a:r>
              <a:rPr lang="ko-KR" altLang="en-US" sz="2400" dirty="0" smtClean="0">
                <a:solidFill>
                  <a:schemeClr val="bg2">
                    <a:lumMod val="50000"/>
                  </a:schemeClr>
                </a:solidFill>
                <a:latin typeface="+mn-ea"/>
              </a:rPr>
              <a:t> 아래 부분의 </a:t>
            </a:r>
            <a:r>
              <a:rPr lang="en-US" altLang="ko-KR" sz="2400" dirty="0" smtClean="0">
                <a:solidFill>
                  <a:schemeClr val="bg2">
                    <a:lumMod val="50000"/>
                  </a:schemeClr>
                </a:solidFill>
                <a:latin typeface="+mn-ea"/>
              </a:rPr>
              <a:t>[</a:t>
            </a:r>
            <a:r>
              <a:rPr lang="ko-KR" altLang="en-US" sz="2400" dirty="0" smtClean="0">
                <a:solidFill>
                  <a:schemeClr val="bg2">
                    <a:lumMod val="50000"/>
                  </a:schemeClr>
                </a:solidFill>
                <a:latin typeface="+mn-ea"/>
              </a:rPr>
              <a:t>출력</a:t>
            </a:r>
            <a:r>
              <a:rPr lang="en-US" altLang="ko-KR" sz="2400" dirty="0" smtClean="0">
                <a:solidFill>
                  <a:schemeClr val="bg2">
                    <a:lumMod val="50000"/>
                  </a:schemeClr>
                </a:solidFill>
                <a:latin typeface="+mn-ea"/>
              </a:rPr>
              <a:t>]</a:t>
            </a:r>
            <a:r>
              <a:rPr lang="ko-KR" altLang="en-US" sz="2400" dirty="0" smtClean="0">
                <a:solidFill>
                  <a:schemeClr val="bg2">
                    <a:lumMod val="50000"/>
                  </a:schemeClr>
                </a:solidFill>
                <a:latin typeface="+mn-ea"/>
              </a:rPr>
              <a:t>에 오류 메시지가 출력된다</a:t>
            </a:r>
            <a:r>
              <a:rPr lang="en-US" altLang="ko-KR" sz="2400" dirty="0" smtClean="0">
                <a:solidFill>
                  <a:schemeClr val="bg2">
                    <a:lumMod val="50000"/>
                  </a:schemeClr>
                </a:solidFill>
                <a:latin typeface="+mn-ea"/>
              </a:rPr>
              <a:t>. </a:t>
            </a:r>
          </a:p>
          <a:p>
            <a:r>
              <a:rPr lang="ko-KR" altLang="en-US" sz="2400" dirty="0" smtClean="0">
                <a:solidFill>
                  <a:schemeClr val="bg2">
                    <a:lumMod val="50000"/>
                  </a:schemeClr>
                </a:solidFill>
                <a:latin typeface="+mn-ea"/>
              </a:rPr>
              <a:t>오류 메시지의 내용을 확인하고 프로그램을 수정하여 솔루션 </a:t>
            </a:r>
            <a:r>
              <a:rPr lang="ko-KR" altLang="en-US" sz="2400" dirty="0" err="1" smtClean="0">
                <a:solidFill>
                  <a:schemeClr val="bg2">
                    <a:lumMod val="50000"/>
                  </a:schemeClr>
                </a:solidFill>
                <a:latin typeface="+mn-ea"/>
              </a:rPr>
              <a:t>빌드과정을</a:t>
            </a:r>
            <a:r>
              <a:rPr lang="ko-KR" altLang="en-US" sz="2400" dirty="0" smtClean="0">
                <a:solidFill>
                  <a:schemeClr val="bg2">
                    <a:lumMod val="50000"/>
                  </a:schemeClr>
                </a:solidFill>
                <a:latin typeface="+mn-ea"/>
              </a:rPr>
              <a:t> 거친 다음</a:t>
            </a:r>
            <a:r>
              <a:rPr lang="en-US" altLang="ko-KR" sz="2400" dirty="0" smtClean="0">
                <a:solidFill>
                  <a:schemeClr val="bg2">
                    <a:lumMod val="50000"/>
                  </a:schemeClr>
                </a:solidFill>
                <a:latin typeface="+mn-ea"/>
              </a:rPr>
              <a:t>, </a:t>
            </a:r>
            <a:r>
              <a:rPr lang="ko-KR" altLang="en-US" sz="2400" dirty="0" smtClean="0">
                <a:solidFill>
                  <a:schemeClr val="bg2">
                    <a:lumMod val="50000"/>
                  </a:schemeClr>
                </a:solidFill>
                <a:latin typeface="+mn-ea"/>
              </a:rPr>
              <a:t>실행하여 결과를 확인한다</a:t>
            </a:r>
            <a:r>
              <a:rPr lang="en-US" altLang="ko-KR" sz="2400" dirty="0" smtClean="0">
                <a:solidFill>
                  <a:schemeClr val="bg2">
                    <a:lumMod val="50000"/>
                  </a:schemeClr>
                </a:solidFill>
                <a:latin typeface="+mn-ea"/>
              </a:rPr>
              <a:t>.</a:t>
            </a:r>
            <a:endParaRPr lang="ko-KR" altLang="en-US" sz="2400" dirty="0">
              <a:solidFill>
                <a:schemeClr val="bg2">
                  <a:lumMod val="50000"/>
                </a:schemeClr>
              </a:solidFill>
              <a:latin typeface="+mn-ea"/>
            </a:endParaRPr>
          </a:p>
        </p:txBody>
      </p:sp>
      <p:sp>
        <p:nvSpPr>
          <p:cNvPr id="849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84993" name="_x90051424" descr="EMB000000ec06c0"/>
          <p:cNvPicPr>
            <a:picLocks noChangeAspect="1" noChangeArrowheads="1"/>
          </p:cNvPicPr>
          <p:nvPr/>
        </p:nvPicPr>
        <p:blipFill>
          <a:blip r:embed="rId3" cstate="print"/>
          <a:srcRect/>
          <a:stretch>
            <a:fillRect/>
          </a:stretch>
        </p:blipFill>
        <p:spPr bwMode="auto">
          <a:xfrm>
            <a:off x="179512" y="3861048"/>
            <a:ext cx="8525180" cy="244827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993"/>
                                        </p:tgtEl>
                                        <p:attrNameLst>
                                          <p:attrName>style.visibility</p:attrName>
                                        </p:attrNameLst>
                                      </p:cBhvr>
                                      <p:to>
                                        <p:strVal val="visible"/>
                                      </p:to>
                                    </p:set>
                                    <p:animEffect transition="in" filter="fade">
                                      <p:cBhvr>
                                        <p:cTn id="12" dur="2000"/>
                                        <p:tgtEl>
                                          <p:spTgt spid="84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Visual C++ 2010 Express </a:t>
            </a:r>
            <a:r>
              <a:rPr lang="ko-KR" altLang="en-US" dirty="0" smtClean="0"/>
              <a:t>설치</a:t>
            </a:r>
            <a:endParaRPr lang="en-US" dirty="0">
              <a:solidFill>
                <a:schemeClr val="tx2"/>
              </a:solidFill>
            </a:endParaRPr>
          </a:p>
        </p:txBody>
      </p:sp>
      <p:pic>
        <p:nvPicPr>
          <p:cNvPr id="2050" name="Picture 2"/>
          <p:cNvPicPr>
            <a:picLocks noChangeAspect="1" noChangeArrowheads="1"/>
          </p:cNvPicPr>
          <p:nvPr/>
        </p:nvPicPr>
        <p:blipFill>
          <a:blip r:embed="rId3" cstate="print"/>
          <a:srcRect/>
          <a:stretch>
            <a:fillRect/>
          </a:stretch>
        </p:blipFill>
        <p:spPr bwMode="auto">
          <a:xfrm>
            <a:off x="395536" y="1268760"/>
            <a:ext cx="6984776" cy="5267418"/>
          </a:xfrm>
          <a:prstGeom prst="rect">
            <a:avLst/>
          </a:prstGeom>
          <a:noFill/>
          <a:ln w="9525">
            <a:noFill/>
            <a:miter lim="800000"/>
            <a:headEnd/>
            <a:tailEnd/>
          </a:ln>
        </p:spPr>
      </p:pic>
      <p:sp>
        <p:nvSpPr>
          <p:cNvPr id="13" name="설명선 2 12"/>
          <p:cNvSpPr/>
          <p:nvPr/>
        </p:nvSpPr>
        <p:spPr bwMode="auto">
          <a:xfrm>
            <a:off x="2843808" y="4221088"/>
            <a:ext cx="2304256" cy="432048"/>
          </a:xfrm>
          <a:prstGeom prst="borderCallout2">
            <a:avLst>
              <a:gd name="adj1" fmla="val 18750"/>
              <a:gd name="adj2" fmla="val -8333"/>
              <a:gd name="adj3" fmla="val 18750"/>
              <a:gd name="adj4" fmla="val -16667"/>
              <a:gd name="adj5" fmla="val 105346"/>
              <a:gd name="adj6" fmla="val -47226"/>
            </a:avLst>
          </a:prstGeom>
          <a:solidFill>
            <a:schemeClr val="accent1"/>
          </a:solidFill>
          <a:ln>
            <a:solidFill>
              <a:schemeClr val="bg2">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ko-KR" sz="2300" dirty="0" smtClean="0">
                <a:solidFill>
                  <a:schemeClr val="tx1"/>
                </a:solidFill>
                <a:effectLst>
                  <a:outerShdw blurRad="38100" dist="38100" dir="2700000" algn="tl">
                    <a:srgbClr val="000000">
                      <a:alpha val="43137"/>
                    </a:srgbClr>
                  </a:outerShdw>
                </a:effectLst>
                <a:latin typeface="Segoe" pitchFamily="34" charset="0"/>
              </a:rPr>
              <a:t>1) </a:t>
            </a:r>
            <a:r>
              <a:rPr lang="ko-KR" altLang="en-US" sz="2300" dirty="0" smtClean="0">
                <a:solidFill>
                  <a:schemeClr val="tx1"/>
                </a:solidFill>
                <a:effectLst>
                  <a:outerShdw blurRad="38100" dist="38100" dir="2700000" algn="tl">
                    <a:srgbClr val="000000">
                      <a:alpha val="43137"/>
                    </a:srgbClr>
                  </a:outerShdw>
                </a:effectLst>
                <a:latin typeface="Segoe" pitchFamily="34" charset="0"/>
              </a:rPr>
              <a:t>한국어  선택</a:t>
            </a:r>
          </a:p>
        </p:txBody>
      </p:sp>
      <p:sp>
        <p:nvSpPr>
          <p:cNvPr id="15" name="설명선 2 14"/>
          <p:cNvSpPr/>
          <p:nvPr/>
        </p:nvSpPr>
        <p:spPr bwMode="auto">
          <a:xfrm>
            <a:off x="3995936" y="5085184"/>
            <a:ext cx="3096344" cy="432048"/>
          </a:xfrm>
          <a:prstGeom prst="borderCallout2">
            <a:avLst>
              <a:gd name="adj1" fmla="val 18750"/>
              <a:gd name="adj2" fmla="val -8333"/>
              <a:gd name="adj3" fmla="val 18750"/>
              <a:gd name="adj4" fmla="val -16667"/>
              <a:gd name="adj5" fmla="val 167945"/>
              <a:gd name="adj6" fmla="val -52659"/>
            </a:avLst>
          </a:prstGeom>
          <a:solidFill>
            <a:schemeClr val="accent1"/>
          </a:solidFill>
          <a:ln>
            <a:solidFill>
              <a:schemeClr val="bg2">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ko-KR" sz="2300" dirty="0" smtClean="0">
                <a:solidFill>
                  <a:schemeClr val="tx1"/>
                </a:solidFill>
                <a:effectLst>
                  <a:outerShdw blurRad="38100" dist="38100" dir="2700000" algn="tl">
                    <a:srgbClr val="000000">
                      <a:alpha val="43137"/>
                    </a:srgbClr>
                  </a:outerShdw>
                </a:effectLst>
                <a:latin typeface="Segoe" pitchFamily="34" charset="0"/>
              </a:rPr>
              <a:t>2) </a:t>
            </a:r>
            <a:r>
              <a:rPr lang="ko-KR" altLang="en-US" sz="2300" dirty="0" smtClean="0">
                <a:solidFill>
                  <a:schemeClr val="tx1"/>
                </a:solidFill>
                <a:effectLst>
                  <a:outerShdw blurRad="38100" dist="38100" dir="2700000" algn="tl">
                    <a:srgbClr val="000000">
                      <a:alpha val="43137"/>
                    </a:srgbClr>
                  </a:outerShdw>
                </a:effectLst>
                <a:latin typeface="Segoe" pitchFamily="34" charset="0"/>
              </a:rPr>
              <a:t>지금 설치 </a:t>
            </a:r>
            <a:r>
              <a:rPr lang="en-US" altLang="ko-KR" sz="2300" dirty="0" smtClean="0">
                <a:solidFill>
                  <a:schemeClr val="tx1"/>
                </a:solidFill>
                <a:effectLst>
                  <a:outerShdw blurRad="38100" dist="38100" dir="2700000" algn="tl">
                    <a:srgbClr val="000000">
                      <a:alpha val="43137"/>
                    </a:srgbClr>
                  </a:outerShdw>
                </a:effectLst>
                <a:latin typeface="Segoe" pitchFamily="34" charset="0"/>
              </a:rPr>
              <a:t>click</a:t>
            </a:r>
            <a:endParaRPr lang="ko-KR" altLang="en-US" sz="230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fontScale="90000"/>
          </a:bodyPr>
          <a:lstStyle/>
          <a:p>
            <a:r>
              <a:rPr lang="en-US" altLang="ko-KR" dirty="0" smtClean="0"/>
              <a:t>Visual C++ 2010 Express</a:t>
            </a:r>
            <a:r>
              <a:rPr lang="ko-KR" altLang="en-US" dirty="0" smtClean="0"/>
              <a:t>의 실행</a:t>
            </a:r>
            <a:br>
              <a:rPr lang="ko-KR" altLang="en-US" dirty="0" smtClean="0"/>
            </a:br>
            <a:endParaRPr lang="en-US" dirty="0">
              <a:solidFill>
                <a:schemeClr val="tx2"/>
              </a:solidFill>
            </a:endParaRPr>
          </a:p>
        </p:txBody>
      </p:sp>
      <p:sp>
        <p:nvSpPr>
          <p:cNvPr id="6" name="텍스트 개체 틀 4"/>
          <p:cNvSpPr>
            <a:spLocks noGrp="1"/>
          </p:cNvSpPr>
          <p:nvPr>
            <p:ph type="body" sz="quarter" idx="10"/>
          </p:nvPr>
        </p:nvSpPr>
        <p:spPr>
          <a:xfrm>
            <a:off x="179512" y="980728"/>
            <a:ext cx="8784976" cy="1954381"/>
          </a:xfrm>
        </p:spPr>
        <p:txBody>
          <a:bodyPr/>
          <a:lstStyle/>
          <a:p>
            <a:pPr lvl="1">
              <a:buNone/>
            </a:pPr>
            <a:r>
              <a:rPr lang="en-US" altLang="ko-KR" sz="2300" b="1" dirty="0" smtClean="0"/>
              <a:t>[</a:t>
            </a:r>
            <a:r>
              <a:rPr lang="ko-KR" altLang="en-US" sz="2300" b="1" dirty="0" smtClean="0"/>
              <a:t>시작</a:t>
            </a:r>
            <a:r>
              <a:rPr lang="en-US" altLang="ko-KR" sz="2300" b="1" dirty="0" smtClean="0"/>
              <a:t>] </a:t>
            </a:r>
            <a:r>
              <a:rPr lang="ko-KR" altLang="en-US" sz="2000" b="1" dirty="0" smtClean="0"/>
              <a:t>→ </a:t>
            </a:r>
            <a:endParaRPr lang="en-US" altLang="ko-KR" sz="2000" b="1" dirty="0" smtClean="0"/>
          </a:p>
          <a:p>
            <a:pPr lvl="1">
              <a:buNone/>
            </a:pPr>
            <a:r>
              <a:rPr lang="en-US" altLang="ko-KR" sz="2000" b="1" dirty="0" smtClean="0"/>
              <a:t>[</a:t>
            </a:r>
            <a:r>
              <a:rPr lang="ko-KR" altLang="en-US" sz="2000" b="1" dirty="0" smtClean="0"/>
              <a:t>모든 프로그램</a:t>
            </a:r>
            <a:r>
              <a:rPr lang="en-US" altLang="ko-KR" sz="2000" b="1" dirty="0" smtClean="0"/>
              <a:t>] </a:t>
            </a:r>
            <a:r>
              <a:rPr lang="ko-KR" altLang="en-US" sz="2000" b="1" dirty="0" smtClean="0"/>
              <a:t>→</a:t>
            </a:r>
            <a:r>
              <a:rPr lang="en-US" altLang="ko-KR" sz="2300" b="1" dirty="0" smtClean="0"/>
              <a:t> </a:t>
            </a:r>
          </a:p>
          <a:p>
            <a:pPr lvl="1">
              <a:buNone/>
            </a:pPr>
            <a:r>
              <a:rPr lang="pt-BR" altLang="ko-KR" sz="2400" b="1" dirty="0" smtClean="0">
                <a:cs typeface="Courier New" pitchFamily="49" charset="0"/>
              </a:rPr>
              <a:t>Microsoft Visual Studio 2010 Express </a:t>
            </a:r>
            <a:r>
              <a:rPr lang="ko-KR" altLang="en-US" sz="2400" b="1" dirty="0" smtClean="0">
                <a:cs typeface="Courier New" pitchFamily="49" charset="0"/>
              </a:rPr>
              <a:t>→</a:t>
            </a:r>
            <a:r>
              <a:rPr lang="en-US" altLang="ko-KR" sz="2400" b="1" dirty="0" smtClean="0">
                <a:cs typeface="Courier New" pitchFamily="49" charset="0"/>
              </a:rPr>
              <a:t> </a:t>
            </a:r>
            <a:endParaRPr lang="pt-BR" altLang="ko-KR" sz="2400" b="1" dirty="0" smtClean="0">
              <a:cs typeface="Courier New" pitchFamily="49" charset="0"/>
            </a:endParaRPr>
          </a:p>
          <a:p>
            <a:pPr lvl="1">
              <a:buNone/>
            </a:pPr>
            <a:r>
              <a:rPr lang="en-US" altLang="ko-KR" sz="2400" b="1" dirty="0" smtClean="0">
                <a:cs typeface="Courier New" pitchFamily="49" charset="0"/>
              </a:rPr>
              <a:t>     Microsoft Visual C++ 2010 Express</a:t>
            </a:r>
            <a:r>
              <a:rPr lang="ko-KR" altLang="en-US" sz="2400" dirty="0" smtClean="0">
                <a:cs typeface="Courier New" pitchFamily="49" charset="0"/>
              </a:rPr>
              <a:t>를 선택</a:t>
            </a:r>
            <a:endParaRPr lang="en-US" altLang="ko-KR" sz="2300" dirty="0" smtClean="0">
              <a:cs typeface="Courier New" pitchFamily="49" charset="0"/>
            </a:endParaRP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20481" name="_x90012944" descr="EMB00000d4c15cc"/>
          <p:cNvPicPr>
            <a:picLocks noChangeAspect="1" noChangeArrowheads="1"/>
          </p:cNvPicPr>
          <p:nvPr/>
        </p:nvPicPr>
        <p:blipFill>
          <a:blip r:embed="rId3" cstate="print"/>
          <a:srcRect/>
          <a:stretch>
            <a:fillRect/>
          </a:stretch>
        </p:blipFill>
        <p:spPr bwMode="auto">
          <a:xfrm>
            <a:off x="35496" y="3356992"/>
            <a:ext cx="4113082" cy="2952328"/>
          </a:xfrm>
          <a:prstGeom prst="rect">
            <a:avLst/>
          </a:prstGeom>
          <a:noFill/>
        </p:spPr>
      </p:pic>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20483" name="_x87689944" descr="EMB00000d4c15cd"/>
          <p:cNvPicPr>
            <a:picLocks noChangeAspect="1" noChangeArrowheads="1"/>
          </p:cNvPicPr>
          <p:nvPr/>
        </p:nvPicPr>
        <p:blipFill>
          <a:blip r:embed="rId4" cstate="print"/>
          <a:srcRect/>
          <a:stretch>
            <a:fillRect/>
          </a:stretch>
        </p:blipFill>
        <p:spPr bwMode="auto">
          <a:xfrm>
            <a:off x="4430215" y="3212976"/>
            <a:ext cx="4606281" cy="3340299"/>
          </a:xfrm>
          <a:prstGeom prst="rect">
            <a:avLst/>
          </a:prstGeom>
          <a:noFill/>
        </p:spPr>
      </p:pic>
      <p:sp>
        <p:nvSpPr>
          <p:cNvPr id="12" name="오른쪽 화살표 11"/>
          <p:cNvSpPr/>
          <p:nvPr/>
        </p:nvSpPr>
        <p:spPr bwMode="auto">
          <a:xfrm>
            <a:off x="3779912" y="4653136"/>
            <a:ext cx="1368152" cy="720080"/>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856984" cy="606523"/>
          </a:xfrm>
        </p:spPr>
        <p:txBody>
          <a:bodyPr>
            <a:normAutofit/>
          </a:bodyPr>
          <a:lstStyle/>
          <a:p>
            <a:r>
              <a:rPr lang="ko-KR" altLang="en-US" dirty="0" smtClean="0"/>
              <a:t>처음으로 작성하는 프로그램과 실행</a:t>
            </a:r>
            <a:endParaRPr lang="ko-KR" altLang="en-US" dirty="0"/>
          </a:p>
        </p:txBody>
      </p:sp>
      <p:sp>
        <p:nvSpPr>
          <p:cNvPr id="3" name="Text Placeholder 2"/>
          <p:cNvSpPr>
            <a:spLocks noGrp="1"/>
          </p:cNvSpPr>
          <p:nvPr>
            <p:ph type="body" sz="quarter" idx="10"/>
          </p:nvPr>
        </p:nvSpPr>
        <p:spPr>
          <a:xfrm>
            <a:off x="144016" y="1412776"/>
            <a:ext cx="8748464" cy="3168352"/>
          </a:xfrm>
        </p:spPr>
        <p:txBody>
          <a:bodyPr>
            <a:noAutofit/>
          </a:bodyPr>
          <a:lstStyle/>
          <a:p>
            <a:r>
              <a:rPr lang="en-US" altLang="ko-KR" sz="2800" dirty="0" smtClean="0"/>
              <a:t>[</a:t>
            </a:r>
            <a:r>
              <a:rPr lang="ko-KR" altLang="en-US" sz="2800" dirty="0" smtClean="0"/>
              <a:t>단계 </a:t>
            </a:r>
            <a:r>
              <a:rPr lang="en-US" altLang="ko-KR" sz="2800" dirty="0" smtClean="0"/>
              <a:t>1] </a:t>
            </a:r>
            <a:r>
              <a:rPr lang="ko-KR" altLang="en-US" sz="2800" dirty="0" smtClean="0"/>
              <a:t>프로젝트</a:t>
            </a:r>
            <a:r>
              <a:rPr lang="en-US" altLang="ko-KR" sz="2800" dirty="0" smtClean="0"/>
              <a:t>(project)</a:t>
            </a:r>
            <a:r>
              <a:rPr lang="ko-KR" altLang="en-US" sz="2800" dirty="0" smtClean="0"/>
              <a:t> 생성</a:t>
            </a:r>
          </a:p>
          <a:p>
            <a:r>
              <a:rPr lang="en-US" altLang="ko-KR" sz="2800" dirty="0" smtClean="0"/>
              <a:t>[</a:t>
            </a:r>
            <a:r>
              <a:rPr lang="ko-KR" altLang="en-US" sz="2800" dirty="0" smtClean="0"/>
              <a:t>단계 </a:t>
            </a:r>
            <a:r>
              <a:rPr lang="en-US" altLang="ko-KR" sz="2800" dirty="0" smtClean="0"/>
              <a:t>2] </a:t>
            </a:r>
            <a:r>
              <a:rPr lang="ko-KR" altLang="en-US" sz="2800" dirty="0" smtClean="0"/>
              <a:t>프로그램</a:t>
            </a:r>
            <a:r>
              <a:rPr lang="en-US" altLang="ko-KR" sz="2800" dirty="0" smtClean="0"/>
              <a:t>(program)</a:t>
            </a:r>
            <a:r>
              <a:rPr lang="ko-KR" altLang="en-US" sz="2800" dirty="0" smtClean="0"/>
              <a:t> 작성</a:t>
            </a:r>
          </a:p>
          <a:p>
            <a:r>
              <a:rPr lang="en-US" altLang="ko-KR" sz="2800" dirty="0" smtClean="0"/>
              <a:t>[</a:t>
            </a:r>
            <a:r>
              <a:rPr lang="ko-KR" altLang="en-US" sz="2800" dirty="0" smtClean="0"/>
              <a:t>단계 </a:t>
            </a:r>
            <a:r>
              <a:rPr lang="en-US" altLang="ko-KR" sz="2800" dirty="0" smtClean="0"/>
              <a:t>3] </a:t>
            </a:r>
            <a:r>
              <a:rPr lang="ko-KR" altLang="en-US" sz="2800" dirty="0" smtClean="0"/>
              <a:t>솔루션 </a:t>
            </a:r>
            <a:r>
              <a:rPr lang="ko-KR" altLang="en-US" sz="2800" dirty="0" err="1" smtClean="0"/>
              <a:t>빌드</a:t>
            </a:r>
            <a:r>
              <a:rPr lang="en-US" altLang="ko-KR" sz="2800" dirty="0" smtClean="0"/>
              <a:t>(solution build)</a:t>
            </a:r>
            <a:endParaRPr lang="ko-KR" altLang="en-US" sz="2800" dirty="0" smtClean="0"/>
          </a:p>
          <a:p>
            <a:r>
              <a:rPr lang="en-US" altLang="ko-KR" sz="2800" dirty="0" smtClean="0"/>
              <a:t>[</a:t>
            </a:r>
            <a:r>
              <a:rPr lang="ko-KR" altLang="en-US" sz="2800" dirty="0" smtClean="0"/>
              <a:t>단계 </a:t>
            </a:r>
            <a:r>
              <a:rPr lang="en-US" altLang="ko-KR" sz="2800" dirty="0" smtClean="0"/>
              <a:t>4] </a:t>
            </a:r>
            <a:r>
              <a:rPr lang="ko-KR" altLang="en-US" sz="2800" dirty="0" smtClean="0"/>
              <a:t>프로그램 실행</a:t>
            </a:r>
            <a:endParaRPr lang="en-US" altLang="ko-KR" sz="2800" dirty="0" smtClean="0"/>
          </a:p>
          <a:p>
            <a:r>
              <a:rPr lang="en-US" altLang="ko-KR" sz="2800" dirty="0" smtClean="0"/>
              <a:t>[</a:t>
            </a:r>
            <a:r>
              <a:rPr lang="ko-KR" altLang="en-US" sz="2800" dirty="0" smtClean="0"/>
              <a:t>단계 </a:t>
            </a:r>
            <a:r>
              <a:rPr lang="en-US" altLang="ko-KR" sz="2800" dirty="0" smtClean="0"/>
              <a:t>5] </a:t>
            </a:r>
            <a:r>
              <a:rPr lang="ko-KR" altLang="en-US" sz="2800" dirty="0" smtClean="0"/>
              <a:t>파일 저장과 솔루션 닫기</a:t>
            </a:r>
            <a:r>
              <a:rPr lang="en-US" altLang="ko-KR" sz="2800" dirty="0" smtClean="0">
                <a:solidFill>
                  <a:schemeClr val="bg2">
                    <a:lumMod val="50000"/>
                  </a:schemeClr>
                </a:solidFill>
              </a:rPr>
              <a:t>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0189"/>
            <a:ext cx="8640960" cy="750540"/>
          </a:xfrm>
        </p:spPr>
        <p:txBody>
          <a:bodyPr>
            <a:normAutofit/>
          </a:bodyPr>
          <a:lstStyle/>
          <a:p>
            <a:r>
              <a:rPr lang="ko-KR" altLang="en-US" dirty="0" smtClean="0"/>
              <a:t>용어해설</a:t>
            </a:r>
            <a:endParaRPr lang="en-US" dirty="0">
              <a:solidFill>
                <a:schemeClr val="tx2"/>
              </a:solidFill>
            </a:endParaRPr>
          </a:p>
        </p:txBody>
      </p:sp>
      <p:sp>
        <p:nvSpPr>
          <p:cNvPr id="3" name="Text Placeholder 2"/>
          <p:cNvSpPr>
            <a:spLocks noGrp="1"/>
          </p:cNvSpPr>
          <p:nvPr>
            <p:ph type="body" sz="quarter" idx="10"/>
          </p:nvPr>
        </p:nvSpPr>
        <p:spPr>
          <a:xfrm>
            <a:off x="288032" y="1124744"/>
            <a:ext cx="8316416" cy="4680520"/>
          </a:xfrm>
          <a:ln>
            <a:noFill/>
          </a:ln>
        </p:spPr>
        <p:txBody>
          <a:bodyPr>
            <a:noAutofit/>
          </a:bodyPr>
          <a:lstStyle/>
          <a:p>
            <a:r>
              <a:rPr lang="ko-KR" altLang="en-US" sz="3200" dirty="0" smtClean="0"/>
              <a:t>프로젝트란</a:t>
            </a:r>
            <a:r>
              <a:rPr lang="en-US" altLang="ko-KR" sz="3200" dirty="0" smtClean="0"/>
              <a:t>?</a:t>
            </a:r>
          </a:p>
          <a:p>
            <a:endParaRPr lang="en-US" altLang="ko-KR" sz="3200" dirty="0" smtClean="0"/>
          </a:p>
          <a:p>
            <a:endParaRPr lang="en-US" altLang="ko-KR" sz="3200" dirty="0" smtClean="0"/>
          </a:p>
          <a:p>
            <a:r>
              <a:rPr lang="ko-KR" altLang="en-US" sz="3200" dirty="0" smtClean="0"/>
              <a:t>프로그램 작성</a:t>
            </a:r>
            <a:endParaRPr lang="en-US" altLang="ko-KR" sz="3200" dirty="0" smtClean="0"/>
          </a:p>
          <a:p>
            <a:pPr>
              <a:buNone/>
            </a:pPr>
            <a:endParaRPr lang="en-US" altLang="ko-KR" sz="3200" dirty="0" smtClean="0"/>
          </a:p>
          <a:p>
            <a:endParaRPr lang="en-US" altLang="ko-KR" sz="3200" dirty="0" smtClean="0"/>
          </a:p>
          <a:p>
            <a:r>
              <a:rPr lang="ko-KR" altLang="en-US" sz="3200" dirty="0" smtClean="0"/>
              <a:t>솔루션 </a:t>
            </a:r>
            <a:r>
              <a:rPr lang="ko-KR" altLang="en-US" sz="3200" dirty="0" err="1" smtClean="0"/>
              <a:t>빌드란</a:t>
            </a:r>
            <a:r>
              <a:rPr lang="en-US" altLang="ko-KR" sz="3200" dirty="0" smtClean="0"/>
              <a:t>?</a:t>
            </a:r>
          </a:p>
          <a:p>
            <a:pPr>
              <a:buNone/>
            </a:pPr>
            <a:endParaRPr lang="en-US" altLang="ko-KR" sz="4300" dirty="0" smtClean="0"/>
          </a:p>
          <a:p>
            <a:pPr>
              <a:buNone/>
            </a:pPr>
            <a:endParaRPr lang="en-US" altLang="ko-KR" sz="4300" dirty="0" smtClean="0"/>
          </a:p>
        </p:txBody>
      </p:sp>
      <p:sp>
        <p:nvSpPr>
          <p:cNvPr id="6" name="TextBox 5"/>
          <p:cNvSpPr txBox="1"/>
          <p:nvPr/>
        </p:nvSpPr>
        <p:spPr>
          <a:xfrm>
            <a:off x="899592" y="1628800"/>
            <a:ext cx="7848872" cy="1569660"/>
          </a:xfrm>
          <a:prstGeom prst="rect">
            <a:avLst/>
          </a:prstGeom>
          <a:noFill/>
        </p:spPr>
        <p:txBody>
          <a:bodyPr wrap="square" rtlCol="0">
            <a:spAutoFit/>
          </a:bodyPr>
          <a:lstStyle/>
          <a:p>
            <a:r>
              <a:rPr lang="ko-KR" altLang="en-US" sz="2400" dirty="0" smtClean="0">
                <a:solidFill>
                  <a:schemeClr val="bg2">
                    <a:lumMod val="50000"/>
                  </a:schemeClr>
                </a:solidFill>
                <a:latin typeface="새굴림" pitchFamily="18" charset="-127"/>
                <a:ea typeface="새굴림" pitchFamily="18" charset="-127"/>
              </a:rPr>
              <a:t>대부분의 소프트웨어들은 한 개의 프로그램으로만 작성된 것이 아니라 여러 개의 프로그램으로 구성됨 따라서 소프트웨어의 이름은 이들 프로그램을 대표하는 이름을 프로젝트라 한다</a:t>
            </a:r>
            <a:r>
              <a:rPr lang="en-US" altLang="ko-KR" sz="2400" dirty="0" smtClean="0">
                <a:solidFill>
                  <a:schemeClr val="bg2">
                    <a:lumMod val="50000"/>
                  </a:schemeClr>
                </a:solidFill>
                <a:latin typeface="새굴림" pitchFamily="18" charset="-127"/>
                <a:ea typeface="새굴림" pitchFamily="18" charset="-127"/>
              </a:rPr>
              <a:t>. </a:t>
            </a:r>
            <a:endParaRPr lang="ko-KR" altLang="en-US" sz="2400" dirty="0">
              <a:solidFill>
                <a:schemeClr val="bg2">
                  <a:lumMod val="50000"/>
                </a:schemeClr>
              </a:solidFill>
              <a:latin typeface="새굴림" pitchFamily="18" charset="-127"/>
              <a:ea typeface="새굴림" pitchFamily="18" charset="-127"/>
            </a:endParaRPr>
          </a:p>
        </p:txBody>
      </p:sp>
      <p:sp>
        <p:nvSpPr>
          <p:cNvPr id="7" name="TextBox 6"/>
          <p:cNvSpPr txBox="1"/>
          <p:nvPr/>
        </p:nvSpPr>
        <p:spPr>
          <a:xfrm>
            <a:off x="827584" y="3822139"/>
            <a:ext cx="7848872" cy="830997"/>
          </a:xfrm>
          <a:prstGeom prst="rect">
            <a:avLst/>
          </a:prstGeom>
          <a:noFill/>
        </p:spPr>
        <p:txBody>
          <a:bodyPr wrap="square" rtlCol="0">
            <a:spAutoFit/>
          </a:bodyPr>
          <a:lstStyle/>
          <a:p>
            <a:r>
              <a:rPr lang="ko-KR" altLang="en-US" sz="2400" dirty="0" smtClean="0">
                <a:solidFill>
                  <a:schemeClr val="bg2">
                    <a:lumMod val="50000"/>
                  </a:schemeClr>
                </a:solidFill>
                <a:latin typeface="새굴림" pitchFamily="18" charset="-127"/>
                <a:ea typeface="새굴림" pitchFamily="18" charset="-127"/>
              </a:rPr>
              <a:t>프로젝트를 생성한 후에 프로그램</a:t>
            </a:r>
            <a:r>
              <a:rPr lang="en-US" altLang="ko-KR" sz="2400" dirty="0" smtClean="0">
                <a:solidFill>
                  <a:schemeClr val="bg2">
                    <a:lumMod val="50000"/>
                  </a:schemeClr>
                </a:solidFill>
                <a:latin typeface="새굴림" pitchFamily="18" charset="-127"/>
                <a:ea typeface="새굴림" pitchFamily="18" charset="-127"/>
              </a:rPr>
              <a:t>(</a:t>
            </a:r>
            <a:r>
              <a:rPr lang="ko-KR" altLang="en-US" sz="2400" dirty="0" smtClean="0">
                <a:solidFill>
                  <a:schemeClr val="bg2">
                    <a:lumMod val="50000"/>
                  </a:schemeClr>
                </a:solidFill>
                <a:latin typeface="새굴림" pitchFamily="18" charset="-127"/>
                <a:ea typeface="새굴림" pitchFamily="18" charset="-127"/>
              </a:rPr>
              <a:t>원시 프로그램</a:t>
            </a:r>
            <a:r>
              <a:rPr lang="en-US" altLang="ko-KR" sz="2400" dirty="0" smtClean="0">
                <a:solidFill>
                  <a:schemeClr val="bg2">
                    <a:lumMod val="50000"/>
                  </a:schemeClr>
                </a:solidFill>
                <a:latin typeface="새굴림" pitchFamily="18" charset="-127"/>
                <a:ea typeface="새굴림" pitchFamily="18" charset="-127"/>
              </a:rPr>
              <a:t>, source program)</a:t>
            </a:r>
            <a:r>
              <a:rPr lang="ko-KR" altLang="en-US" sz="2400" dirty="0" smtClean="0">
                <a:solidFill>
                  <a:schemeClr val="bg2">
                    <a:lumMod val="50000"/>
                  </a:schemeClr>
                </a:solidFill>
                <a:latin typeface="새굴림" pitchFamily="18" charset="-127"/>
                <a:ea typeface="새굴림" pitchFamily="18" charset="-127"/>
              </a:rPr>
              <a:t>을 작성한다</a:t>
            </a:r>
            <a:r>
              <a:rPr lang="en-US" altLang="ko-KR" sz="2400" dirty="0" smtClean="0">
                <a:solidFill>
                  <a:schemeClr val="bg2">
                    <a:lumMod val="50000"/>
                  </a:schemeClr>
                </a:solidFill>
                <a:latin typeface="새굴림" pitchFamily="18" charset="-127"/>
                <a:ea typeface="새굴림" pitchFamily="18" charset="-127"/>
              </a:rPr>
              <a:t>.</a:t>
            </a:r>
            <a:endParaRPr lang="ko-KR" altLang="en-US" sz="2400" dirty="0">
              <a:solidFill>
                <a:schemeClr val="bg2">
                  <a:lumMod val="50000"/>
                </a:schemeClr>
              </a:solidFill>
              <a:latin typeface="새굴림" pitchFamily="18" charset="-127"/>
              <a:ea typeface="새굴림" pitchFamily="18" charset="-127"/>
            </a:endParaRPr>
          </a:p>
        </p:txBody>
      </p:sp>
      <p:sp>
        <p:nvSpPr>
          <p:cNvPr id="8" name="TextBox 7"/>
          <p:cNvSpPr txBox="1"/>
          <p:nvPr/>
        </p:nvSpPr>
        <p:spPr>
          <a:xfrm>
            <a:off x="755576" y="5733256"/>
            <a:ext cx="7848872" cy="830997"/>
          </a:xfrm>
          <a:prstGeom prst="rect">
            <a:avLst/>
          </a:prstGeom>
          <a:noFill/>
        </p:spPr>
        <p:txBody>
          <a:bodyPr wrap="square" rtlCol="0">
            <a:spAutoFit/>
          </a:bodyPr>
          <a:lstStyle/>
          <a:p>
            <a:r>
              <a:rPr lang="ko-KR" altLang="en-US" sz="2400" dirty="0" smtClean="0">
                <a:solidFill>
                  <a:schemeClr val="bg2">
                    <a:lumMod val="50000"/>
                  </a:schemeClr>
                </a:solidFill>
                <a:latin typeface="새굴림" pitchFamily="18" charset="-127"/>
                <a:ea typeface="새굴림" pitchFamily="18" charset="-127"/>
              </a:rPr>
              <a:t>프로그램을 문법에 맞게 작성한 후에 실행 프로그램을 만들기 위한 컴파일과 링크과정</a:t>
            </a:r>
          </a:p>
        </p:txBody>
      </p:sp>
      <p:sp>
        <p:nvSpPr>
          <p:cNvPr id="10"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smtClean="0">
                <a:solidFill>
                  <a:srgbClr val="FFFFFF"/>
                </a:solidFill>
                <a:effectLst>
                  <a:outerShdw blurRad="38100" dist="38100" dir="2700000" algn="tl">
                    <a:srgbClr val="000000">
                      <a:alpha val="43137"/>
                    </a:srgbClr>
                  </a:outerShdw>
                </a:effectLst>
                <a:ea typeface="맑은 고딕" pitchFamily="50" charset="-127"/>
              </a:rPr>
              <a:t>프로그램 실행 단계</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6386" name="Picture 2"/>
          <p:cNvPicPr>
            <a:picLocks noChangeAspect="1" noChangeArrowheads="1"/>
          </p:cNvPicPr>
          <p:nvPr/>
        </p:nvPicPr>
        <p:blipFill>
          <a:blip r:embed="rId3" cstate="print"/>
          <a:srcRect/>
          <a:stretch>
            <a:fillRect/>
          </a:stretch>
        </p:blipFill>
        <p:spPr bwMode="auto">
          <a:xfrm>
            <a:off x="5436096" y="435809"/>
            <a:ext cx="3240360" cy="572949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386"/>
                                        </p:tgtEl>
                                        <p:attrNameLst>
                                          <p:attrName>style.visibility</p:attrName>
                                        </p:attrNameLst>
                                      </p:cBhvr>
                                      <p:to>
                                        <p:strVal val="visible"/>
                                      </p:to>
                                    </p:set>
                                    <p:anim calcmode="lin" valueType="num">
                                      <p:cBhvr additive="base">
                                        <p:cTn id="23" dur="500" fill="hold"/>
                                        <p:tgtEl>
                                          <p:spTgt spid="16386"/>
                                        </p:tgtEl>
                                        <p:attrNameLst>
                                          <p:attrName>ppt_x</p:attrName>
                                        </p:attrNameLst>
                                      </p:cBhvr>
                                      <p:tavLst>
                                        <p:tav tm="0">
                                          <p:val>
                                            <p:strVal val="#ppt_x"/>
                                          </p:val>
                                        </p:tav>
                                        <p:tav tm="100000">
                                          <p:val>
                                            <p:strVal val="#ppt_x"/>
                                          </p:val>
                                        </p:tav>
                                      </p:tavLst>
                                    </p:anim>
                                    <p:anim calcmode="lin" valueType="num">
                                      <p:cBhvr additive="base">
                                        <p:cTn id="24" dur="500" fill="hold"/>
                                        <p:tgtEl>
                                          <p:spTgt spid="1638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386"/>
                                        </p:tgtEl>
                                        <p:attrNameLst>
                                          <p:attrName>style.visibility</p:attrName>
                                        </p:attrNameLst>
                                      </p:cBhvr>
                                      <p:to>
                                        <p:strVal val="hidden"/>
                                      </p:to>
                                    </p:set>
                                  </p:subTnLst>
                                </p:cTn>
                              </p:par>
                            </p:childTnLst>
                          </p:cTn>
                        </p:par>
                      </p:childTnLst>
                    </p:cTn>
                  </p:par>
                </p:childTnLst>
              </p:cTn>
              <p:nextCondLst>
                <p:cond evt="onClick" delay="0">
                  <p:tgtEl>
                    <p:spTgt spid="10"/>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en-US" altLang="ko-KR" dirty="0" smtClean="0"/>
              <a:t>[</a:t>
            </a:r>
            <a:r>
              <a:rPr lang="ko-KR" altLang="en-US" dirty="0" smtClean="0"/>
              <a:t>단계 </a:t>
            </a:r>
            <a:r>
              <a:rPr lang="en-US" altLang="ko-KR" dirty="0" smtClean="0"/>
              <a:t>1] </a:t>
            </a:r>
            <a:r>
              <a:rPr lang="ko-KR" altLang="en-US" dirty="0" smtClean="0"/>
              <a:t>프로젝트 생성</a:t>
            </a:r>
            <a:endParaRPr lang="ko-KR" altLang="en-US" dirty="0"/>
          </a:p>
        </p:txBody>
      </p:sp>
      <p:sp>
        <p:nvSpPr>
          <p:cNvPr id="3" name="Text Placeholder 2"/>
          <p:cNvSpPr>
            <a:spLocks noGrp="1"/>
          </p:cNvSpPr>
          <p:nvPr>
            <p:ph type="body" sz="quarter" idx="10"/>
          </p:nvPr>
        </p:nvSpPr>
        <p:spPr>
          <a:xfrm>
            <a:off x="0" y="1124744"/>
            <a:ext cx="8892480" cy="1080120"/>
          </a:xfrm>
          <a:ln>
            <a:noFill/>
          </a:ln>
        </p:spPr>
        <p:txBody>
          <a:bodyPr>
            <a:normAutofit fontScale="85000" lnSpcReduction="20000"/>
          </a:bodyPr>
          <a:lstStyle/>
          <a:p>
            <a:r>
              <a:rPr lang="ko-KR" altLang="en-US" sz="3600" dirty="0" smtClean="0"/>
              <a:t>메뉴 </a:t>
            </a:r>
            <a:r>
              <a:rPr lang="en-US" altLang="ko-KR" sz="3600" dirty="0" smtClean="0"/>
              <a:t>[</a:t>
            </a:r>
            <a:r>
              <a:rPr lang="ko-KR" altLang="en-US" sz="3600" dirty="0" smtClean="0"/>
              <a:t>파일</a:t>
            </a:r>
            <a:r>
              <a:rPr lang="en-US" altLang="ko-KR" sz="3600" dirty="0" smtClean="0"/>
              <a:t>]→[</a:t>
            </a:r>
            <a:r>
              <a:rPr lang="ko-KR" altLang="en-US" sz="3600" dirty="0" smtClean="0"/>
              <a:t>새로 만들기</a:t>
            </a:r>
            <a:r>
              <a:rPr lang="en-US" altLang="ko-KR" sz="3600" dirty="0" smtClean="0"/>
              <a:t>]→[</a:t>
            </a:r>
            <a:r>
              <a:rPr lang="ko-KR" altLang="en-US" sz="3600" dirty="0" smtClean="0"/>
              <a:t>프로젝트</a:t>
            </a:r>
            <a:r>
              <a:rPr lang="en-US" altLang="ko-KR" sz="3600" dirty="0" smtClean="0"/>
              <a:t>]</a:t>
            </a:r>
            <a:r>
              <a:rPr lang="ko-KR" altLang="en-US" sz="3600" dirty="0" smtClean="0"/>
              <a:t>를 </a:t>
            </a:r>
            <a:endParaRPr lang="en-US" altLang="ko-KR" sz="3600" dirty="0" smtClean="0"/>
          </a:p>
          <a:p>
            <a:pPr>
              <a:buNone/>
            </a:pPr>
            <a:r>
              <a:rPr lang="en-US" altLang="ko-KR" sz="3600" dirty="0" smtClean="0"/>
              <a:t>   </a:t>
            </a:r>
            <a:r>
              <a:rPr lang="ko-KR" altLang="en-US" sz="3600" dirty="0" smtClean="0"/>
              <a:t>연속적으로 선택</a:t>
            </a:r>
            <a:endParaRPr lang="ko-KR" altLang="en-US" sz="3600" dirty="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4337" name="_x86655032" descr="EMB00000d4c15cf"/>
          <p:cNvPicPr>
            <a:picLocks noChangeAspect="1" noChangeArrowheads="1"/>
          </p:cNvPicPr>
          <p:nvPr/>
        </p:nvPicPr>
        <p:blipFill>
          <a:blip r:embed="rId3" cstate="print"/>
          <a:srcRect/>
          <a:stretch>
            <a:fillRect/>
          </a:stretch>
        </p:blipFill>
        <p:spPr bwMode="auto">
          <a:xfrm>
            <a:off x="539552" y="2564904"/>
            <a:ext cx="7811582" cy="36004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r>
              <a:rPr lang="en-US" altLang="ko-KR" dirty="0" smtClean="0"/>
              <a:t>[</a:t>
            </a:r>
            <a:r>
              <a:rPr lang="ko-KR" altLang="en-US" dirty="0" smtClean="0"/>
              <a:t>새 프로젝트</a:t>
            </a:r>
            <a:r>
              <a:rPr lang="en-US" altLang="ko-KR" dirty="0" smtClean="0"/>
              <a:t>] </a:t>
            </a:r>
            <a:r>
              <a:rPr lang="ko-KR" altLang="en-US" dirty="0" smtClean="0"/>
              <a:t>대화상자</a:t>
            </a:r>
            <a:endParaRPr lang="ko-KR" altLang="en-US" dirty="0"/>
          </a:p>
        </p:txBody>
      </p:sp>
      <p:sp>
        <p:nvSpPr>
          <p:cNvPr id="3" name="Text Placeholder 2"/>
          <p:cNvSpPr>
            <a:spLocks noGrp="1"/>
          </p:cNvSpPr>
          <p:nvPr>
            <p:ph type="body" sz="quarter" idx="10"/>
          </p:nvPr>
        </p:nvSpPr>
        <p:spPr>
          <a:xfrm>
            <a:off x="0" y="1052736"/>
            <a:ext cx="9144000" cy="2160240"/>
          </a:xfrm>
          <a:ln>
            <a:noFill/>
          </a:ln>
        </p:spPr>
        <p:txBody>
          <a:bodyPr>
            <a:noAutofit/>
          </a:bodyPr>
          <a:lstStyle/>
          <a:p>
            <a:r>
              <a:rPr lang="ko-KR" altLang="en-US" sz="2400" dirty="0" smtClean="0"/>
              <a:t>화면 중간부분에서 </a:t>
            </a:r>
            <a:r>
              <a:rPr lang="en-US" altLang="ko-KR" sz="2400" dirty="0" smtClean="0">
                <a:solidFill>
                  <a:schemeClr val="bg2">
                    <a:lumMod val="50000"/>
                  </a:schemeClr>
                </a:solidFill>
              </a:rPr>
              <a:t>[Win32 </a:t>
            </a:r>
            <a:r>
              <a:rPr lang="ko-KR" altLang="en-US" sz="2400" dirty="0" smtClean="0">
                <a:solidFill>
                  <a:schemeClr val="bg2">
                    <a:lumMod val="50000"/>
                  </a:schemeClr>
                </a:solidFill>
              </a:rPr>
              <a:t>콘솔 응용 프로그램</a:t>
            </a:r>
            <a:r>
              <a:rPr lang="en-US" altLang="ko-KR" sz="2400" dirty="0" smtClean="0">
                <a:solidFill>
                  <a:schemeClr val="bg2">
                    <a:lumMod val="50000"/>
                  </a:schemeClr>
                </a:solidFill>
              </a:rPr>
              <a:t>]</a:t>
            </a:r>
            <a:r>
              <a:rPr lang="ko-KR" altLang="en-US" sz="2400" dirty="0" smtClean="0"/>
              <a:t>을 선택</a:t>
            </a:r>
            <a:endParaRPr lang="en-US" altLang="ko-KR" sz="2400" dirty="0" smtClean="0"/>
          </a:p>
          <a:p>
            <a:r>
              <a:rPr lang="en-US" altLang="ko-KR" sz="2400" dirty="0" smtClean="0"/>
              <a:t>&lt;</a:t>
            </a:r>
            <a:r>
              <a:rPr lang="ko-KR" altLang="en-US" sz="2400" dirty="0" smtClean="0"/>
              <a:t>이름 입력</a:t>
            </a:r>
            <a:r>
              <a:rPr lang="en-US" altLang="ko-KR" sz="2400" dirty="0" smtClean="0"/>
              <a:t>&gt; </a:t>
            </a:r>
            <a:r>
              <a:rPr lang="ko-KR" altLang="en-US" sz="2400" dirty="0" smtClean="0"/>
              <a:t>부분에 </a:t>
            </a:r>
            <a:r>
              <a:rPr lang="ko-KR" altLang="en-US" sz="2400" dirty="0" smtClean="0">
                <a:solidFill>
                  <a:schemeClr val="bg2">
                    <a:lumMod val="50000"/>
                  </a:schemeClr>
                </a:solidFill>
              </a:rPr>
              <a:t>프로젝트의 이름을 입력</a:t>
            </a:r>
            <a:r>
              <a:rPr lang="en-US" altLang="ko-KR" sz="2400" dirty="0" smtClean="0"/>
              <a:t>. </a:t>
            </a:r>
          </a:p>
          <a:p>
            <a:pPr>
              <a:buNone/>
            </a:pPr>
            <a:r>
              <a:rPr lang="en-US" altLang="ko-KR" sz="2400" dirty="0" smtClean="0"/>
              <a:t>     </a:t>
            </a:r>
            <a:r>
              <a:rPr lang="ko-KR" altLang="en-US" sz="2400" dirty="0" smtClean="0"/>
              <a:t>이 예에서는 프로젝트의 이름을 </a:t>
            </a:r>
            <a:r>
              <a:rPr lang="en-US" altLang="ko-KR" sz="2400" dirty="0" smtClean="0"/>
              <a:t>test</a:t>
            </a:r>
          </a:p>
          <a:p>
            <a:r>
              <a:rPr lang="ko-KR" altLang="en-US" sz="2400" dirty="0" smtClean="0"/>
              <a:t>프로젝트를 저장할 위치를 변경할 경우에는 </a:t>
            </a:r>
            <a:r>
              <a:rPr lang="en-US" altLang="ko-KR" sz="2400" dirty="0" smtClean="0">
                <a:solidFill>
                  <a:schemeClr val="bg2">
                    <a:lumMod val="50000"/>
                  </a:schemeClr>
                </a:solidFill>
              </a:rPr>
              <a:t>[</a:t>
            </a:r>
            <a:r>
              <a:rPr lang="ko-KR" altLang="en-US" sz="2400" dirty="0" smtClean="0">
                <a:solidFill>
                  <a:schemeClr val="bg2">
                    <a:lumMod val="50000"/>
                  </a:schemeClr>
                </a:solidFill>
              </a:rPr>
              <a:t>찾아보기</a:t>
            </a:r>
            <a:r>
              <a:rPr lang="en-US" altLang="ko-KR" sz="2400" dirty="0" smtClean="0">
                <a:solidFill>
                  <a:schemeClr val="bg2">
                    <a:lumMod val="50000"/>
                  </a:schemeClr>
                </a:solidFill>
              </a:rPr>
              <a:t>]</a:t>
            </a:r>
            <a:r>
              <a:rPr lang="ko-KR" altLang="en-US" sz="2400" dirty="0" smtClean="0">
                <a:solidFill>
                  <a:schemeClr val="bg2">
                    <a:lumMod val="50000"/>
                  </a:schemeClr>
                </a:solidFill>
              </a:rPr>
              <a:t>버튼</a:t>
            </a:r>
            <a:endParaRPr lang="ko-KR" altLang="en-US" sz="2400" dirty="0">
              <a:solidFill>
                <a:schemeClr val="bg2">
                  <a:lumMod val="50000"/>
                </a:schemeClr>
              </a:solidFill>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1985" name="_x86747504" descr="EMB00000d4c15d0"/>
          <p:cNvPicPr>
            <a:picLocks noChangeAspect="1" noChangeArrowheads="1"/>
          </p:cNvPicPr>
          <p:nvPr/>
        </p:nvPicPr>
        <p:blipFill>
          <a:blip r:embed="rId3" cstate="print"/>
          <a:srcRect/>
          <a:stretch>
            <a:fillRect/>
          </a:stretch>
        </p:blipFill>
        <p:spPr bwMode="auto">
          <a:xfrm>
            <a:off x="1177722" y="3068960"/>
            <a:ext cx="6634638" cy="3744416"/>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id - PURPLE templat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5B28715-887B-4BDE-AC78-1A11DBFF77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707</TotalTime>
  <Words>4407</Words>
  <Application>Microsoft Office PowerPoint</Application>
  <PresentationFormat>화면 슬라이드 쇼(4:3)</PresentationFormat>
  <Paragraphs>266</Paragraphs>
  <Slides>33</Slides>
  <Notes>33</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33</vt:i4>
      </vt:variant>
    </vt:vector>
  </HeadingPairs>
  <TitlesOfParts>
    <vt:vector size="43" baseType="lpstr">
      <vt:lpstr>맑은 고딕</vt:lpstr>
      <vt:lpstr>Arial</vt:lpstr>
      <vt:lpstr>Courier New</vt:lpstr>
      <vt:lpstr>한컴돋움</vt:lpstr>
      <vt:lpstr>Segoe</vt:lpstr>
      <vt:lpstr>Calibri</vt:lpstr>
      <vt:lpstr>바탕</vt:lpstr>
      <vt:lpstr>굴림체</vt:lpstr>
      <vt:lpstr>새굴림</vt:lpstr>
      <vt:lpstr>1_Grid - PURPLE template Segoe</vt:lpstr>
      <vt:lpstr>2. 프로그램의 작성과 실행</vt:lpstr>
      <vt:lpstr>학습할 내용</vt:lpstr>
      <vt:lpstr>Visual C++ 설치와 실행 </vt:lpstr>
      <vt:lpstr>Visual C++ 2010 Express 설치</vt:lpstr>
      <vt:lpstr>Visual C++ 2010 Express의 실행 </vt:lpstr>
      <vt:lpstr>처음으로 작성하는 프로그램과 실행</vt:lpstr>
      <vt:lpstr>용어해설</vt:lpstr>
      <vt:lpstr>[단계 1] 프로젝트 생성</vt:lpstr>
      <vt:lpstr>[새 프로젝트] 대화상자</vt:lpstr>
      <vt:lpstr>[Win32 응용 프로그램 마법사] 시작</vt:lpstr>
      <vt:lpstr>응용 프로그램 설정</vt:lpstr>
      <vt:lpstr>[단계 2] 프로그램 작성</vt:lpstr>
      <vt:lpstr>새 항목 추가</vt:lpstr>
      <vt:lpstr>프로그램 작성을 위한 편집기 창</vt:lpstr>
      <vt:lpstr>원시 프로그램 완성</vt:lpstr>
      <vt:lpstr>프로그램의 기본구조</vt:lpstr>
      <vt:lpstr>[단계 3] 솔루션 빌드</vt:lpstr>
      <vt:lpstr>솔루션 빌드의 처리과정과 결과</vt:lpstr>
      <vt:lpstr>[단계 4] 프로그램 실행</vt:lpstr>
      <vt:lpstr>[단계 5] 파일 저장과 솔루션 닫기</vt:lpstr>
      <vt:lpstr>이미 작성된 프로그램의 수정</vt:lpstr>
      <vt:lpstr>이미 작성된 프로그램의 수정</vt:lpstr>
      <vt:lpstr>프로그램 수정</vt:lpstr>
      <vt:lpstr>수정한 프로그램의 실행</vt:lpstr>
      <vt:lpstr>프로그램 수정</vt:lpstr>
      <vt:lpstr>수정한 프로그램의 실행</vt:lpstr>
      <vt:lpstr>오류 메시지와 수정</vt:lpstr>
      <vt:lpstr>자주 틀리는 문법과 오류 메시지</vt:lpstr>
      <vt:lpstr>[단원정리] 1/5 </vt:lpstr>
      <vt:lpstr>[단원정리] 2/5 </vt:lpstr>
      <vt:lpstr>[단원정리] 3/5 </vt:lpstr>
      <vt:lpstr>[단원정리] 4/5</vt:lpstr>
      <vt:lpstr>[단원정리] 5/5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Master</dc:creator>
  <cp:keywords/>
  <dc:description/>
  <cp:lastModifiedBy>USER</cp:lastModifiedBy>
  <cp:revision>77</cp:revision>
  <dcterms:created xsi:type="dcterms:W3CDTF">2011-07-09T01:10:17Z</dcterms:created>
  <dcterms:modified xsi:type="dcterms:W3CDTF">2021-08-29T07:40:32Z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TC102867449990</vt:lpwstr>
  </property>
</Properties>
</file>