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0"/>
  </p:notesMasterIdLst>
  <p:sldIdLst>
    <p:sldId id="269" r:id="rId2"/>
    <p:sldId id="270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5" r:id="rId11"/>
    <p:sldId id="293" r:id="rId12"/>
    <p:sldId id="296" r:id="rId13"/>
    <p:sldId id="298" r:id="rId14"/>
    <p:sldId id="297" r:id="rId15"/>
    <p:sldId id="300" r:id="rId16"/>
    <p:sldId id="299" r:id="rId17"/>
    <p:sldId id="301" r:id="rId18"/>
    <p:sldId id="302" r:id="rId19"/>
  </p:sldIdLst>
  <p:sldSz cx="9144000" cy="6858000" type="screen4x3"/>
  <p:notesSz cx="6858000" cy="9144000"/>
  <p:embeddedFontLst>
    <p:embeddedFont>
      <p:font typeface="SpoqaHanSans-Bold" panose="020B0800000000000000" pitchFamily="50" charset="-127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나눔손글씨 펜" panose="03040600000000000000" pitchFamily="66" charset="-127"/>
      <p:regular r:id="rId32"/>
    </p:embeddedFont>
    <p:embeddedFont>
      <p:font typeface="SpoqaHanSans-Regular" panose="020B0500000000000000" pitchFamily="50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smtClean="0"/>
              <a:t>ad</a:t>
            </a:r>
            <a:r>
              <a:rPr lang="ko-KR" altLang="en-US" dirty="0" smtClean="0"/>
              <a:t>텍스트 스타일 편집</a:t>
            </a:r>
          </a:p>
          <a:p>
            <a:pPr lvl="1"/>
            <a:r>
              <a:rPr lang="ko-KR" altLang="en-US" dirty="0" smtClean="0"/>
              <a:t>둘째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2"/>
            <a:r>
              <a:rPr lang="ko-KR" altLang="en-US" dirty="0" smtClean="0"/>
              <a:t>셋째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3"/>
            <a:r>
              <a:rPr lang="ko-KR" altLang="en-US" dirty="0" smtClean="0"/>
              <a:t>넷째 수</a:t>
            </a:r>
            <a:r>
              <a:rPr lang="en-US" altLang="ko-KR" dirty="0" smtClean="0"/>
              <a:t>as</a:t>
            </a:r>
            <a:r>
              <a:rPr lang="ko-KR" altLang="en-US" dirty="0" smtClean="0"/>
              <a:t>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8100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+mn-cs"/>
              </a:rPr>
              <a:t>휴먼스마트기기설계</a:t>
            </a:r>
            <a:endParaRPr lang="ko-KR" altLang="en-US" sz="1200" kern="12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디지털 입출력의 기초</a:t>
            </a:r>
            <a:endParaRPr lang="ko-KR" altLang="en-US" dirty="0"/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위덕대학교 에너지전기공학부</a:t>
            </a:r>
            <a:endParaRPr lang="en-US" altLang="ko-KR" dirty="0" smtClean="0"/>
          </a:p>
          <a:p>
            <a:r>
              <a:rPr lang="ko-KR" altLang="en-US" dirty="0" smtClean="0"/>
              <a:t>이 수 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99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추가 실습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사용하여 신호등처럼 동작하는 회로를 구성하고 스케치를 완성하라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41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4.3 </a:t>
            </a:r>
            <a:r>
              <a:rPr lang="ko-KR" altLang="en-US" dirty="0" smtClean="0"/>
              <a:t>스위치를 이용한 디지털 입력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택트</a:t>
            </a:r>
            <a:r>
              <a:rPr lang="ko-KR" altLang="en-US" dirty="0" smtClean="0"/>
              <a:t> 스위치를 이용하여 </a:t>
            </a:r>
            <a:r>
              <a:rPr lang="ko-KR" altLang="en-US" dirty="0" err="1" smtClean="0"/>
              <a:t>입력받음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4097" name="_x515932384" descr="EMB00003e047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53" y="2753424"/>
            <a:ext cx="7017873" cy="32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3"/>
          <p:cNvGrpSpPr/>
          <p:nvPr/>
        </p:nvGrpSpPr>
        <p:grpSpPr>
          <a:xfrm>
            <a:off x="6726555" y="1063311"/>
            <a:ext cx="1987058" cy="1885629"/>
            <a:chOff x="264035" y="4170001"/>
            <a:chExt cx="2229121" cy="2159949"/>
          </a:xfrm>
        </p:grpSpPr>
        <p:pic>
          <p:nvPicPr>
            <p:cNvPr id="6" name="Picture 2" descr="http://ecx.images-amazon.com/images/I/413B%2BAUDUBL._SX342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13" y="4170001"/>
              <a:ext cx="1944573" cy="1944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24"/>
            <p:cNvSpPr/>
            <p:nvPr/>
          </p:nvSpPr>
          <p:spPr>
            <a:xfrm rot="5735220">
              <a:off x="824713" y="3887088"/>
              <a:ext cx="307910" cy="11520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25"/>
            <p:cNvSpPr/>
            <p:nvPr/>
          </p:nvSpPr>
          <p:spPr>
            <a:xfrm rot="5735220">
              <a:off x="686103" y="4180197"/>
              <a:ext cx="307910" cy="11520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6"/>
            <p:cNvSpPr/>
            <p:nvPr/>
          </p:nvSpPr>
          <p:spPr>
            <a:xfrm>
              <a:off x="1438059" y="4449638"/>
              <a:ext cx="10550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연결되어 있음</a:t>
              </a:r>
              <a:endParaRPr lang="ko-KR" altLang="en-US" dirty="0"/>
            </a:p>
          </p:txBody>
        </p:sp>
        <p:sp>
          <p:nvSpPr>
            <p:cNvPr id="10" name="Oval 28"/>
            <p:cNvSpPr/>
            <p:nvPr/>
          </p:nvSpPr>
          <p:spPr>
            <a:xfrm rot="12632859">
              <a:off x="1884710" y="5303254"/>
              <a:ext cx="307910" cy="6903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29"/>
            <p:cNvSpPr/>
            <p:nvPr/>
          </p:nvSpPr>
          <p:spPr>
            <a:xfrm>
              <a:off x="1414194" y="5960618"/>
              <a:ext cx="9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떨어져 있음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516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7805" y="898098"/>
            <a:ext cx="8505645" cy="5548710"/>
          </a:xfrm>
        </p:spPr>
        <p:txBody>
          <a:bodyPr/>
          <a:lstStyle/>
          <a:p>
            <a:r>
              <a:rPr lang="ko-KR" altLang="en-US" dirty="0" smtClean="0"/>
              <a:t>회로도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저항의 역할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풀다운</a:t>
            </a:r>
            <a:r>
              <a:rPr lang="en-US" altLang="ko-KR" dirty="0" smtClean="0"/>
              <a:t>(pull-down) </a:t>
            </a:r>
            <a:r>
              <a:rPr lang="ko-KR" altLang="en-US" dirty="0" smtClean="0"/>
              <a:t>저항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스위치가 </a:t>
            </a:r>
            <a:r>
              <a:rPr lang="en-US" altLang="ko-KR" dirty="0" smtClean="0"/>
              <a:t>Off</a:t>
            </a:r>
            <a:r>
              <a:rPr lang="ko-KR" altLang="en-US" dirty="0" smtClean="0"/>
              <a:t>인 경우에 </a:t>
            </a:r>
            <a:r>
              <a:rPr lang="en-US" altLang="ko-KR" dirty="0" smtClean="0"/>
              <a:t>GND</a:t>
            </a:r>
            <a:r>
              <a:rPr lang="ko-KR" altLang="en-US" dirty="0" smtClean="0"/>
              <a:t>로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 </a:t>
            </a:r>
            <a:r>
              <a:rPr lang="en-US" altLang="ko-KR" dirty="0" smtClean="0"/>
              <a:t>On</a:t>
            </a:r>
            <a:r>
              <a:rPr lang="ko-KR" altLang="en-US" dirty="0" smtClean="0"/>
              <a:t>인 경우에는 </a:t>
            </a:r>
            <a:r>
              <a:rPr lang="en-US" altLang="ko-KR" dirty="0" smtClean="0"/>
              <a:t>5V </a:t>
            </a:r>
            <a:r>
              <a:rPr lang="ko-KR" altLang="en-US" dirty="0" smtClean="0"/>
              <a:t>인가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121" name="_x515933264" descr="EMB00003e0471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0" y="3663629"/>
            <a:ext cx="3838430" cy="17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515931024" descr="EMB00003e047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47" y="2351821"/>
            <a:ext cx="2979738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354955" y="5972463"/>
            <a:ext cx="2434590" cy="474345"/>
          </a:xfrm>
          <a:prstGeom prst="wedgeRoundRectCallout">
            <a:avLst>
              <a:gd name="adj1" fmla="val 38322"/>
              <a:gd name="adj2" fmla="val -2648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풀다운 레지스터</a:t>
            </a:r>
            <a:endParaRPr lang="ko-KR" altLang="en-US" sz="160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70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81827" y="1826281"/>
            <a:ext cx="7147198" cy="40233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디지털 입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출력 핀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번을 스위치의 입력으로 설정한다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pushButton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ko-KR" altLang="en-US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시리얼 통신을 위하여 초기화하는 과정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9600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보레이트로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설정한다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begin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9600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버튼 스위치가 연결된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 핀을 입력 모드로 설정한다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pinMode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pushButton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INPUT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ko-KR" altLang="en-US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현재 버튼이 연결되어 있는 핀의 값을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읽어들인다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buttonState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digitalRead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pushButton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입력받은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값을 시리얼 통신을 통해서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PC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로 전송한다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dirty="0" err="1">
                <a:solidFill>
                  <a:srgbClr val="E45649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Serial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println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buttonState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입력 상태를 안정화하기 위하여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미리초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동안 대기한다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81827" y="1465431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예제 </a:t>
            </a:r>
            <a:r>
              <a:rPr lang="en-US" altLang="ko-KR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4-3. </a:t>
            </a:r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디지털 입력 프로그램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3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채터링</a:t>
            </a:r>
            <a:r>
              <a:rPr lang="en-US" altLang="ko-KR" dirty="0" smtClean="0"/>
              <a:t>(chattering)</a:t>
            </a:r>
          </a:p>
          <a:p>
            <a:pPr lvl="1"/>
            <a:r>
              <a:rPr lang="ko-KR" altLang="en-US" dirty="0" smtClean="0"/>
              <a:t>스위치의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물리적인 접촉이 일어나는 경우 잡음이 발생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채터링</a:t>
            </a:r>
            <a:r>
              <a:rPr lang="ko-KR" altLang="en-US" dirty="0" smtClean="0"/>
              <a:t> 방지 회로의 예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Capacitor</a:t>
            </a:r>
            <a:r>
              <a:rPr lang="ko-KR" altLang="en-US" dirty="0" smtClean="0"/>
              <a:t>를 사용하여 상태가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천천히 변하도록 한다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S/W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해결 </a:t>
            </a:r>
            <a:r>
              <a:rPr lang="en-US" altLang="ko-KR" dirty="0" smtClean="0"/>
              <a:t>: delay()</a:t>
            </a:r>
            <a:r>
              <a:rPr lang="ko-KR" altLang="en-US" dirty="0" smtClean="0"/>
              <a:t>함수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6146" name="Picture 2" descr="switch chattering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" y="2042629"/>
            <a:ext cx="2813050" cy="17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witch chattering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27" y="2181202"/>
            <a:ext cx="2244150" cy="15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3643181" y="2758701"/>
            <a:ext cx="468630" cy="28575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50" name="Picture 6" descr="http://pds14.cafe.daum.net/download.php?grpid=lH2L&amp;fldid=G2iW&amp;dataid=289&amp;regdt=20050402142652&amp;disk=10&amp;grpcode=8051plus&amp;dncnt=N&amp;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62" y="4032356"/>
            <a:ext cx="2684780" cy="16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UART </a:t>
            </a:r>
            <a:r>
              <a:rPr lang="ko-KR" altLang="en-US" dirty="0" smtClean="0"/>
              <a:t>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시리얼 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와의 통신</a:t>
            </a:r>
            <a:endParaRPr lang="en-US" altLang="ko-KR" dirty="0" smtClean="0"/>
          </a:p>
          <a:p>
            <a:pPr lvl="1"/>
            <a:r>
              <a:rPr lang="en-US" altLang="ko-KR" dirty="0"/>
              <a:t>UART(Universal Asynchronous Receiver and </a:t>
            </a:r>
            <a:r>
              <a:rPr lang="en-US" altLang="ko-KR" dirty="0" err="1"/>
              <a:t>Transmittor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smtClean="0"/>
              <a:t>RS-232, RS-422, RS-485 </a:t>
            </a:r>
            <a:r>
              <a:rPr lang="ko-KR" altLang="en-US" dirty="0" smtClean="0"/>
              <a:t>등의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표준방식이</a:t>
            </a:r>
            <a:r>
              <a:rPr lang="ko-KR" altLang="en-US" dirty="0" smtClean="0"/>
              <a:t> 존재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아두이노에는</a:t>
            </a:r>
            <a:r>
              <a:rPr lang="ko-KR" altLang="en-US" dirty="0" smtClean="0"/>
              <a:t> 디지털 포트 </a:t>
            </a:r>
            <a:r>
              <a:rPr lang="en-US" altLang="ko-KR" dirty="0" smtClean="0"/>
              <a:t>0</a:t>
            </a:r>
            <a:r>
              <a:rPr lang="ko-KR" altLang="en-US" dirty="0" smtClean="0"/>
              <a:t>번과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번이 준비되어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 시리얼 통신은 소프트웨어로 해결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7171" name="_x515932384" descr="EMB00003e047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15" y="4498915"/>
            <a:ext cx="5400675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7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7805" y="898098"/>
            <a:ext cx="8505645" cy="5548710"/>
          </a:xfrm>
        </p:spPr>
        <p:txBody>
          <a:bodyPr/>
          <a:lstStyle/>
          <a:p>
            <a:r>
              <a:rPr lang="en-US" altLang="ko-KR" dirty="0" smtClean="0"/>
              <a:t>Serial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</a:t>
            </a:r>
            <a:r>
              <a:rPr lang="ko-KR" altLang="en-US" dirty="0" smtClean="0"/>
              <a:t>와의 시리얼통신을 위해 사용함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setup()</a:t>
            </a:r>
            <a:r>
              <a:rPr lang="ko-KR" altLang="en-US" dirty="0" smtClean="0"/>
              <a:t>함수에서 초기화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Serial.begin</a:t>
            </a:r>
            <a:r>
              <a:rPr lang="en-US" altLang="ko-KR" dirty="0" smtClean="0"/>
              <a:t>(9600);</a:t>
            </a:r>
          </a:p>
          <a:p>
            <a:pPr lvl="2"/>
            <a:r>
              <a:rPr lang="en-US" altLang="ko-KR" dirty="0" smtClean="0"/>
              <a:t>9600 </a:t>
            </a:r>
            <a:r>
              <a:rPr lang="ko-KR" altLang="en-US" dirty="0" err="1" smtClean="0"/>
              <a:t>보레이트</a:t>
            </a:r>
            <a:r>
              <a:rPr lang="en-US" altLang="ko-KR" dirty="0" smtClean="0"/>
              <a:t>(baud-rate)</a:t>
            </a:r>
            <a:r>
              <a:rPr lang="ko-KR" altLang="en-US" dirty="0" smtClean="0"/>
              <a:t>로 설정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Baud-rate : 300, 1200, 2400, 4800, </a:t>
            </a:r>
            <a:r>
              <a:rPr lang="en-US" altLang="ko-KR" u="sng" dirty="0" smtClean="0"/>
              <a:t>9600</a:t>
            </a:r>
            <a:r>
              <a:rPr lang="en-US" altLang="ko-KR" dirty="0" smtClean="0"/>
              <a:t>, 19200, 38400, …</a:t>
            </a:r>
          </a:p>
          <a:p>
            <a:pPr lvl="1"/>
            <a:r>
              <a:rPr lang="en-US" altLang="ko-KR" dirty="0" err="1" smtClean="0"/>
              <a:t>Serial.println</a:t>
            </a:r>
            <a:r>
              <a:rPr lang="en-US" altLang="ko-KR" dirty="0" smtClean="0"/>
              <a:t>(</a:t>
            </a:r>
            <a:r>
              <a:rPr lang="ko-KR" altLang="en-US" dirty="0" smtClean="0"/>
              <a:t>값</a:t>
            </a:r>
            <a:r>
              <a:rPr lang="en-US" altLang="ko-KR" dirty="0" smtClean="0"/>
              <a:t>);</a:t>
            </a:r>
          </a:p>
          <a:p>
            <a:pPr lvl="2"/>
            <a:r>
              <a:rPr lang="ko-KR" altLang="en-US" dirty="0" smtClean="0"/>
              <a:t>주어진 값을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로 전송 </a:t>
            </a:r>
            <a:r>
              <a:rPr lang="en-US" altLang="ko-KR" dirty="0" smtClean="0"/>
              <a:t>print + line (</a:t>
            </a:r>
            <a:r>
              <a:rPr lang="ko-KR" altLang="en-US" dirty="0" err="1" smtClean="0"/>
              <a:t>줄넘김</a:t>
            </a:r>
            <a:r>
              <a:rPr lang="ko-KR" altLang="en-US" dirty="0" smtClean="0"/>
              <a:t> 포함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err="1" smtClean="0"/>
              <a:t>Serial.println</a:t>
            </a:r>
            <a:r>
              <a:rPr lang="en-US" altLang="ko-KR" dirty="0" smtClean="0"/>
              <a:t>(“Hello”);</a:t>
            </a:r>
          </a:p>
          <a:p>
            <a:pPr lvl="3"/>
            <a:r>
              <a:rPr lang="en-US" altLang="ko-KR" dirty="0" err="1" smtClean="0"/>
              <a:t>Serial.print</a:t>
            </a:r>
            <a:r>
              <a:rPr lang="en-US" altLang="ko-KR" dirty="0" smtClean="0"/>
              <a:t>(3.14);</a:t>
            </a:r>
          </a:p>
          <a:p>
            <a:pPr lvl="3"/>
            <a:r>
              <a:rPr lang="en-US" altLang="ko-KR" dirty="0" err="1" smtClean="0"/>
              <a:t>Serial.print</a:t>
            </a:r>
            <a:r>
              <a:rPr lang="en-US" altLang="ko-KR" dirty="0" smtClean="0"/>
              <a:t>(‘A’);</a:t>
            </a:r>
          </a:p>
          <a:p>
            <a:pPr lvl="2"/>
            <a:r>
              <a:rPr lang="ko-KR" altLang="en-US" dirty="0" smtClean="0"/>
              <a:t>읽기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Serial.available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함수와 </a:t>
            </a:r>
            <a:r>
              <a:rPr lang="en-US" altLang="ko-KR" dirty="0" err="1" smtClean="0"/>
              <a:t>Serial.read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함수를 사용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6751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추가 실습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 회로에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추가하여 스위치를 누르는 경우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불이 켜지도록 회로를 구성하고 스케치를 작성하라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361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시리얼 입력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Serial.available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 smtClean="0"/>
              <a:t>현재 시리얼 포트에 새로운 값이 전송되었는지 판단하는 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함수를 이용하여 새로운 값이 있는 경우만 읽어 들임</a:t>
            </a:r>
            <a:endParaRPr lang="en-US" altLang="ko-KR" dirty="0"/>
          </a:p>
          <a:p>
            <a:r>
              <a:rPr lang="en-US" altLang="ko-KR" dirty="0" err="1" smtClean="0"/>
              <a:t>Serial.read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 smtClean="0"/>
              <a:t>시리얼 포트에 저장되어 있는 값을 읽어 들임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r="36802"/>
          <a:stretch/>
        </p:blipFill>
        <p:spPr>
          <a:xfrm>
            <a:off x="676420" y="3491864"/>
            <a:ext cx="3358883" cy="26733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880" y="3491864"/>
            <a:ext cx="3682837" cy="27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4.1 LED</a:t>
            </a:r>
            <a:r>
              <a:rPr lang="ko-KR" altLang="en-US" dirty="0" smtClean="0"/>
              <a:t>를 이용한 디지털 신호 출력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LED (Light Emitting Diode)</a:t>
            </a:r>
          </a:p>
          <a:p>
            <a:pPr lvl="1"/>
            <a:r>
              <a:rPr lang="en-US" altLang="ko-KR" dirty="0" smtClean="0"/>
              <a:t>1962 </a:t>
            </a:r>
            <a:r>
              <a:rPr lang="ko-KR" altLang="en-US" dirty="0" smtClean="0"/>
              <a:t>닉 </a:t>
            </a:r>
            <a:r>
              <a:rPr lang="ko-KR" altLang="en-US" dirty="0" err="1" smtClean="0"/>
              <a:t>홀로니악이</a:t>
            </a:r>
            <a:r>
              <a:rPr lang="ko-KR" altLang="en-US" dirty="0" smtClean="0"/>
              <a:t> 발명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전원이 방향에 따라 빛을 방출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Anode (</a:t>
            </a:r>
            <a:r>
              <a:rPr lang="ko-KR" altLang="en-US" dirty="0" smtClean="0"/>
              <a:t>양극</a:t>
            </a:r>
            <a:r>
              <a:rPr lang="en-US" altLang="ko-KR" dirty="0" smtClean="0"/>
              <a:t>), Cathode (</a:t>
            </a:r>
            <a:r>
              <a:rPr lang="ko-KR" altLang="en-US" dirty="0" smtClean="0"/>
              <a:t>음극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초기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빨간색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초록색</a:t>
            </a:r>
            <a:endParaRPr lang="en-US" altLang="ko-KR" dirty="0"/>
          </a:p>
          <a:p>
            <a:pPr lvl="1"/>
            <a:r>
              <a:rPr lang="ko-KR" altLang="en-US" dirty="0" smtClean="0"/>
              <a:t>최근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노란색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파란색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흰색</a:t>
            </a:r>
            <a:r>
              <a:rPr lang="en-US" altLang="ko-KR" dirty="0" smtClean="0"/>
              <a:t>, 3</a:t>
            </a:r>
            <a:r>
              <a:rPr lang="ko-KR" altLang="en-US" dirty="0" smtClean="0"/>
              <a:t>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내부저항이 적으며 </a:t>
            </a:r>
            <a:r>
              <a:rPr lang="en-US" altLang="ko-KR" dirty="0" smtClean="0"/>
              <a:t>20~30mA</a:t>
            </a:r>
            <a:r>
              <a:rPr lang="ko-KR" altLang="en-US" dirty="0" smtClean="0"/>
              <a:t>의 전류 사용</a:t>
            </a:r>
            <a:endParaRPr lang="en-US" altLang="ko-KR" dirty="0" smtClean="0"/>
          </a:p>
          <a:p>
            <a:pPr marL="269875" lvl="1" indent="0">
              <a:buNone/>
            </a:pPr>
            <a:r>
              <a:rPr lang="en-US" altLang="ko-KR" dirty="0" smtClean="0"/>
              <a:t>→ 5V</a:t>
            </a:r>
            <a:r>
              <a:rPr lang="ko-KR" altLang="en-US" dirty="0" err="1" smtClean="0"/>
              <a:t>연결시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옴 정도의 저항을 직렬로 연결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405" y="1375410"/>
            <a:ext cx="933450" cy="186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8055" y="324231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A   C</a:t>
            </a:r>
            <a:endParaRPr lang="ko-KR" altLang="en-US" dirty="0"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3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브레드보드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전원선으로 사용되는 가로선 </a:t>
            </a:r>
            <a:r>
              <a:rPr lang="en-US" altLang="ko-KR" dirty="0" smtClean="0"/>
              <a:t>(</a:t>
            </a:r>
            <a:r>
              <a:rPr lang="ko-KR" altLang="en-US" dirty="0" smtClean="0"/>
              <a:t>빨간색 </a:t>
            </a:r>
            <a:r>
              <a:rPr lang="en-US" altLang="ko-KR" dirty="0" smtClean="0"/>
              <a:t>: +, </a:t>
            </a:r>
            <a:r>
              <a:rPr lang="ko-KR" altLang="en-US" dirty="0" smtClean="0"/>
              <a:t>파란색 </a:t>
            </a:r>
            <a:r>
              <a:rPr lang="en-US" altLang="ko-KR" dirty="0" smtClean="0"/>
              <a:t>: -)</a:t>
            </a:r>
          </a:p>
          <a:p>
            <a:pPr lvl="1"/>
            <a:r>
              <a:rPr lang="ko-KR" altLang="en-US" dirty="0" smtClean="0"/>
              <a:t>구멍 사이의 간격은 </a:t>
            </a:r>
            <a:r>
              <a:rPr lang="en-US" altLang="ko-KR" dirty="0" smtClean="0"/>
              <a:t>0.1</a:t>
            </a:r>
            <a:r>
              <a:rPr lang="ko-KR" altLang="en-US" dirty="0" smtClean="0"/>
              <a:t>인치 </a:t>
            </a:r>
            <a:r>
              <a:rPr lang="en-US" altLang="ko-KR" dirty="0" smtClean="0"/>
              <a:t>(2.54mm) : DIP</a:t>
            </a:r>
            <a:r>
              <a:rPr lang="ko-KR" altLang="en-US" dirty="0" smtClean="0"/>
              <a:t>타입의 </a:t>
            </a:r>
            <a:r>
              <a:rPr lang="en-US" altLang="ko-KR" dirty="0" smtClean="0"/>
              <a:t>IC </a:t>
            </a:r>
            <a:r>
              <a:rPr lang="ko-KR" altLang="en-US" dirty="0" smtClean="0"/>
              <a:t>칩의 간격과 동일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64" y="3440043"/>
            <a:ext cx="54006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22" y="1774472"/>
            <a:ext cx="4740592" cy="11036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저항</a:t>
            </a:r>
            <a:endParaRPr lang="en-US" altLang="ko-KR" dirty="0"/>
          </a:p>
          <a:p>
            <a:pPr lvl="1"/>
            <a:r>
              <a:rPr lang="ko-KR" altLang="en-US" dirty="0"/>
              <a:t>전류의 흐름을 방해하는 소자</a:t>
            </a:r>
            <a:endParaRPr lang="en-US" altLang="ko-KR" dirty="0"/>
          </a:p>
          <a:p>
            <a:pPr lvl="1"/>
            <a:r>
              <a:rPr lang="ko-KR" altLang="en-US" dirty="0" err="1" smtClean="0"/>
              <a:t>저항값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색 띠로 계산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77396"/>
              </p:ext>
            </p:extLst>
          </p:nvPr>
        </p:nvGraphicFramePr>
        <p:xfrm>
          <a:off x="971287" y="3022827"/>
          <a:ext cx="7218680" cy="3552444"/>
        </p:xfrm>
        <a:graphic>
          <a:graphicData uri="http://schemas.openxmlformats.org/drawingml/2006/table">
            <a:tbl>
              <a:tblPr/>
              <a:tblGrid>
                <a:gridCol w="864785">
                  <a:extLst>
                    <a:ext uri="{9D8B030D-6E8A-4147-A177-3AD203B41FA5}">
                      <a16:colId xmlns:a16="http://schemas.microsoft.com/office/drawing/2014/main" val="291577828"/>
                    </a:ext>
                  </a:extLst>
                </a:gridCol>
                <a:gridCol w="730340">
                  <a:extLst>
                    <a:ext uri="{9D8B030D-6E8A-4147-A177-3AD203B41FA5}">
                      <a16:colId xmlns:a16="http://schemas.microsoft.com/office/drawing/2014/main" val="2605437412"/>
                    </a:ext>
                  </a:extLst>
                </a:gridCol>
                <a:gridCol w="1124711">
                  <a:extLst>
                    <a:ext uri="{9D8B030D-6E8A-4147-A177-3AD203B41FA5}">
                      <a16:colId xmlns:a16="http://schemas.microsoft.com/office/drawing/2014/main" val="2869392242"/>
                    </a:ext>
                  </a:extLst>
                </a:gridCol>
                <a:gridCol w="1124711">
                  <a:extLst>
                    <a:ext uri="{9D8B030D-6E8A-4147-A177-3AD203B41FA5}">
                      <a16:colId xmlns:a16="http://schemas.microsoft.com/office/drawing/2014/main" val="1015114550"/>
                    </a:ext>
                  </a:extLst>
                </a:gridCol>
                <a:gridCol w="1124711">
                  <a:extLst>
                    <a:ext uri="{9D8B030D-6E8A-4147-A177-3AD203B41FA5}">
                      <a16:colId xmlns:a16="http://schemas.microsoft.com/office/drawing/2014/main" val="3737145544"/>
                    </a:ext>
                  </a:extLst>
                </a:gridCol>
                <a:gridCol w="1334650">
                  <a:extLst>
                    <a:ext uri="{9D8B030D-6E8A-4147-A177-3AD203B41FA5}">
                      <a16:colId xmlns:a16="http://schemas.microsoft.com/office/drawing/2014/main" val="659350330"/>
                    </a:ext>
                  </a:extLst>
                </a:gridCol>
                <a:gridCol w="914772">
                  <a:extLst>
                    <a:ext uri="{9D8B030D-6E8A-4147-A177-3AD203B41FA5}">
                      <a16:colId xmlns:a16="http://schemas.microsoft.com/office/drawing/2014/main" val="987349836"/>
                    </a:ext>
                  </a:extLst>
                </a:gridCol>
              </a:tblGrid>
              <a:tr h="140971">
                <a:tc rowSpan="2" gridSpan="2">
                  <a:txBody>
                    <a:bodyPr/>
                    <a:lstStyle/>
                    <a:p>
                      <a:pPr marL="12700" marR="127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구분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  <a:p>
                      <a:pPr marL="12700" marR="127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색상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첫번째 띠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두번째 띠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세번째 띠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 err="1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내번째</a:t>
                      </a: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띠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다섯번째 띠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39213"/>
                  </a:ext>
                </a:extLst>
              </a:tr>
              <a:tr h="14097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숫자 </a:t>
                      </a:r>
                      <a:r>
                        <a:rPr lang="en-US" altLang="ko-KR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숫자 </a:t>
                      </a:r>
                      <a:r>
                        <a:rPr lang="en-US" altLang="ko-KR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숫자 </a:t>
                      </a:r>
                      <a:r>
                        <a:rPr lang="en-US" altLang="ko-KR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승수</a:t>
                      </a: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오차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1843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검은색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0</a:t>
                      </a: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069930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4D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갈색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</a:t>
                      </a: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±1%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57492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빨간색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2</a:t>
                      </a: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±2%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31987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주황색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3</a:t>
                      </a: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1000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881823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노란색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4</a:t>
                      </a: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10000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32472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초록색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5</a:t>
                      </a: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100000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±0.5%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520777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파란색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6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6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6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6</a:t>
                      </a: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1000000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±0.25%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5808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보라색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7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7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7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7</a:t>
                      </a: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10000000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±0.1%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70895"/>
                  </a:ext>
                </a:extLst>
              </a:tr>
              <a:tr h="198544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회색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10</a:t>
                      </a:r>
                      <a:r>
                        <a:rPr lang="en-US" sz="1100" kern="0" spc="-30" baseline="3000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8</a:t>
                      </a: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= 100000000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±0.05%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590761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흰색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9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9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9</a:t>
                      </a:r>
                      <a:endParaRPr 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71803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19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황금색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±5%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405933"/>
                  </a:ext>
                </a:extLst>
              </a:tr>
              <a:tr h="14097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3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은색</a:t>
                      </a: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-3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-30" dirty="0">
                          <a:solidFill>
                            <a:srgbClr val="000000"/>
                          </a:solidFill>
                          <a:effectLst/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±10%</a:t>
                      </a:r>
                      <a:endParaRPr lang="en-US" sz="1100" kern="0" spc="-30" dirty="0">
                        <a:solidFill>
                          <a:srgbClr val="000000"/>
                        </a:solidFill>
                        <a:effectLst/>
                        <a:latin typeface="SpoqaHanSans-Regular" panose="020B0500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036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42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회로 구성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2" y="2154555"/>
            <a:ext cx="6699409" cy="2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0387" y="2129176"/>
            <a:ext cx="7147198" cy="339469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13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처음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시작시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한번만 수행하는 함수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설정을 담당한다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ko-KR" altLang="en-US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pinMode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(led,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OUTPUT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13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 핀을 출력으로 설정한다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반복해서 호출되는 함수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ko-KR" altLang="en-US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(led,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HIGH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13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 핀으로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5V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디지털 신호를 출력한다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1000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ms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초를 기다린다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(led,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LOW</a:t>
            </a:r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	 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 smtClean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13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 핀으로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0V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디지털 신호를 출력한다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    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초를 기다린다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latinLnBrk="0">
              <a:lnSpc>
                <a:spcPct val="120000"/>
              </a:lnSpc>
            </a:pP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0387" y="1768326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예제 </a:t>
            </a:r>
            <a:r>
              <a:rPr lang="en-US" altLang="ko-KR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4-1. </a:t>
            </a:r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첫번째 스케치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추가 실습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초 주기가 아닌 </a:t>
            </a:r>
            <a:r>
              <a:rPr lang="en-US" altLang="ko-KR" dirty="0" smtClean="0"/>
              <a:t>1</a:t>
            </a:r>
            <a:r>
              <a:rPr lang="ko-KR" altLang="en-US" dirty="0" smtClean="0"/>
              <a:t>초 주기로 켜졌다가 꺼지는 것을 반복하도록 수정하라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13</a:t>
            </a:r>
            <a:r>
              <a:rPr lang="ko-KR" altLang="en-US" dirty="0" smtClean="0"/>
              <a:t>번 핀이 아닌 다른 곳에 연결하여 동일한 동작을 하도록 회로 및 스케치를 수정하라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2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4.2 </a:t>
            </a:r>
            <a:r>
              <a:rPr lang="ko-KR" altLang="en-US" dirty="0" smtClean="0"/>
              <a:t>두개의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제어하기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회로 구성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3073" name="_x510670808" descr="EMB00003e047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0" y="2108835"/>
            <a:ext cx="5210175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2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스케치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81827" y="1826281"/>
            <a:ext cx="7147198" cy="445427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ledA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13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 err="1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ledB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12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처음 </a:t>
            </a:r>
            <a:r>
              <a:rPr lang="ko-KR" altLang="en-US" sz="1400" i="1" dirty="0" err="1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시작시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한번만 수행하는 함수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설정을 담당한다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ko-KR" altLang="en-US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setup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pinMode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ledA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OUTPUT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13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 핀을 출력으로 설정한다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pinMode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ledB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OUTPUT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 핀을 출력으로 설정한다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반복해서 호출되는 함수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ko-KR" altLang="en-US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loop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만 켜기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ledA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HIGH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켜기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ledB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LOW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끄기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          </a:t>
            </a:r>
            <a:r>
              <a:rPr lang="en-US" altLang="ko-KR" sz="1400" i="1" dirty="0" smtClean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초를 기다린다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만 켜기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ledA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LOW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끄기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 err="1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digitalWrite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 err="1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ledB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dirty="0">
                <a:solidFill>
                  <a:srgbClr val="A626A4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HIGH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LED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켜기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</a:t>
            </a:r>
            <a:r>
              <a:rPr lang="en-US" altLang="ko-KR" sz="1400" dirty="0">
                <a:solidFill>
                  <a:srgbClr val="4078F2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delay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98680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1000</a:t>
            </a:r>
            <a:r>
              <a:rPr lang="en-US" altLang="ko-KR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r>
              <a:rPr lang="ko-KR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              </a:t>
            </a:r>
            <a:r>
              <a:rPr lang="en-US" altLang="ko-KR" sz="1400" i="1" dirty="0" smtClean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 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초를 기다린다</a:t>
            </a:r>
            <a:r>
              <a:rPr lang="en-US" altLang="ko-KR" sz="1400" i="1" dirty="0">
                <a:solidFill>
                  <a:srgbClr val="A0A1A7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400" dirty="0" smtClean="0">
                <a:solidFill>
                  <a:srgbClr val="333333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ko-KR" altLang="en-US" sz="1400" dirty="0">
              <a:solidFill>
                <a:srgbClr val="333333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81827" y="1465431"/>
            <a:ext cx="7147198" cy="36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</a:bodyPr>
          <a:lstStyle/>
          <a:p>
            <a:pPr latinLnBrk="0"/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예제 </a:t>
            </a:r>
            <a:r>
              <a:rPr lang="en-US" altLang="ko-KR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4-2. </a:t>
            </a:r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두 개의 </a:t>
            </a:r>
            <a:r>
              <a:rPr lang="en-US" altLang="ko-KR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LED </a:t>
            </a:r>
            <a:r>
              <a:rPr lang="ko-KR" altLang="en-US" sz="1400" kern="0" dirty="0" smtClean="0">
                <a:solidFill>
                  <a:schemeClr val="bg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굴림" panose="020B0600000101010101" pitchFamily="50" charset="-127"/>
              </a:rPr>
              <a:t>순차 점등</a:t>
            </a:r>
            <a:endParaRPr lang="ko-KR" altLang="ko-KR" sz="1400" kern="100" dirty="0">
              <a:solidFill>
                <a:schemeClr val="bg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</TotalTime>
  <Words>566</Words>
  <Application>Microsoft Office PowerPoint</Application>
  <PresentationFormat>화면 슬라이드 쇼(4:3)</PresentationFormat>
  <Paragraphs>221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굴림</vt:lpstr>
      <vt:lpstr>SpoqaHanSans-Bold</vt:lpstr>
      <vt:lpstr>Calibri</vt:lpstr>
      <vt:lpstr>Wingdings</vt:lpstr>
      <vt:lpstr>Consolas</vt:lpstr>
      <vt:lpstr>맑은 고딕</vt:lpstr>
      <vt:lpstr>나눔손글씨 펜</vt:lpstr>
      <vt:lpstr>SpoqaHanSans-Regular</vt:lpstr>
      <vt:lpstr>Arial</vt:lpstr>
      <vt:lpstr>Times New Roman</vt:lpstr>
      <vt:lpstr>Office 테마</vt:lpstr>
      <vt:lpstr>4. 디지털 입출력의 기초</vt:lpstr>
      <vt:lpstr>4.1 LED를 이용한 디지털 신호 출력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4.2 두개의 LED를 제어하기</vt:lpstr>
      <vt:lpstr>PowerPoint 프레젠테이션</vt:lpstr>
      <vt:lpstr>PowerPoint 프레젠테이션</vt:lpstr>
      <vt:lpstr>4.3 스위치를 이용한 디지털 입력</vt:lpstr>
      <vt:lpstr>PowerPoint 프레젠테이션</vt:lpstr>
      <vt:lpstr>PowerPoint 프레젠테이션</vt:lpstr>
      <vt:lpstr>PowerPoint 프레젠테이션</vt:lpstr>
      <vt:lpstr>UART 통신</vt:lpstr>
      <vt:lpstr>PowerPoint 프레젠테이션</vt:lpstr>
      <vt:lpstr>PowerPoint 프레젠테이션</vt:lpstr>
      <vt:lpstr>시리얼 입력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55</cp:revision>
  <dcterms:created xsi:type="dcterms:W3CDTF">2019-05-23T04:38:59Z</dcterms:created>
  <dcterms:modified xsi:type="dcterms:W3CDTF">2019-10-24T14:36:26Z</dcterms:modified>
</cp:coreProperties>
</file>