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5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82" r:id="rId19"/>
    <p:sldId id="281" r:id="rId20"/>
    <p:sldId id="283" r:id="rId21"/>
    <p:sldId id="284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SpoqaHanSans-Bold" panose="020B0800000000000000" pitchFamily="50" charset="-127"/>
      <p:bold r:id="rId28"/>
    </p:embeddedFont>
    <p:embeddedFont>
      <p:font typeface="SpoqaHanSans-Regular" panose="020B0500000000000000" pitchFamily="50" charset="-127"/>
      <p:regular r:id="rId29"/>
    </p:embeddedFont>
    <p:embeddedFont>
      <p:font typeface="맑은 고딕" panose="020B0503020000020004" pitchFamily="50" charset="-127"/>
      <p:regular r:id="rId30"/>
      <p:bold r:id="rId3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ECC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486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4DB78-1A47-401F-859F-D0B30B01B3F3}" type="datetimeFigureOut">
              <a:rPr lang="ko-KR" altLang="en-US" smtClean="0"/>
              <a:t>2019-09-05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8D345-976F-4BFF-A78A-A5AACAEFFD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3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accent6">
                    <a:lumMod val="50000"/>
                  </a:schemeClr>
                </a:solidFill>
                <a:latin typeface="SpoqaHanSans-Bold" panose="020B0800000000000000" pitchFamily="50" charset="-127"/>
                <a:ea typeface="SpoqaHanSans-Bold" panose="020B0800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SpoqaHanSans-Bold" panose="020B0800000000000000" pitchFamily="50" charset="-127"/>
                <a:ea typeface="SpoqaHanSans-Bold" panose="020B0800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26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811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99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/>
              <a:t>- </a:t>
            </a:r>
            <a:fld id="{EADD8807-8A41-4590-9E52-81E5A3EC1070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532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51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698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144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48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27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15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51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1"/>
            <a:ext cx="9144000" cy="78787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7805" y="110220"/>
            <a:ext cx="8505644" cy="64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805" y="898098"/>
            <a:ext cx="8505645" cy="5548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</a:t>
            </a:r>
            <a:r>
              <a:rPr lang="en-US" altLang="ko-KR" dirty="0" smtClean="0"/>
              <a:t>ad</a:t>
            </a:r>
            <a:r>
              <a:rPr lang="ko-KR" altLang="en-US" dirty="0" smtClean="0"/>
              <a:t>텍스트 스타일 편집</a:t>
            </a:r>
          </a:p>
          <a:p>
            <a:pPr lvl="1"/>
            <a:r>
              <a:rPr lang="ko-KR" altLang="en-US" dirty="0" smtClean="0"/>
              <a:t>둘째 수</a:t>
            </a:r>
            <a:r>
              <a:rPr lang="en-US" altLang="ko-KR" dirty="0" smtClean="0"/>
              <a:t>as</a:t>
            </a:r>
            <a:r>
              <a:rPr lang="ko-KR" altLang="en-US" dirty="0" smtClean="0"/>
              <a:t>준</a:t>
            </a:r>
          </a:p>
          <a:p>
            <a:pPr lvl="2"/>
            <a:r>
              <a:rPr lang="ko-KR" altLang="en-US" dirty="0" smtClean="0"/>
              <a:t>셋째 수</a:t>
            </a:r>
            <a:r>
              <a:rPr lang="en-US" altLang="ko-KR" dirty="0" smtClean="0"/>
              <a:t>as</a:t>
            </a:r>
            <a:r>
              <a:rPr lang="ko-KR" altLang="en-US" dirty="0" smtClean="0"/>
              <a:t>준</a:t>
            </a:r>
          </a:p>
          <a:p>
            <a:pPr lvl="3"/>
            <a:r>
              <a:rPr lang="ko-KR" altLang="en-US" dirty="0" smtClean="0"/>
              <a:t>넷째 수</a:t>
            </a:r>
            <a:r>
              <a:rPr lang="en-US" altLang="ko-KR" dirty="0" smtClean="0"/>
              <a:t>as</a:t>
            </a:r>
            <a:r>
              <a:rPr lang="ko-KR" altLang="en-US" dirty="0" smtClean="0"/>
              <a:t>준</a:t>
            </a:r>
          </a:p>
          <a:p>
            <a:pPr lvl="4"/>
            <a:r>
              <a:rPr lang="ko-KR" altLang="en-US" dirty="0" smtClean="0"/>
              <a:t>다섯째 </a:t>
            </a:r>
            <a:r>
              <a:rPr lang="en-US" altLang="ko-KR" dirty="0" smtClean="0"/>
              <a:t>as</a:t>
            </a:r>
            <a:r>
              <a:rPr lang="ko-KR" altLang="en-US" dirty="0" smtClean="0"/>
              <a:t>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142" y="6626352"/>
            <a:ext cx="914858" cy="231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‹#›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581001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+mn-cs"/>
              </a:rPr>
              <a:t>휴먼스마트기기설계</a:t>
            </a:r>
            <a:endParaRPr lang="ko-KR" altLang="en-US" sz="1200" kern="1200" dirty="0">
              <a:solidFill>
                <a:schemeClr val="tx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99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>
          <a:solidFill>
            <a:srgbClr val="F3FE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poqaHanSans-Bold" panose="020B0800000000000000" pitchFamily="50" charset="-127"/>
          <a:ea typeface="SpoqaHanSans-Bold" panose="020B0800000000000000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1pPr>
      <a:lvl2pPr marL="449263" indent="-179388" algn="l" defTabSz="914400" rtl="0" eaLnBrk="1" latinLnBrk="1" hangingPunct="1">
        <a:lnSpc>
          <a:spcPct val="110000"/>
        </a:lnSpc>
        <a:spcBef>
          <a:spcPts val="500"/>
        </a:spcBef>
        <a:buFont typeface="SpoqaHanSans-Regular" panose="020B0500000000000000" pitchFamily="50" charset="-127"/>
        <a:buChar char="-"/>
        <a:defRPr sz="24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2pPr>
      <a:lvl3pPr marL="719138" indent="-269875" algn="l" defTabSz="914400" rtl="0" eaLnBrk="1" latinLnBrk="1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3pPr>
      <a:lvl4pPr marL="982663" indent="-263525" algn="l" defTabSz="914400" rtl="0" eaLnBrk="1" latinLnBrk="1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4pPr>
      <a:lvl5pPr marL="1166813" indent="-184150" algn="l" defTabSz="914400" rtl="0" eaLnBrk="1" latinLnBrk="1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s://store.arduino.cc/usa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.sparkfun.com/tutorials/arduino-shields/all" TargetMode="Externa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ronicslovers.com/2018/11/build-arduino-quadcopter-with-complete-source-code-and-circuit-diagram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folgertech.com/products/folger-tech-reprap-prusa-i3-clear-frame-full-3d-printer-kit-ramps-gt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igabitmagazine.com/ai/smart-farming-alternative-uses-advanced-technologi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reate.arduino.cc/projecthu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oqaHanSans-Bold" panose="020B0800000000000000" pitchFamily="50" charset="-127"/>
                <a:ea typeface="SpoqaHanSans-Bold" panose="020B0800000000000000" pitchFamily="50" charset="-127"/>
              </a:rPr>
              <a:t>휴먼스마트기기설계</a:t>
            </a:r>
            <a:r>
              <a:rPr lang="en-US" altLang="ko-KR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oqaHanSans-Bold" panose="020B0800000000000000" pitchFamily="50" charset="-127"/>
                <a:ea typeface="SpoqaHanSans-Bold" panose="020B0800000000000000" pitchFamily="50" charset="-127"/>
              </a:rPr>
              <a:t/>
            </a:r>
            <a:br>
              <a:rPr lang="en-US" altLang="ko-KR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oqaHanSans-Bold" panose="020B0800000000000000" pitchFamily="50" charset="-127"/>
                <a:ea typeface="SpoqaHanSans-Bold" panose="020B0800000000000000" pitchFamily="50" charset="-127"/>
              </a:rPr>
            </a:br>
            <a:endParaRPr lang="ko-KR" alt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oqaHanSans-Bold" panose="020B0800000000000000" pitchFamily="50" charset="-127"/>
              <a:ea typeface="SpoqaHanSans-Bold" panose="020B0800000000000000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>
                <a:latin typeface="SpoqaHanSans-Bold" panose="020B0800000000000000" pitchFamily="50" charset="-127"/>
                <a:ea typeface="SpoqaHanSans-Bold" panose="020B0800000000000000" pitchFamily="50" charset="-127"/>
              </a:rPr>
              <a:t>위덕대학교 에너지전기공학부</a:t>
            </a:r>
            <a:endParaRPr lang="en-US" altLang="ko-KR" dirty="0" smtClean="0">
              <a:latin typeface="SpoqaHanSans-Bold" panose="020B0800000000000000" pitchFamily="50" charset="-127"/>
              <a:ea typeface="SpoqaHanSans-Bold" panose="020B0800000000000000" pitchFamily="50" charset="-127"/>
            </a:endParaRPr>
          </a:p>
          <a:p>
            <a:endParaRPr lang="en-US" altLang="ko-KR" dirty="0"/>
          </a:p>
          <a:p>
            <a:r>
              <a:rPr lang="ko-KR" altLang="en-US" dirty="0" smtClean="0"/>
              <a:t>이  수  형</a:t>
            </a:r>
            <a:endParaRPr lang="ko-KR" altLang="en-US" dirty="0">
              <a:latin typeface="SpoqaHanSans-Bold" panose="020B0800000000000000" pitchFamily="50" charset="-127"/>
              <a:ea typeface="SpoqaHanSans-Bold" panose="020B08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31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ROM(Read </a:t>
            </a:r>
            <a:r>
              <a:rPr lang="en-US" altLang="ko-KR" dirty="0"/>
              <a:t>Only Memory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읽기 </a:t>
            </a:r>
            <a:r>
              <a:rPr lang="ko-KR" altLang="en-US" dirty="0"/>
              <a:t>전용 메모리컴퓨터의 내부에 사용되는 메모리로 한번 기록되면 수정할 수 없는 메모리를 의미한다</a:t>
            </a:r>
            <a:r>
              <a:rPr lang="en-US" altLang="ko-KR" dirty="0"/>
              <a:t>. </a:t>
            </a:r>
            <a:r>
              <a:rPr lang="ko-KR" altLang="en-US" dirty="0"/>
              <a:t>일반적으로 컴퓨터시스템에서 아주 작은 크기를 가지고 컴퓨터가 시작될 때 수행해야 할 내용을 포함하고 있다</a:t>
            </a:r>
            <a:r>
              <a:rPr lang="en-US" altLang="ko-KR" dirty="0"/>
              <a:t>.</a:t>
            </a:r>
          </a:p>
          <a:p>
            <a:r>
              <a:rPr lang="en-US" altLang="ko-KR" dirty="0" smtClean="0"/>
              <a:t>EEPROM(Electrical </a:t>
            </a:r>
            <a:r>
              <a:rPr lang="en-US" altLang="ko-KR" dirty="0"/>
              <a:t>Erasable and Programmable ROM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ROM</a:t>
            </a:r>
            <a:r>
              <a:rPr lang="ko-KR" altLang="en-US" dirty="0"/>
              <a:t>이 메모리를 수정할 수 없으므로 전기적인 신호를 가해서 수정할 수 있도록 만든 메모리이다</a:t>
            </a:r>
            <a:r>
              <a:rPr lang="en-US" altLang="ko-KR" dirty="0"/>
              <a:t>. </a:t>
            </a:r>
            <a:r>
              <a:rPr lang="ko-KR" altLang="en-US" dirty="0" err="1"/>
              <a:t>아두이노의</a:t>
            </a:r>
            <a:r>
              <a:rPr lang="ko-KR" altLang="en-US" dirty="0"/>
              <a:t> 경우 전원이 차단되고 다시 시작되는 경우에 이전의 설정들을 기억하기 위하여 사용된다</a:t>
            </a:r>
            <a:r>
              <a:rPr lang="en-US" altLang="ko-KR" dirty="0"/>
              <a:t>.</a:t>
            </a:r>
          </a:p>
          <a:p>
            <a:r>
              <a:rPr lang="en-US" altLang="ko-KR" dirty="0" smtClean="0"/>
              <a:t>RAM(Random </a:t>
            </a:r>
            <a:r>
              <a:rPr lang="en-US" altLang="ko-KR" dirty="0"/>
              <a:t>Access Memory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자유로운 </a:t>
            </a:r>
            <a:r>
              <a:rPr lang="ko-KR" altLang="en-US" dirty="0"/>
              <a:t>접근이 가능한 메모리</a:t>
            </a:r>
            <a:r>
              <a:rPr lang="en-US" altLang="ko-KR" dirty="0"/>
              <a:t>ROM</a:t>
            </a:r>
            <a:r>
              <a:rPr lang="ko-KR" altLang="en-US" dirty="0"/>
              <a:t>과는 다르게 언제든지 쓰고 지울 수 있는 기억장치이다</a:t>
            </a:r>
            <a:r>
              <a:rPr lang="en-US" altLang="ko-KR" dirty="0"/>
              <a:t>. </a:t>
            </a:r>
            <a:r>
              <a:rPr lang="ko-KR" altLang="en-US" dirty="0"/>
              <a:t>컴퓨터가 </a:t>
            </a:r>
            <a:r>
              <a:rPr lang="ko-KR" altLang="en-US" dirty="0" err="1"/>
              <a:t>수행중일</a:t>
            </a:r>
            <a:r>
              <a:rPr lang="ko-KR" altLang="en-US" dirty="0"/>
              <a:t> 경우 중앙처리장치</a:t>
            </a:r>
            <a:r>
              <a:rPr lang="en-US" altLang="ko-KR" dirty="0"/>
              <a:t>(CPU)</a:t>
            </a:r>
            <a:r>
              <a:rPr lang="ko-KR" altLang="en-US" dirty="0"/>
              <a:t>에서 수행할 프로그램과 데이터를 항상 저장하고 있다</a:t>
            </a:r>
            <a:r>
              <a:rPr lang="en-US" altLang="ko-KR" dirty="0"/>
              <a:t>. </a:t>
            </a:r>
            <a:r>
              <a:rPr lang="ko-KR" altLang="en-US" dirty="0"/>
              <a:t>다만</a:t>
            </a:r>
            <a:r>
              <a:rPr lang="en-US" altLang="ko-KR" dirty="0"/>
              <a:t>, </a:t>
            </a:r>
            <a:r>
              <a:rPr lang="ko-KR" altLang="en-US" dirty="0"/>
              <a:t>전원 공급이 없는 경우에는 내용이 사라져버린다</a:t>
            </a:r>
            <a:r>
              <a:rPr lang="en-US" altLang="ko-KR" dirty="0"/>
              <a:t>. RAM</a:t>
            </a:r>
            <a:r>
              <a:rPr lang="ko-KR" altLang="en-US" dirty="0"/>
              <a:t>의 종류로는 </a:t>
            </a:r>
            <a:r>
              <a:rPr lang="en-US" altLang="ko-KR" dirty="0"/>
              <a:t>SRAM (Static RAM) </a:t>
            </a:r>
            <a:r>
              <a:rPr lang="ko-KR" altLang="en-US" dirty="0"/>
              <a:t>및 </a:t>
            </a:r>
            <a:r>
              <a:rPr lang="en-US" altLang="ko-KR" dirty="0"/>
              <a:t>DRAM (Dynamic RAM)</a:t>
            </a:r>
            <a:r>
              <a:rPr lang="ko-KR" altLang="en-US" dirty="0"/>
              <a:t>이 있으며 </a:t>
            </a:r>
            <a:r>
              <a:rPr lang="en-US" altLang="ko-KR" dirty="0"/>
              <a:t>SRAM</a:t>
            </a:r>
            <a:r>
              <a:rPr lang="ko-KR" altLang="en-US" dirty="0"/>
              <a:t>이 상대적으로 고속으로 동작하며 고가이다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10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9601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아두이노의</a:t>
            </a:r>
            <a:r>
              <a:rPr lang="ko-KR" altLang="en-US" dirty="0" smtClean="0"/>
              <a:t> 종류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아두이노</a:t>
            </a:r>
            <a:r>
              <a:rPr lang="ko-KR" altLang="en-US" dirty="0" smtClean="0"/>
              <a:t> 레오나르도 </a:t>
            </a:r>
            <a:r>
              <a:rPr lang="en-US" altLang="ko-KR" dirty="0" smtClean="0"/>
              <a:t>(Arduino Leonardo)</a:t>
            </a:r>
          </a:p>
          <a:p>
            <a:pPr lvl="1"/>
            <a:r>
              <a:rPr lang="ko-KR" altLang="en-US" dirty="0" smtClean="0"/>
              <a:t>키보드 또는 마우스 장치로서 구동 가능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다른 </a:t>
            </a:r>
            <a:r>
              <a:rPr lang="ko-KR" altLang="en-US" dirty="0" err="1" smtClean="0"/>
              <a:t>보드들과다른특성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Atmel</a:t>
            </a:r>
            <a:r>
              <a:rPr lang="ko-KR" altLang="en-US" dirty="0" smtClean="0"/>
              <a:t>사의 </a:t>
            </a:r>
            <a:r>
              <a:rPr lang="en-US" altLang="ko-KR" dirty="0" smtClean="0"/>
              <a:t>ATmega32U4</a:t>
            </a:r>
          </a:p>
          <a:p>
            <a:pPr lvl="1"/>
            <a:r>
              <a:rPr lang="en-US" altLang="ko-KR" dirty="0" smtClean="0"/>
              <a:t>16MHz </a:t>
            </a:r>
            <a:r>
              <a:rPr lang="ko-KR" altLang="en-US" dirty="0" smtClean="0"/>
              <a:t>동작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20</a:t>
            </a:r>
            <a:r>
              <a:rPr lang="ko-KR" altLang="en-US" dirty="0" smtClean="0"/>
              <a:t>개의 디지털 입</a:t>
            </a:r>
            <a:r>
              <a:rPr lang="en-US" altLang="ko-KR" dirty="0" smtClean="0"/>
              <a:t>/</a:t>
            </a:r>
            <a:r>
              <a:rPr lang="ko-KR" altLang="en-US" dirty="0" smtClean="0"/>
              <a:t>출력 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12</a:t>
            </a:r>
            <a:r>
              <a:rPr lang="ko-KR" altLang="en-US" dirty="0" smtClean="0"/>
              <a:t>개의 아날로그 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EEPROM : 1KB</a:t>
            </a:r>
          </a:p>
          <a:p>
            <a:pPr lvl="1"/>
            <a:r>
              <a:rPr lang="en-US" altLang="ko-KR" dirty="0" smtClean="0"/>
              <a:t>Flash Memory : 32KB</a:t>
            </a:r>
          </a:p>
          <a:p>
            <a:pPr lvl="1"/>
            <a:r>
              <a:rPr lang="en-US" altLang="ko-KR" dirty="0" smtClean="0"/>
              <a:t>SRAM : 2KB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528861544" descr="EMB0000a7a419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735" y="2473016"/>
            <a:ext cx="3700850" cy="283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671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_x528861544" descr="EMB0000a7a419c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189" y="2118360"/>
            <a:ext cx="4601260" cy="238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아두이노의</a:t>
            </a:r>
            <a:r>
              <a:rPr lang="ko-KR" altLang="en-US" dirty="0" smtClean="0"/>
              <a:t> 종류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아두이노</a:t>
            </a:r>
            <a:r>
              <a:rPr lang="ko-KR" altLang="en-US" dirty="0" smtClean="0"/>
              <a:t> 메가</a:t>
            </a:r>
            <a:r>
              <a:rPr lang="en-US" altLang="ko-KR" dirty="0" smtClean="0"/>
              <a:t>2560</a:t>
            </a:r>
            <a:r>
              <a:rPr lang="ko-KR" altLang="en-US" dirty="0" smtClean="0"/>
              <a:t> </a:t>
            </a:r>
            <a:r>
              <a:rPr lang="en-US" altLang="ko-KR" dirty="0" smtClean="0"/>
              <a:t>(Arduino Mega2560)</a:t>
            </a:r>
          </a:p>
          <a:p>
            <a:pPr lvl="1"/>
            <a:r>
              <a:rPr lang="ko-KR" altLang="en-US" dirty="0" smtClean="0"/>
              <a:t>많은 </a:t>
            </a:r>
            <a:r>
              <a:rPr lang="ko-KR" altLang="en-US" dirty="0" err="1" smtClean="0"/>
              <a:t>입출력핀을</a:t>
            </a:r>
            <a:r>
              <a:rPr lang="ko-KR" altLang="en-US" dirty="0" smtClean="0"/>
              <a:t> 가지는 보드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Atmel</a:t>
            </a:r>
            <a:r>
              <a:rPr lang="ko-KR" altLang="en-US" dirty="0" smtClean="0"/>
              <a:t>사의 </a:t>
            </a:r>
            <a:r>
              <a:rPr lang="en-US" altLang="ko-KR" dirty="0" smtClean="0"/>
              <a:t>ATmega2560</a:t>
            </a:r>
          </a:p>
          <a:p>
            <a:pPr lvl="1"/>
            <a:r>
              <a:rPr lang="en-US" altLang="ko-KR" dirty="0" smtClean="0"/>
              <a:t>54</a:t>
            </a:r>
            <a:r>
              <a:rPr lang="ko-KR" altLang="en-US" dirty="0" smtClean="0"/>
              <a:t>개의 디지털 입</a:t>
            </a:r>
            <a:r>
              <a:rPr lang="en-US" altLang="ko-KR" dirty="0" smtClean="0"/>
              <a:t>/</a:t>
            </a:r>
            <a:r>
              <a:rPr lang="ko-KR" altLang="en-US" dirty="0" smtClean="0"/>
              <a:t>출력 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15</a:t>
            </a:r>
            <a:r>
              <a:rPr lang="ko-KR" altLang="en-US" dirty="0" smtClean="0"/>
              <a:t>개의 </a:t>
            </a:r>
            <a:r>
              <a:rPr lang="en-US" altLang="ko-KR" dirty="0" smtClean="0"/>
              <a:t>PWM </a:t>
            </a:r>
            <a:r>
              <a:rPr lang="ko-KR" altLang="en-US" dirty="0" smtClean="0"/>
              <a:t>출력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16</a:t>
            </a:r>
            <a:r>
              <a:rPr lang="ko-KR" altLang="en-US" dirty="0" smtClean="0"/>
              <a:t>개의 아날로그 핀</a:t>
            </a:r>
            <a:endParaRPr lang="en-US" altLang="ko-KR" dirty="0" smtClean="0"/>
          </a:p>
          <a:p>
            <a:pPr lvl="1"/>
            <a:r>
              <a:rPr lang="en-US" altLang="ko-KR" dirty="0"/>
              <a:t>EEPROM : </a:t>
            </a:r>
            <a:r>
              <a:rPr lang="en-US" altLang="ko-KR" dirty="0" smtClean="0"/>
              <a:t>4KB</a:t>
            </a:r>
            <a:endParaRPr lang="en-US" altLang="ko-KR" dirty="0"/>
          </a:p>
          <a:p>
            <a:pPr lvl="1"/>
            <a:r>
              <a:rPr lang="en-US" altLang="ko-KR" dirty="0"/>
              <a:t>Flash Memory : </a:t>
            </a:r>
            <a:r>
              <a:rPr lang="en-US" altLang="ko-KR" dirty="0" smtClean="0"/>
              <a:t>256KB</a:t>
            </a:r>
            <a:endParaRPr lang="en-US" altLang="ko-KR" dirty="0"/>
          </a:p>
          <a:p>
            <a:pPr lvl="1"/>
            <a:r>
              <a:rPr lang="en-US" altLang="ko-KR" dirty="0"/>
              <a:t>SRAM : </a:t>
            </a:r>
            <a:r>
              <a:rPr lang="en-US" altLang="ko-KR" dirty="0" smtClean="0"/>
              <a:t>8KB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2856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아두이노의</a:t>
            </a:r>
            <a:r>
              <a:rPr lang="ko-KR" altLang="en-US" dirty="0" smtClean="0"/>
              <a:t> 종류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아두이노</a:t>
            </a:r>
            <a:r>
              <a:rPr lang="ko-KR" altLang="en-US" dirty="0" smtClean="0"/>
              <a:t> 제로 </a:t>
            </a:r>
            <a:r>
              <a:rPr lang="en-US" altLang="ko-KR" dirty="0" smtClean="0"/>
              <a:t>(Arduino Zero)</a:t>
            </a:r>
          </a:p>
          <a:p>
            <a:pPr lvl="1"/>
            <a:r>
              <a:rPr lang="en-US" altLang="ko-KR" dirty="0" smtClean="0"/>
              <a:t>32</a:t>
            </a:r>
            <a:r>
              <a:rPr lang="ko-KR" altLang="en-US" dirty="0" smtClean="0"/>
              <a:t>비트 마이크로컨트롤러를 사용한 고성능</a:t>
            </a:r>
            <a:r>
              <a:rPr lang="en-US" altLang="ko-KR" dirty="0" smtClean="0"/>
              <a:t> </a:t>
            </a:r>
            <a:r>
              <a:rPr lang="ko-KR" altLang="en-US" dirty="0" smtClean="0"/>
              <a:t>보드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Atmel</a:t>
            </a:r>
            <a:r>
              <a:rPr lang="ko-KR" altLang="en-US" dirty="0" smtClean="0"/>
              <a:t>사의 </a:t>
            </a:r>
            <a:r>
              <a:rPr lang="en-US" altLang="ko-KR" dirty="0" smtClean="0"/>
              <a:t>ATSAMD21</a:t>
            </a:r>
          </a:p>
          <a:p>
            <a:pPr lvl="1"/>
            <a:r>
              <a:rPr lang="en-US" altLang="ko-KR" dirty="0" smtClean="0"/>
              <a:t>48MHz </a:t>
            </a:r>
            <a:r>
              <a:rPr lang="ko-KR" altLang="en-US" dirty="0" smtClean="0"/>
              <a:t>동작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Flash </a:t>
            </a:r>
            <a:r>
              <a:rPr lang="en-US" altLang="ko-KR" dirty="0"/>
              <a:t>Memory : </a:t>
            </a:r>
            <a:r>
              <a:rPr lang="en-US" altLang="ko-KR" dirty="0" smtClean="0"/>
              <a:t>256KB</a:t>
            </a:r>
            <a:endParaRPr lang="en-US" altLang="ko-KR" dirty="0"/>
          </a:p>
          <a:p>
            <a:pPr lvl="1"/>
            <a:r>
              <a:rPr lang="en-US" altLang="ko-KR" dirty="0"/>
              <a:t>SRAM : </a:t>
            </a:r>
            <a:r>
              <a:rPr lang="en-US" altLang="ko-KR" dirty="0" smtClean="0"/>
              <a:t>32KB</a:t>
            </a:r>
          </a:p>
          <a:p>
            <a:pPr lvl="1"/>
            <a:r>
              <a:rPr lang="ko-KR" altLang="en-US" dirty="0" err="1" smtClean="0"/>
              <a:t>동작전압</a:t>
            </a:r>
            <a:r>
              <a:rPr lang="en-US" altLang="ko-KR" dirty="0" smtClean="0"/>
              <a:t> : 3.3V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528861624" descr="EMB0000a7a419d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03" b="90000" l="16154" r="82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43" t="11346" r="18617" b="10529"/>
          <a:stretch>
            <a:fillRect/>
          </a:stretch>
        </p:blipFill>
        <p:spPr bwMode="auto">
          <a:xfrm>
            <a:off x="4572000" y="2162914"/>
            <a:ext cx="3809568" cy="284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273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아두이노의</a:t>
            </a:r>
            <a:r>
              <a:rPr lang="ko-KR" altLang="en-US" dirty="0" smtClean="0"/>
              <a:t> 종류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아두이노</a:t>
            </a:r>
            <a:r>
              <a:rPr lang="ko-KR" altLang="en-US" dirty="0" smtClean="0"/>
              <a:t> 나노 </a:t>
            </a:r>
            <a:r>
              <a:rPr lang="en-US" altLang="ko-KR" dirty="0" smtClean="0"/>
              <a:t>(Arduino Nano)</a:t>
            </a:r>
          </a:p>
          <a:p>
            <a:pPr lvl="1"/>
            <a:r>
              <a:rPr lang="ko-KR" altLang="en-US" dirty="0" err="1" smtClean="0"/>
              <a:t>아두이노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우노의</a:t>
            </a:r>
            <a:r>
              <a:rPr lang="ko-KR" altLang="en-US" dirty="0" smtClean="0"/>
              <a:t> 미니 버전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우노를</a:t>
            </a:r>
            <a:r>
              <a:rPr lang="ko-KR" altLang="en-US" dirty="0" smtClean="0"/>
              <a:t> 이용하여 개발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→ </a:t>
            </a:r>
            <a:r>
              <a:rPr lang="ko-KR" altLang="en-US" dirty="0" smtClean="0"/>
              <a:t>나노를 이용하여 시제품 제작</a:t>
            </a:r>
            <a:endParaRPr lang="en-US" altLang="ko-KR" dirty="0" smtClean="0"/>
          </a:p>
          <a:p>
            <a:r>
              <a:rPr lang="ko-KR" altLang="en-US" dirty="0" err="1" smtClean="0"/>
              <a:t>아노이노</a:t>
            </a:r>
            <a:r>
              <a:rPr lang="ko-KR" altLang="en-US" dirty="0" smtClean="0"/>
              <a:t> 마이크로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아두이노</a:t>
            </a:r>
            <a:r>
              <a:rPr lang="ko-KR" altLang="en-US" dirty="0" smtClean="0"/>
              <a:t> 레오나르도의 미니 버전</a:t>
            </a:r>
            <a:endParaRPr lang="en-US" altLang="ko-KR" dirty="0" smtClean="0"/>
          </a:p>
          <a:p>
            <a:r>
              <a:rPr lang="ko-KR" altLang="en-US" dirty="0" err="1" smtClean="0"/>
              <a:t>아두이노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프로미니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아두이노</a:t>
            </a:r>
            <a:r>
              <a:rPr lang="ko-KR" altLang="en-US" dirty="0" smtClean="0"/>
              <a:t> 나노에서 </a:t>
            </a:r>
            <a:r>
              <a:rPr lang="en-US" altLang="ko-KR" dirty="0" smtClean="0"/>
              <a:t>USB </a:t>
            </a:r>
            <a:r>
              <a:rPr lang="ko-KR" altLang="en-US" dirty="0" smtClean="0"/>
              <a:t>연결 기능 제거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가장 소형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실제 제품을 제작하는 경우 필요</a:t>
            </a:r>
            <a:endParaRPr lang="en-US" altLang="ko-KR" dirty="0" smtClean="0"/>
          </a:p>
          <a:p>
            <a:pPr lvl="6"/>
            <a:endParaRPr lang="en-US" altLang="ko-KR" dirty="0" smtClean="0"/>
          </a:p>
          <a:p>
            <a:r>
              <a:rPr lang="en-US" altLang="ko-KR" dirty="0">
                <a:hlinkClick r:id="rId2"/>
              </a:rPr>
              <a:t>https://store.arduino.cc/usa/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528855224" descr="EMB0000a7a419d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58" b="72424" l="16731" r="82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20" t="25996" r="16661" b="24866"/>
          <a:stretch>
            <a:fillRect/>
          </a:stretch>
        </p:blipFill>
        <p:spPr bwMode="auto">
          <a:xfrm>
            <a:off x="5361144" y="1250674"/>
            <a:ext cx="3354995" cy="151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7" name="_x528857624" descr="EMB0000a7a419e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64" b="78485" l="13654" r="87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7" t="27263" r="13361" b="21069"/>
          <a:stretch>
            <a:fillRect/>
          </a:stretch>
        </p:blipFill>
        <p:spPr bwMode="auto">
          <a:xfrm>
            <a:off x="5591432" y="2996477"/>
            <a:ext cx="3124707" cy="137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ìëì´ë¸ íë¡ë¯¸ëì ëí ì´ë¯¸ì§ ê²ìê²°ê³¼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61" b="92857" l="5158" r="94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901" y="4834786"/>
            <a:ext cx="2675238" cy="150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683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아두이노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쉴드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아두이노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우노</a:t>
            </a:r>
            <a:r>
              <a:rPr lang="ko-KR" altLang="en-US" dirty="0" smtClean="0"/>
              <a:t> 보드 기능을 추가</a:t>
            </a:r>
            <a:endParaRPr lang="en-US" altLang="ko-KR" dirty="0" smtClean="0"/>
          </a:p>
          <a:p>
            <a:r>
              <a:rPr lang="ko-KR" altLang="en-US" dirty="0" err="1" smtClean="0"/>
              <a:t>우노</a:t>
            </a:r>
            <a:r>
              <a:rPr lang="ko-KR" altLang="en-US" dirty="0" smtClean="0"/>
              <a:t> 보드에 끼우는 형태로 구성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528855784" descr="EMB0000a7a419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29" y="2119183"/>
            <a:ext cx="2265407" cy="169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7" name="_x528857624" descr="EMB0000a7a419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8" t="7481" r="15056" b="5350"/>
          <a:stretch>
            <a:fillRect/>
          </a:stretch>
        </p:blipFill>
        <p:spPr bwMode="auto">
          <a:xfrm>
            <a:off x="3163324" y="2119183"/>
            <a:ext cx="2084125" cy="169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5907" y="3886093"/>
            <a:ext cx="242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Arduino Ethernet Shield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64817" y="3886093"/>
            <a:ext cx="2281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Arduino 4 Relay Shield</a:t>
            </a:r>
            <a:endParaRPr lang="ko-KR" altLang="en-US" dirty="0"/>
          </a:p>
        </p:txBody>
      </p:sp>
      <p:pic>
        <p:nvPicPr>
          <p:cNvPr id="6150" name="Picture 6" descr="Stacking shiel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420" y="2957082"/>
            <a:ext cx="3133029" cy="259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24097" y="5718687"/>
            <a:ext cx="5428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hlinkClick r:id="rId5"/>
              </a:rPr>
              <a:t>https://learn.sparkfun.com/tutorials/arduino-shields/all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151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err="1" smtClean="0"/>
              <a:t>아두이노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쉴드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7170" name="Picture 2" descr="arduino shield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86" y="1660310"/>
            <a:ext cx="668655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726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아두이노의</a:t>
            </a:r>
            <a:r>
              <a:rPr lang="ko-KR" altLang="en-US" dirty="0" smtClean="0"/>
              <a:t> 활용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로봇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드론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서보모터</a:t>
            </a:r>
            <a:r>
              <a:rPr lang="en-US" altLang="ko-KR" dirty="0" smtClean="0"/>
              <a:t>, DC </a:t>
            </a:r>
            <a:r>
              <a:rPr lang="ko-KR" altLang="en-US" dirty="0" smtClean="0"/>
              <a:t>모터의 정밀 제어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비행중 센서를 활용하여 주위환경 감지</a:t>
            </a:r>
            <a:endParaRPr lang="en-US" altLang="ko-KR" dirty="0" smtClean="0"/>
          </a:p>
          <a:p>
            <a:pPr marL="269875" lvl="1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3D </a:t>
            </a:r>
            <a:r>
              <a:rPr lang="ko-KR" altLang="en-US" dirty="0" smtClean="0"/>
              <a:t>프린터</a:t>
            </a:r>
            <a:r>
              <a:rPr lang="en-US" altLang="ko-KR" dirty="0" smtClean="0"/>
              <a:t>, CNC</a:t>
            </a:r>
          </a:p>
          <a:p>
            <a:pPr lvl="1"/>
            <a:r>
              <a:rPr lang="ko-KR" altLang="en-US" dirty="0" err="1" smtClean="0"/>
              <a:t>서보모터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스텝모터</a:t>
            </a:r>
            <a:r>
              <a:rPr lang="en-US" altLang="ko-KR" dirty="0" smtClean="0"/>
              <a:t> </a:t>
            </a:r>
            <a:r>
              <a:rPr lang="ko-KR" altLang="en-US" dirty="0" smtClean="0"/>
              <a:t>활용 제어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RepRap </a:t>
            </a:r>
            <a:r>
              <a:rPr lang="ko-KR" altLang="en-US" dirty="0" smtClean="0"/>
              <a:t>프로젝트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오픈소스 </a:t>
            </a:r>
            <a:r>
              <a:rPr lang="en-US" altLang="ko-KR" dirty="0" smtClean="0"/>
              <a:t>3D </a:t>
            </a:r>
            <a:r>
              <a:rPr lang="ko-KR" altLang="en-US" dirty="0" smtClean="0"/>
              <a:t>프린터 프로젝트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8194" name="Picture 2" descr="arduino droneì ëí ì´ë¯¸ì§ ê²ìê²°ê³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134" y="1351871"/>
            <a:ext cx="2499983" cy="152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284" y="6192892"/>
            <a:ext cx="72346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50" dirty="0">
                <a:hlinkClick r:id="rId3"/>
              </a:rPr>
              <a:t>https://</a:t>
            </a:r>
            <a:r>
              <a:rPr lang="en-US" altLang="ko-KR" sz="1050" dirty="0" smtClean="0">
                <a:hlinkClick r:id="rId3"/>
              </a:rPr>
              <a:t>www.electronicslovers.com/2018/11/build-arduino-quadcopter-with-complete-source-code-and-circuit-diagram.html</a:t>
            </a:r>
            <a:endParaRPr lang="en-US" altLang="ko-KR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50" dirty="0">
                <a:hlinkClick r:id="rId4"/>
              </a:rPr>
              <a:t>https://folgertech.com/products/folger-tech-reprap-prusa-i3-clear-frame-full-3d-printer-kit-ramps-gt2</a:t>
            </a:r>
            <a:endParaRPr lang="ko-KR" altLang="en-US" sz="1050" dirty="0"/>
          </a:p>
        </p:txBody>
      </p:sp>
      <p:pic>
        <p:nvPicPr>
          <p:cNvPr id="8196" name="Picture 4" descr="reprapì ëí ì´ë¯¸ì§ ê²ìê²°ê³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44" y="3114640"/>
            <a:ext cx="2484474" cy="270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21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아두이노의</a:t>
            </a:r>
            <a:r>
              <a:rPr lang="ko-KR" altLang="en-US" dirty="0" smtClean="0"/>
              <a:t> 활용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스마트 팜 </a:t>
            </a:r>
            <a:r>
              <a:rPr lang="en-US" altLang="ko-KR" dirty="0" smtClean="0"/>
              <a:t>(smart farm)</a:t>
            </a:r>
          </a:p>
          <a:p>
            <a:pPr lvl="1"/>
            <a:r>
              <a:rPr lang="ko-KR" altLang="en-US" dirty="0" smtClean="0"/>
              <a:t>지능형 농장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각종 센서를 이용하여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온</a:t>
            </a:r>
            <a:r>
              <a:rPr lang="en-US" altLang="ko-KR" dirty="0" smtClean="0"/>
              <a:t>/</a:t>
            </a:r>
            <a:r>
              <a:rPr lang="ko-KR" altLang="en-US" dirty="0" smtClean="0"/>
              <a:t>습도 관리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최적의 상태를 유지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최근에는 </a:t>
            </a:r>
            <a:r>
              <a:rPr lang="ko-KR" altLang="en-US" dirty="0" err="1" smtClean="0"/>
              <a:t>사물인터넷</a:t>
            </a:r>
            <a:r>
              <a:rPr lang="ko-KR" altLang="en-US" dirty="0" smtClean="0"/>
              <a:t> 활용</a:t>
            </a:r>
            <a:endParaRPr lang="en-US" altLang="ko-KR" dirty="0" smtClean="0"/>
          </a:p>
          <a:p>
            <a:r>
              <a:rPr lang="ko-KR" altLang="en-US" dirty="0" err="1" smtClean="0"/>
              <a:t>사물인터넷</a:t>
            </a:r>
            <a:r>
              <a:rPr lang="ko-KR" altLang="en-US" dirty="0" smtClean="0"/>
              <a:t> </a:t>
            </a:r>
            <a:r>
              <a:rPr lang="en-US" altLang="ko-KR" dirty="0" smtClean="0"/>
              <a:t>(Internet of Things)</a:t>
            </a:r>
          </a:p>
          <a:p>
            <a:pPr lvl="1"/>
            <a:r>
              <a:rPr lang="ko-KR" altLang="en-US" dirty="0" smtClean="0"/>
              <a:t>사용되는 모든 물건에 네트워크 기능 추가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아두이노</a:t>
            </a:r>
            <a:r>
              <a:rPr lang="ko-KR" altLang="en-US" dirty="0" smtClean="0"/>
              <a:t> </a:t>
            </a:r>
            <a:r>
              <a:rPr lang="en-US" altLang="ko-KR" dirty="0" smtClean="0"/>
              <a:t>+ </a:t>
            </a:r>
            <a:r>
              <a:rPr lang="ko-KR" altLang="en-US" dirty="0" smtClean="0"/>
              <a:t>무선인터넷 모듈 </a:t>
            </a:r>
            <a:r>
              <a:rPr lang="en-US" altLang="ko-KR" dirty="0" smtClean="0"/>
              <a:t>(</a:t>
            </a:r>
            <a:r>
              <a:rPr lang="ko-KR" altLang="en-US" dirty="0" smtClean="0"/>
              <a:t>예</a:t>
            </a:r>
            <a:r>
              <a:rPr lang="en-US" altLang="ko-KR" dirty="0" smtClean="0"/>
              <a:t>: esp8266)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18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0284" y="6192892"/>
            <a:ext cx="54649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50" dirty="0">
                <a:hlinkClick r:id="rId2"/>
              </a:rPr>
              <a:t>https://www.gigabitmagazine.com/ai/smart-farming-alternative-uses-advanced-technologies</a:t>
            </a:r>
            <a:endParaRPr lang="ko-KR" altLang="en-US" sz="1050" dirty="0"/>
          </a:p>
        </p:txBody>
      </p:sp>
      <p:pic>
        <p:nvPicPr>
          <p:cNvPr id="9218" name="Picture 2" descr="Smart farm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39303"/>
            <a:ext cx="3954809" cy="263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669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프로젝트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허브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아두이노사의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아두이노</a:t>
            </a:r>
            <a:r>
              <a:rPr lang="ko-KR" altLang="en-US" dirty="0" smtClean="0"/>
              <a:t> 프로젝트 홈페이지</a:t>
            </a:r>
            <a:endParaRPr lang="en-US" altLang="ko-KR" dirty="0" smtClean="0"/>
          </a:p>
          <a:p>
            <a:pPr lvl="3"/>
            <a:r>
              <a:rPr lang="en-US" altLang="ko-KR" dirty="0">
                <a:hlinkClick r:id="rId2"/>
              </a:rPr>
              <a:t>https://create.arduino.cc/projecthub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19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142" y="2043350"/>
            <a:ext cx="4466970" cy="440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교과목명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휴먼스마트기기설계</a:t>
            </a:r>
            <a:endParaRPr lang="en-US" altLang="ko-KR" dirty="0" smtClean="0"/>
          </a:p>
          <a:p>
            <a:r>
              <a:rPr lang="ko-KR" altLang="en-US" b="0" dirty="0" err="1" smtClean="0">
                <a:effectLst/>
              </a:rPr>
              <a:t>학강실</a:t>
            </a:r>
            <a:r>
              <a:rPr lang="ko-KR" altLang="en-US" b="0" dirty="0" smtClean="0">
                <a:effectLst/>
              </a:rPr>
              <a:t> </a:t>
            </a:r>
            <a:r>
              <a:rPr lang="en-US" altLang="ko-KR" b="0" dirty="0" smtClean="0">
                <a:effectLst/>
              </a:rPr>
              <a:t>: 3-2-2</a:t>
            </a:r>
          </a:p>
          <a:p>
            <a:r>
              <a:rPr lang="ko-KR" altLang="en-US" dirty="0" err="1" smtClean="0"/>
              <a:t>수강대상</a:t>
            </a:r>
            <a:r>
              <a:rPr lang="ko-KR" altLang="en-US" dirty="0" smtClean="0"/>
              <a:t> </a:t>
            </a:r>
            <a:r>
              <a:rPr lang="en-US" altLang="ko-KR" dirty="0" smtClean="0"/>
              <a:t>: LINC+ </a:t>
            </a:r>
            <a:r>
              <a:rPr lang="ko-KR" altLang="en-US" dirty="0" smtClean="0"/>
              <a:t>휴먼스마트전자기기트랙</a:t>
            </a:r>
            <a:endParaRPr lang="en-US" altLang="ko-KR" dirty="0" smtClean="0"/>
          </a:p>
          <a:p>
            <a:r>
              <a:rPr lang="ko-KR" altLang="en-US" b="0" dirty="0" smtClean="0">
                <a:effectLst/>
              </a:rPr>
              <a:t>교수연구실 </a:t>
            </a:r>
            <a:r>
              <a:rPr lang="en-US" altLang="ko-KR" b="0" dirty="0" smtClean="0">
                <a:effectLst/>
              </a:rPr>
              <a:t>: </a:t>
            </a:r>
            <a:r>
              <a:rPr lang="ko-KR" altLang="en-US" b="0" dirty="0" err="1" smtClean="0">
                <a:effectLst/>
              </a:rPr>
              <a:t>갈마관</a:t>
            </a:r>
            <a:r>
              <a:rPr lang="ko-KR" altLang="en-US" b="0" dirty="0" smtClean="0">
                <a:effectLst/>
              </a:rPr>
              <a:t> </a:t>
            </a:r>
            <a:r>
              <a:rPr lang="en-US" altLang="ko-KR" b="0" dirty="0" smtClean="0">
                <a:effectLst/>
              </a:rPr>
              <a:t>405</a:t>
            </a:r>
            <a:r>
              <a:rPr lang="ko-KR" altLang="en-US" b="0" dirty="0" smtClean="0">
                <a:effectLst/>
              </a:rPr>
              <a:t>호</a:t>
            </a:r>
            <a:endParaRPr lang="en-US" altLang="ko-KR" b="0" dirty="0" smtClean="0">
              <a:effectLst/>
            </a:endParaRPr>
          </a:p>
          <a:p>
            <a:r>
              <a:rPr lang="ko-KR" altLang="en-US" dirty="0" smtClean="0"/>
              <a:t>연락처 </a:t>
            </a:r>
            <a:r>
              <a:rPr lang="en-US" altLang="ko-KR" dirty="0" smtClean="0"/>
              <a:t>: 010-2521-3227</a:t>
            </a:r>
          </a:p>
          <a:p>
            <a:r>
              <a:rPr lang="en-US" altLang="ko-KR" b="0" dirty="0" smtClean="0">
                <a:effectLst/>
              </a:rPr>
              <a:t>Email</a:t>
            </a:r>
            <a:r>
              <a:rPr lang="ko-KR" altLang="en-US" b="0" dirty="0" smtClean="0">
                <a:effectLst/>
              </a:rPr>
              <a:t> </a:t>
            </a:r>
            <a:r>
              <a:rPr lang="en-US" altLang="ko-KR" b="0" dirty="0" smtClean="0">
                <a:effectLst/>
              </a:rPr>
              <a:t>: soohyong@uu.ac.kr</a:t>
            </a:r>
            <a:endParaRPr lang="en-US" altLang="ko-KR" b="0" dirty="0">
              <a:effectLst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0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마이크로컨트롤러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MCU : Micro Controller Unit</a:t>
            </a:r>
          </a:p>
          <a:p>
            <a:pPr lvl="1"/>
            <a:r>
              <a:rPr lang="ko-KR" altLang="en-US" dirty="0"/>
              <a:t>마이크로프로세서</a:t>
            </a:r>
            <a:r>
              <a:rPr lang="en-US" altLang="ko-KR" dirty="0" smtClean="0"/>
              <a:t>(MPU: Microprocessor</a:t>
            </a:r>
            <a:r>
              <a:rPr lang="en-US" altLang="ko-KR" dirty="0"/>
              <a:t>)</a:t>
            </a:r>
            <a:r>
              <a:rPr lang="ko-KR" altLang="en-US" dirty="0"/>
              <a:t>와 입</a:t>
            </a:r>
            <a:r>
              <a:rPr lang="en-US" altLang="ko-KR" dirty="0"/>
              <a:t>/</a:t>
            </a:r>
            <a:r>
              <a:rPr lang="ko-KR" altLang="en-US" dirty="0"/>
              <a:t>출력 장치들을 하나의 반도체칩으로 만들어놓은 단일 칩 </a:t>
            </a:r>
            <a:r>
              <a:rPr lang="ko-KR" altLang="en-US" dirty="0" smtClean="0"/>
              <a:t>컴퓨터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MPU</a:t>
            </a:r>
            <a:r>
              <a:rPr lang="ko-KR" altLang="en-US" dirty="0" smtClean="0"/>
              <a:t>에 비해서 상대적으로 </a:t>
            </a:r>
            <a:r>
              <a:rPr lang="ko-KR" altLang="en-US" dirty="0" err="1" smtClean="0"/>
              <a:t>저성능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임베디드</a:t>
            </a:r>
            <a:r>
              <a:rPr lang="ko-KR" altLang="en-US" dirty="0" smtClean="0"/>
              <a:t> </a:t>
            </a:r>
            <a:r>
              <a:rPr lang="ko-KR" altLang="en-US" dirty="0"/>
              <a:t>시스템을 제작하기에 </a:t>
            </a:r>
            <a:r>
              <a:rPr lang="ko-KR" altLang="en-US" dirty="0" smtClean="0"/>
              <a:t>적합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입</a:t>
            </a:r>
            <a:r>
              <a:rPr lang="en-US" altLang="ko-KR" dirty="0"/>
              <a:t>/</a:t>
            </a:r>
            <a:r>
              <a:rPr lang="ko-KR" altLang="en-US" dirty="0"/>
              <a:t>출력 장치들과 같은 주변장치들을 </a:t>
            </a:r>
            <a:r>
              <a:rPr lang="ko-KR" altLang="en-US" dirty="0" smtClean="0"/>
              <a:t>포함하고 </a:t>
            </a:r>
            <a:r>
              <a:rPr lang="ko-KR" altLang="en-US" dirty="0"/>
              <a:t>있으며 저전력으로 </a:t>
            </a:r>
            <a:r>
              <a:rPr lang="ko-KR" altLang="en-US" dirty="0" smtClean="0"/>
              <a:t>구동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marL="269875" lvl="1" indent="0">
              <a:buNone/>
            </a:pPr>
            <a:r>
              <a:rPr lang="ko-KR" altLang="ko-KR" dirty="0" smtClean="0"/>
              <a:t>→</a:t>
            </a:r>
            <a:r>
              <a:rPr lang="en-US" altLang="ko-KR" dirty="0" smtClean="0"/>
              <a:t> </a:t>
            </a:r>
            <a:r>
              <a:rPr lang="ko-KR" altLang="en-US" dirty="0"/>
              <a:t>기본적인 컴퓨터 시스템에서 필요한 대부분을 포함하는 저전력</a:t>
            </a:r>
            <a:r>
              <a:rPr lang="en-US" altLang="ko-KR" dirty="0"/>
              <a:t>/</a:t>
            </a:r>
            <a:r>
              <a:rPr lang="ko-KR" altLang="en-US" dirty="0" err="1"/>
              <a:t>저성능의</a:t>
            </a:r>
            <a:r>
              <a:rPr lang="ko-KR" altLang="en-US" dirty="0"/>
              <a:t> 컴퓨터 </a:t>
            </a:r>
            <a:r>
              <a:rPr lang="ko-KR" altLang="en-US" dirty="0" smtClean="0"/>
              <a:t>시스템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20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54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마이크로컨트롤러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컴퓨터 시스템의 구성 요소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중앙처리장치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인간의 </a:t>
            </a:r>
            <a:r>
              <a:rPr lang="ko-KR" altLang="en-US" dirty="0" err="1" smtClean="0"/>
              <a:t>두되에</a:t>
            </a:r>
            <a:r>
              <a:rPr lang="ko-KR" altLang="en-US" dirty="0" smtClean="0"/>
              <a:t> 해당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연산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제어기능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입력장치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키보드</a:t>
            </a:r>
            <a:r>
              <a:rPr lang="en-US" altLang="ko-KR" dirty="0" smtClean="0"/>
              <a:t>/</a:t>
            </a:r>
            <a:r>
              <a:rPr lang="ko-KR" altLang="en-US" dirty="0" smtClean="0"/>
              <a:t>마우스 등과 같이 외부정보를 </a:t>
            </a:r>
            <a:r>
              <a:rPr lang="ko-KR" altLang="en-US" dirty="0" err="1" smtClean="0"/>
              <a:t>읽어들임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출력장치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모니터</a:t>
            </a:r>
            <a:r>
              <a:rPr lang="en-US" altLang="ko-KR" dirty="0" smtClean="0"/>
              <a:t>/</a:t>
            </a:r>
            <a:r>
              <a:rPr lang="ko-KR" altLang="en-US" dirty="0" smtClean="0"/>
              <a:t>프린터 등과 같이 정보를 보여주는 장치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주기억장치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보조기억</a:t>
            </a:r>
            <a:r>
              <a:rPr lang="ko-KR" altLang="en-US" dirty="0" smtClean="0"/>
              <a:t> 장치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21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1" name="_x528861464" descr="EMB0000a7a419e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80" y="3672453"/>
            <a:ext cx="6696837" cy="232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수업개요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실제 상황에서 새로운 제품에 대한 아이디어를 직접 구현하는 것은 복잡한 과정을 </a:t>
            </a:r>
            <a:r>
              <a:rPr lang="ko-KR" altLang="en-US" dirty="0" err="1"/>
              <a:t>거지게</a:t>
            </a:r>
            <a:r>
              <a:rPr lang="ko-KR" altLang="en-US" dirty="0"/>
              <a:t> 되며</a:t>
            </a:r>
            <a:r>
              <a:rPr lang="en-US" altLang="ko-KR" dirty="0"/>
              <a:t>, </a:t>
            </a:r>
            <a:r>
              <a:rPr lang="ko-KR" altLang="en-US" dirty="0"/>
              <a:t>일반적인 대학 교육과정에서 이러한 과정을 진행하는 것은 거의 불가능에 가깝다</a:t>
            </a:r>
            <a:r>
              <a:rPr lang="en-US" altLang="ko-KR" dirty="0"/>
              <a:t>. </a:t>
            </a:r>
            <a:r>
              <a:rPr lang="ko-KR" altLang="en-US" dirty="0"/>
              <a:t>그러나</a:t>
            </a:r>
            <a:r>
              <a:rPr lang="en-US" altLang="ko-KR" dirty="0"/>
              <a:t>, </a:t>
            </a:r>
            <a:r>
              <a:rPr lang="ko-KR" altLang="en-US" dirty="0"/>
              <a:t>공학 분야에서 </a:t>
            </a:r>
            <a:r>
              <a:rPr lang="ko-KR" altLang="en-US" dirty="0" err="1"/>
              <a:t>제품군의</a:t>
            </a:r>
            <a:r>
              <a:rPr lang="ko-KR" altLang="en-US" dirty="0"/>
              <a:t> 범위를 좁히면 실제 판매 가능한 </a:t>
            </a:r>
            <a:r>
              <a:rPr lang="ko-KR" altLang="en-US" dirty="0" err="1"/>
              <a:t>양산제품을</a:t>
            </a:r>
            <a:r>
              <a:rPr lang="ko-KR" altLang="en-US" dirty="0"/>
              <a:t> 만들기는 어렵지만 시제품을 설계하는 것은 가능하다</a:t>
            </a:r>
            <a:r>
              <a:rPr lang="en-US" altLang="ko-KR" dirty="0"/>
              <a:t>. </a:t>
            </a:r>
            <a:r>
              <a:rPr lang="ko-KR" altLang="en-US" dirty="0"/>
              <a:t>본 수업에서는 </a:t>
            </a:r>
            <a:r>
              <a:rPr lang="ko-KR" altLang="en-US" u="sng" dirty="0" err="1"/>
              <a:t>아두이노</a:t>
            </a:r>
            <a:r>
              <a:rPr lang="ko-KR" altLang="en-US" u="sng" dirty="0"/>
              <a:t> 보드를 활용하여 시제품을 설계하고 제작</a:t>
            </a:r>
            <a:r>
              <a:rPr lang="ko-KR" altLang="en-US" dirty="0"/>
              <a:t>하는 방법을 익힘으로</a:t>
            </a:r>
            <a:r>
              <a:rPr lang="en-US" altLang="ko-KR" dirty="0"/>
              <a:t>, </a:t>
            </a:r>
            <a:r>
              <a:rPr lang="ko-KR" altLang="en-US" dirty="0" err="1"/>
              <a:t>비공학</a:t>
            </a:r>
            <a:r>
              <a:rPr lang="ko-KR" altLang="en-US" dirty="0"/>
              <a:t> 전공자와 공학 전공자가 융합하여 아이디어의 도출 및 구현하는 방법을 알아본다</a:t>
            </a:r>
            <a:r>
              <a:rPr lang="en-US" altLang="ko-KR" dirty="0"/>
              <a:t>. </a:t>
            </a:r>
            <a:r>
              <a:rPr lang="ko-KR" altLang="en-US" dirty="0"/>
              <a:t>더불어서</a:t>
            </a:r>
            <a:r>
              <a:rPr lang="en-US" altLang="ko-KR" dirty="0"/>
              <a:t>, 4</a:t>
            </a:r>
            <a:r>
              <a:rPr lang="ko-KR" altLang="en-US" dirty="0"/>
              <a:t>차 산업혁명의 핵심기술인 </a:t>
            </a:r>
            <a:r>
              <a:rPr lang="ko-KR" altLang="en-US" dirty="0" err="1"/>
              <a:t>사물인터넷</a:t>
            </a:r>
            <a:r>
              <a:rPr lang="en-US" altLang="ko-KR" dirty="0"/>
              <a:t>, 3D </a:t>
            </a:r>
            <a:r>
              <a:rPr lang="ko-KR" altLang="en-US" dirty="0"/>
              <a:t>프린팅 기술을 접목하여 인체의 특성을 고려한 아이디어를 구체화할 수 있는 방법을 배운다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358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수업목표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아두이노의</a:t>
            </a:r>
            <a:r>
              <a:rPr lang="ko-KR" altLang="en-US" dirty="0" smtClean="0"/>
              <a:t> </a:t>
            </a:r>
            <a:r>
              <a:rPr lang="ko-KR" altLang="en-US" dirty="0"/>
              <a:t>기본적인 사용방법을 익힌다</a:t>
            </a:r>
            <a:r>
              <a:rPr lang="en-US" altLang="ko-KR" dirty="0"/>
              <a:t>.</a:t>
            </a:r>
          </a:p>
          <a:p>
            <a:r>
              <a:rPr lang="ko-KR" altLang="en-US" dirty="0" err="1" smtClean="0"/>
              <a:t>아두이노의</a:t>
            </a:r>
            <a:r>
              <a:rPr lang="ko-KR" altLang="en-US" dirty="0" smtClean="0"/>
              <a:t> </a:t>
            </a:r>
            <a:r>
              <a:rPr lang="ko-KR" altLang="en-US" dirty="0"/>
              <a:t>입</a:t>
            </a:r>
            <a:r>
              <a:rPr lang="en-US" altLang="ko-KR" dirty="0"/>
              <a:t>/</a:t>
            </a:r>
            <a:r>
              <a:rPr lang="ko-KR" altLang="en-US" dirty="0"/>
              <a:t>출력 방법을 익힌다</a:t>
            </a:r>
            <a:r>
              <a:rPr lang="en-US" altLang="ko-KR" dirty="0"/>
              <a:t>.</a:t>
            </a:r>
          </a:p>
          <a:p>
            <a:r>
              <a:rPr lang="ko-KR" altLang="en-US" dirty="0" smtClean="0"/>
              <a:t>다양한 </a:t>
            </a:r>
            <a:r>
              <a:rPr lang="ko-KR" altLang="en-US" dirty="0"/>
              <a:t>센서를 활용하여 생활에 적용할 수 있는 아이디어를 도출한다</a:t>
            </a:r>
            <a:r>
              <a:rPr lang="en-US" altLang="ko-KR" dirty="0"/>
              <a:t>.</a:t>
            </a:r>
          </a:p>
          <a:p>
            <a:r>
              <a:rPr lang="ko-KR" altLang="en-US" dirty="0" err="1" smtClean="0"/>
              <a:t>아두이노</a:t>
            </a:r>
            <a:r>
              <a:rPr lang="en-US" altLang="ko-KR" dirty="0"/>
              <a:t>, 3D </a:t>
            </a:r>
            <a:r>
              <a:rPr lang="ko-KR" altLang="en-US" dirty="0"/>
              <a:t>프린팅 </a:t>
            </a:r>
            <a:r>
              <a:rPr lang="ko-KR" altLang="en-US" dirty="0" err="1"/>
              <a:t>기술등를</a:t>
            </a:r>
            <a:r>
              <a:rPr lang="ko-KR" altLang="en-US" dirty="0"/>
              <a:t> 이용한 제품 설계방법을 익힌다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64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수업방법 및 평가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7805" y="898098"/>
            <a:ext cx="8505645" cy="554871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수업방법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교재 및 </a:t>
            </a:r>
            <a:r>
              <a:rPr lang="ko-KR" altLang="en-US" dirty="0" err="1" smtClean="0"/>
              <a:t>강의자료를</a:t>
            </a:r>
            <a:r>
              <a:rPr lang="ko-KR" altLang="en-US" dirty="0" smtClean="0"/>
              <a:t> 이용한 이론을 익힘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배운 이론을 실습으로 소화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과제물 및 프로젝트 진행을 통해서 응용함</a:t>
            </a:r>
            <a:endParaRPr lang="en-US" altLang="ko-KR" dirty="0" smtClean="0"/>
          </a:p>
          <a:p>
            <a:r>
              <a:rPr lang="ko-KR" altLang="en-US" dirty="0" smtClean="0"/>
              <a:t>평가방법</a:t>
            </a:r>
            <a:endParaRPr lang="ko-KR" altLang="en-US" dirty="0"/>
          </a:p>
          <a:p>
            <a:pPr lvl="1"/>
            <a:r>
              <a:rPr lang="ko-KR" altLang="en-US" dirty="0" smtClean="0"/>
              <a:t>출석 </a:t>
            </a:r>
            <a:r>
              <a:rPr lang="en-US" altLang="ko-KR" dirty="0" smtClean="0"/>
              <a:t>(20%) : </a:t>
            </a:r>
            <a:r>
              <a:rPr lang="ko-KR" altLang="en-US" dirty="0" smtClean="0"/>
              <a:t>결석</a:t>
            </a:r>
            <a:r>
              <a:rPr lang="en-US" altLang="ko-KR" dirty="0" smtClean="0"/>
              <a:t>1</a:t>
            </a:r>
            <a:r>
              <a:rPr lang="ko-KR" altLang="en-US" dirty="0" smtClean="0"/>
              <a:t>회시 </a:t>
            </a:r>
            <a:r>
              <a:rPr lang="en-US" altLang="ko-KR" dirty="0" smtClean="0"/>
              <a:t>1</a:t>
            </a:r>
            <a:r>
              <a:rPr lang="ko-KR" altLang="en-US" dirty="0" smtClean="0"/>
              <a:t>점 감점</a:t>
            </a:r>
            <a:r>
              <a:rPr lang="en-US" altLang="ko-KR" dirty="0" smtClean="0"/>
              <a:t>, 3</a:t>
            </a:r>
            <a:r>
              <a:rPr lang="ko-KR" altLang="en-US" dirty="0" smtClean="0"/>
              <a:t>회 지각 </a:t>
            </a:r>
            <a:r>
              <a:rPr lang="en-US" altLang="ko-KR" dirty="0" smtClean="0"/>
              <a:t>= </a:t>
            </a:r>
            <a:r>
              <a:rPr lang="ko-KR" altLang="en-US" dirty="0" smtClean="0"/>
              <a:t>결석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중간고사 </a:t>
            </a:r>
            <a:r>
              <a:rPr lang="en-US" altLang="ko-KR" dirty="0" smtClean="0"/>
              <a:t>(25%) : </a:t>
            </a:r>
            <a:r>
              <a:rPr lang="ko-KR" altLang="en-US" dirty="0" err="1" smtClean="0"/>
              <a:t>아두이노의</a:t>
            </a:r>
            <a:r>
              <a:rPr lang="ko-KR" altLang="en-US" dirty="0" smtClean="0"/>
              <a:t> 이론적인 내용 평가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기말고사 </a:t>
            </a:r>
            <a:r>
              <a:rPr lang="en-US" altLang="ko-KR" dirty="0" smtClean="0"/>
              <a:t>(30%) : </a:t>
            </a:r>
            <a:r>
              <a:rPr lang="ko-KR" altLang="en-US" dirty="0" err="1" smtClean="0"/>
              <a:t>자유주제를</a:t>
            </a:r>
            <a:r>
              <a:rPr lang="ko-KR" altLang="en-US" dirty="0" smtClean="0"/>
              <a:t> 활용한 </a:t>
            </a:r>
            <a:r>
              <a:rPr lang="ko-KR" altLang="en-US" dirty="0" err="1" smtClean="0"/>
              <a:t>텀</a:t>
            </a:r>
            <a:r>
              <a:rPr lang="ko-KR" altLang="en-US" dirty="0" smtClean="0"/>
              <a:t> 프로젝트 수행</a:t>
            </a:r>
            <a:r>
              <a:rPr lang="en-US" altLang="ko-KR" dirty="0" smtClean="0"/>
              <a:t>/</a:t>
            </a:r>
            <a:r>
              <a:rPr lang="ko-KR" altLang="en-US" dirty="0" smtClean="0"/>
              <a:t>개인</a:t>
            </a:r>
            <a:r>
              <a:rPr lang="en-US" altLang="ko-KR" dirty="0" smtClean="0"/>
              <a:t>,</a:t>
            </a:r>
            <a:r>
              <a:rPr lang="ko-KR" altLang="en-US" dirty="0" smtClean="0"/>
              <a:t>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과제물 </a:t>
            </a:r>
            <a:r>
              <a:rPr lang="en-US" altLang="ko-KR" dirty="0" smtClean="0"/>
              <a:t>(15%)</a:t>
            </a:r>
          </a:p>
          <a:p>
            <a:pPr lvl="1"/>
            <a:r>
              <a:rPr lang="ko-KR" altLang="en-US" dirty="0" smtClean="0"/>
              <a:t>실기시험</a:t>
            </a:r>
            <a:r>
              <a:rPr lang="en-US" altLang="ko-KR" dirty="0"/>
              <a:t> </a:t>
            </a:r>
            <a:r>
              <a:rPr lang="en-US" altLang="ko-KR" dirty="0" smtClean="0"/>
              <a:t>(10%) </a:t>
            </a:r>
          </a:p>
          <a:p>
            <a:pPr lvl="1"/>
            <a:r>
              <a:rPr lang="ko-KR" altLang="en-US" dirty="0" smtClean="0"/>
              <a:t>중간</a:t>
            </a:r>
            <a:r>
              <a:rPr lang="en-US" altLang="ko-KR" dirty="0" smtClean="0"/>
              <a:t>/</a:t>
            </a:r>
            <a:r>
              <a:rPr lang="ko-KR" altLang="en-US" dirty="0" smtClean="0"/>
              <a:t>기말 점수는 개인별 기여 내용을 과제물 형태로 제출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802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err="1" smtClean="0"/>
              <a:t>아두이노</a:t>
            </a:r>
            <a:r>
              <a:rPr lang="ko-KR" altLang="en-US" dirty="0" smtClean="0"/>
              <a:t> 시작하기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499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아두이노</a:t>
            </a:r>
            <a:r>
              <a:rPr lang="ko-KR" altLang="en-US" dirty="0" err="1"/>
              <a:t>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아두이노</a:t>
            </a:r>
            <a:r>
              <a:rPr lang="en-US" altLang="ko-KR" dirty="0"/>
              <a:t>(</a:t>
            </a:r>
            <a:r>
              <a:rPr lang="en-US" altLang="ko-KR" dirty="0" err="1"/>
              <a:t>arduino</a:t>
            </a:r>
            <a:r>
              <a:rPr lang="en-US" altLang="ko-KR" dirty="0"/>
              <a:t>)</a:t>
            </a:r>
            <a:r>
              <a:rPr lang="ko-KR" altLang="en-US" dirty="0"/>
              <a:t>는 이탈리아의 </a:t>
            </a:r>
            <a:r>
              <a:rPr lang="en-US" altLang="ko-KR" dirty="0"/>
              <a:t>IDII(Interaction Design </a:t>
            </a:r>
            <a:r>
              <a:rPr lang="en-US" altLang="ko-KR" dirty="0" err="1"/>
              <a:t>Institutelvera</a:t>
            </a:r>
            <a:r>
              <a:rPr lang="en-US" altLang="ko-KR" dirty="0"/>
              <a:t>)</a:t>
            </a:r>
            <a:r>
              <a:rPr lang="ko-KR" altLang="en-US" dirty="0"/>
              <a:t>에서 </a:t>
            </a:r>
            <a:r>
              <a:rPr lang="en-US" altLang="ko-KR" dirty="0"/>
              <a:t>2005</a:t>
            </a:r>
            <a:r>
              <a:rPr lang="ko-KR" altLang="en-US" dirty="0"/>
              <a:t>년에 만든 초보자를 위한 하드웨어</a:t>
            </a:r>
            <a:r>
              <a:rPr lang="en-US" altLang="ko-KR" dirty="0"/>
              <a:t>(hardware) </a:t>
            </a:r>
            <a:r>
              <a:rPr lang="ko-KR" altLang="en-US" dirty="0"/>
              <a:t>제작용 마이크로컨트롤러</a:t>
            </a:r>
            <a:r>
              <a:rPr lang="en-US" altLang="ko-KR" dirty="0"/>
              <a:t>(microcontroller) </a:t>
            </a:r>
            <a:r>
              <a:rPr lang="ko-KR" altLang="en-US" dirty="0" smtClean="0"/>
              <a:t>보드</a:t>
            </a:r>
            <a:endParaRPr lang="en-US" altLang="ko-KR" dirty="0" smtClean="0"/>
          </a:p>
          <a:p>
            <a:r>
              <a:rPr lang="ko-KR" altLang="en-US" dirty="0" smtClean="0"/>
              <a:t>비전공자 및 초보자도 쉽게 하드웨어에 접근</a:t>
            </a:r>
            <a:endParaRPr lang="en-US" altLang="ko-KR" dirty="0" smtClean="0"/>
          </a:p>
          <a:p>
            <a:r>
              <a:rPr lang="ko-KR" altLang="en-US" dirty="0" smtClean="0"/>
              <a:t>하드웨어 및 소프트웨어를 오픈소스로 공개 →  확산</a:t>
            </a:r>
            <a:endParaRPr lang="en-US" altLang="ko-KR" dirty="0" smtClean="0"/>
          </a:p>
          <a:p>
            <a:r>
              <a:rPr lang="ko-KR" altLang="en-US" dirty="0" smtClean="0"/>
              <a:t>간단하게 센서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스위치 등으로 제어 가능</a:t>
            </a:r>
            <a:endParaRPr lang="en-US" altLang="ko-KR" dirty="0" smtClean="0"/>
          </a:p>
          <a:p>
            <a:r>
              <a:rPr lang="en-US" altLang="ko-KR" dirty="0" smtClean="0"/>
              <a:t>C/C++ </a:t>
            </a:r>
            <a:r>
              <a:rPr lang="ko-KR" altLang="en-US" dirty="0" smtClean="0"/>
              <a:t>기반 개발환경 제공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239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다양한 센서 모듈의 발전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스위치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포텐쇼미터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환경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온도 센서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압력 센서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습도 센서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기압 센서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광센서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움직임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모션 센서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움직임 센서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가속도 센서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근접 센서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거리 센서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의학용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근전도</a:t>
            </a:r>
            <a:r>
              <a:rPr lang="ko-KR" altLang="en-US" dirty="0" smtClean="0"/>
              <a:t> 센서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심박동</a:t>
            </a:r>
            <a:r>
              <a:rPr lang="ko-KR" altLang="en-US" dirty="0" smtClean="0"/>
              <a:t> 센서</a:t>
            </a:r>
            <a:endParaRPr lang="en-US" altLang="ko-KR" dirty="0" smtClean="0"/>
          </a:p>
          <a:p>
            <a:r>
              <a:rPr lang="ko-KR" altLang="en-US" dirty="0" smtClean="0"/>
              <a:t>제어장치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모터</a:t>
            </a:r>
            <a:r>
              <a:rPr lang="en-US" altLang="ko-KR" dirty="0" smtClean="0"/>
              <a:t>, LED, LCD Display 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r>
              <a:rPr lang="ko-KR" altLang="en-US" dirty="0" smtClean="0"/>
              <a:t>통신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직렬통신</a:t>
            </a:r>
            <a:r>
              <a:rPr lang="en-US" altLang="ko-KR" dirty="0" smtClean="0"/>
              <a:t>(RS232), </a:t>
            </a:r>
            <a:r>
              <a:rPr lang="ko-KR" altLang="en-US" dirty="0" smtClean="0"/>
              <a:t>무선인터넷</a:t>
            </a:r>
            <a:r>
              <a:rPr lang="en-US" altLang="ko-KR" dirty="0" smtClean="0"/>
              <a:t>(WIFI), </a:t>
            </a:r>
            <a:r>
              <a:rPr lang="ko-KR" altLang="en-US" dirty="0" smtClean="0"/>
              <a:t>블루투스</a:t>
            </a:r>
            <a:r>
              <a:rPr lang="en-US" altLang="ko-KR" dirty="0" smtClean="0"/>
              <a:t>, …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8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204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아두이노의</a:t>
            </a:r>
            <a:r>
              <a:rPr lang="ko-KR" altLang="en-US" dirty="0" smtClean="0"/>
              <a:t> 종류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아두이노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우노</a:t>
            </a:r>
            <a:r>
              <a:rPr lang="ko-KR" altLang="en-US" dirty="0" smtClean="0"/>
              <a:t> </a:t>
            </a:r>
            <a:r>
              <a:rPr lang="en-US" altLang="ko-KR" dirty="0" smtClean="0"/>
              <a:t>(Uno)</a:t>
            </a:r>
          </a:p>
          <a:p>
            <a:pPr lvl="1"/>
            <a:r>
              <a:rPr lang="ko-KR" altLang="en-US" dirty="0" smtClean="0"/>
              <a:t>가장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기본적이고 대표적인 보드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가장 많이 사용되는 보드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Atmel</a:t>
            </a:r>
            <a:r>
              <a:rPr lang="ko-KR" altLang="en-US" dirty="0" smtClean="0"/>
              <a:t>사의 </a:t>
            </a:r>
            <a:r>
              <a:rPr lang="en-US" altLang="ko-KR" dirty="0" smtClean="0"/>
              <a:t>ATmega328p</a:t>
            </a:r>
          </a:p>
          <a:p>
            <a:pPr lvl="1"/>
            <a:r>
              <a:rPr lang="en-US" altLang="ko-KR" dirty="0" smtClean="0"/>
              <a:t>PC</a:t>
            </a:r>
            <a:r>
              <a:rPr lang="ko-KR" altLang="en-US" dirty="0" smtClean="0"/>
              <a:t>와 통신 </a:t>
            </a:r>
            <a:r>
              <a:rPr lang="en-US" altLang="ko-KR" dirty="0" smtClean="0"/>
              <a:t>(FTDI chip)</a:t>
            </a:r>
          </a:p>
          <a:p>
            <a:pPr lvl="1"/>
            <a:r>
              <a:rPr lang="en-US" altLang="ko-KR" dirty="0" smtClean="0"/>
              <a:t>16MHz </a:t>
            </a:r>
            <a:r>
              <a:rPr lang="ko-KR" altLang="en-US" dirty="0" smtClean="0"/>
              <a:t>동작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14</a:t>
            </a:r>
            <a:r>
              <a:rPr lang="ko-KR" altLang="en-US" dirty="0" smtClean="0"/>
              <a:t>개의 디지털 입</a:t>
            </a:r>
            <a:r>
              <a:rPr lang="en-US" altLang="ko-KR" dirty="0" smtClean="0"/>
              <a:t>/</a:t>
            </a:r>
            <a:r>
              <a:rPr lang="ko-KR" altLang="en-US" dirty="0" smtClean="0"/>
              <a:t>출력 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6</a:t>
            </a:r>
            <a:r>
              <a:rPr lang="ko-KR" altLang="en-US" dirty="0" smtClean="0"/>
              <a:t>개의 </a:t>
            </a:r>
            <a:r>
              <a:rPr lang="en-US" altLang="ko-KR" dirty="0" smtClean="0"/>
              <a:t>PWM </a:t>
            </a:r>
            <a:r>
              <a:rPr lang="ko-KR" altLang="en-US" dirty="0" smtClean="0"/>
              <a:t>출력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6</a:t>
            </a:r>
            <a:r>
              <a:rPr lang="ko-KR" altLang="en-US" dirty="0" smtClean="0"/>
              <a:t>개의 아날로그 핀</a:t>
            </a:r>
            <a:endParaRPr lang="en-US" altLang="ko-KR" dirty="0" smtClean="0"/>
          </a:p>
          <a:p>
            <a:pPr lvl="1"/>
            <a:r>
              <a:rPr lang="en-US" altLang="ko-KR" dirty="0"/>
              <a:t>EEPROM : 1KB</a:t>
            </a:r>
          </a:p>
          <a:p>
            <a:pPr lvl="1"/>
            <a:r>
              <a:rPr lang="en-US" altLang="ko-KR" dirty="0"/>
              <a:t>Flash Memory : 32KB</a:t>
            </a:r>
          </a:p>
          <a:p>
            <a:pPr lvl="1"/>
            <a:r>
              <a:rPr lang="en-US" altLang="ko-KR" dirty="0"/>
              <a:t>SRAM : </a:t>
            </a:r>
            <a:r>
              <a:rPr lang="en-US" altLang="ko-KR" dirty="0" smtClean="0"/>
              <a:t>2KB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9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528861784" descr="EMB0000a7a419c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06379"/>
            <a:ext cx="3989081" cy="298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274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2112</TotalTime>
  <Words>899</Words>
  <Application>Microsoft Office PowerPoint</Application>
  <PresentationFormat>화면 슬라이드 쇼(4:3)</PresentationFormat>
  <Paragraphs>168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8" baseType="lpstr">
      <vt:lpstr>Arial</vt:lpstr>
      <vt:lpstr>Calibri</vt:lpstr>
      <vt:lpstr>Wingdings</vt:lpstr>
      <vt:lpstr>SpoqaHanSans-Bold</vt:lpstr>
      <vt:lpstr>SpoqaHanSans-Regular</vt:lpstr>
      <vt:lpstr>맑은 고딕</vt:lpstr>
      <vt:lpstr>Office 테마</vt:lpstr>
      <vt:lpstr>휴먼스마트기기설계 </vt:lpstr>
      <vt:lpstr>소개</vt:lpstr>
      <vt:lpstr>수업개요</vt:lpstr>
      <vt:lpstr>수업목표</vt:lpstr>
      <vt:lpstr>수업방법 및 평가</vt:lpstr>
      <vt:lpstr>1. 아두이노 시작하기</vt:lpstr>
      <vt:lpstr>아두이노란</vt:lpstr>
      <vt:lpstr>PowerPoint 프레젠테이션</vt:lpstr>
      <vt:lpstr>아두이노의 종류</vt:lpstr>
      <vt:lpstr>PowerPoint 프레젠테이션</vt:lpstr>
      <vt:lpstr>아두이노의 종류</vt:lpstr>
      <vt:lpstr>아두이노의 종류</vt:lpstr>
      <vt:lpstr>아두이노의 종류</vt:lpstr>
      <vt:lpstr>아두이노의 종류</vt:lpstr>
      <vt:lpstr>아두이노 쉴드</vt:lpstr>
      <vt:lpstr>아두이노 쉴드</vt:lpstr>
      <vt:lpstr>아두이노의 활용</vt:lpstr>
      <vt:lpstr>아두이노의 활용</vt:lpstr>
      <vt:lpstr>프로젝트 허브</vt:lpstr>
      <vt:lpstr>마이크로컨트롤러</vt:lpstr>
      <vt:lpstr>마이크로컨트롤러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수형 이</dc:creator>
  <cp:lastModifiedBy>수형 이</cp:lastModifiedBy>
  <cp:revision>44</cp:revision>
  <dcterms:created xsi:type="dcterms:W3CDTF">2019-05-23T04:38:59Z</dcterms:created>
  <dcterms:modified xsi:type="dcterms:W3CDTF">2019-09-05T05:57:04Z</dcterms:modified>
</cp:coreProperties>
</file>