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68"/>
  </p:notesMasterIdLst>
  <p:handoutMasterIdLst>
    <p:handoutMasterId r:id="rId69"/>
  </p:handoutMasterIdLst>
  <p:sldIdLst>
    <p:sldId id="428" r:id="rId2"/>
    <p:sldId id="364" r:id="rId3"/>
    <p:sldId id="493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365" r:id="rId27"/>
    <p:sldId id="451" r:id="rId28"/>
    <p:sldId id="452" r:id="rId29"/>
    <p:sldId id="453" r:id="rId30"/>
    <p:sldId id="454" r:id="rId31"/>
    <p:sldId id="455" r:id="rId32"/>
    <p:sldId id="456" r:id="rId33"/>
    <p:sldId id="459" r:id="rId34"/>
    <p:sldId id="460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  <p:sldId id="471" r:id="rId46"/>
    <p:sldId id="472" r:id="rId47"/>
    <p:sldId id="473" r:id="rId48"/>
    <p:sldId id="474" r:id="rId49"/>
    <p:sldId id="475" r:id="rId50"/>
    <p:sldId id="476" r:id="rId51"/>
    <p:sldId id="477" r:id="rId52"/>
    <p:sldId id="478" r:id="rId53"/>
    <p:sldId id="479" r:id="rId54"/>
    <p:sldId id="480" r:id="rId55"/>
    <p:sldId id="481" r:id="rId56"/>
    <p:sldId id="482" r:id="rId57"/>
    <p:sldId id="483" r:id="rId58"/>
    <p:sldId id="485" r:id="rId59"/>
    <p:sldId id="484" r:id="rId60"/>
    <p:sldId id="486" r:id="rId61"/>
    <p:sldId id="487" r:id="rId62"/>
    <p:sldId id="488" r:id="rId63"/>
    <p:sldId id="489" r:id="rId64"/>
    <p:sldId id="490" r:id="rId65"/>
    <p:sldId id="491" r:id="rId66"/>
    <p:sldId id="362" r:id="rId6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F5F5"/>
    <a:srgbClr val="FEF9E2"/>
    <a:srgbClr val="FDF0AE"/>
    <a:srgbClr val="344F8C"/>
    <a:srgbClr val="105D91"/>
    <a:srgbClr val="192B53"/>
    <a:srgbClr val="99ADD9"/>
    <a:srgbClr val="993366"/>
    <a:srgbClr val="415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6429" autoAdjust="0"/>
  </p:normalViewPr>
  <p:slideViewPr>
    <p:cSldViewPr>
      <p:cViewPr>
        <p:scale>
          <a:sx n="125" d="100"/>
          <a:sy n="125" d="100"/>
        </p:scale>
        <p:origin x="840" y="57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696" y="7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C3E9-2372-4D2D-A8FE-578D26F0CAB8}" type="datetimeFigureOut">
              <a:rPr lang="ko-KR" altLang="en-US" smtClean="0"/>
              <a:t>2022-05-12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126D6-8CEA-47E8-B467-8C3047BBCA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0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3899-2E4F-4D3A-8D29-BF4BDDE21DE2}" type="datetimeFigureOut">
              <a:rPr lang="ko-KR" altLang="en-US" smtClean="0"/>
              <a:pPr/>
              <a:t>2022-05-12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63BF-43B7-4F43-ABD0-D052F59FCD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48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363BF-43B7-4F43-ABD0-D052F59FCD1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827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장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KDY\Desktop\파이썬 3판\강의교안\줄배경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DY\Desktop\파이썬 3판\강의교안\파이썬 for Beginner 3판 로고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DY\Desktop\파이썬 3판\강의교안\파이썬 for Beginner 3판 강의교안 템플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19" y="572446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KDY\Desktop\파이썬 3판\강의교안\줄배경.png">
            <a:extLst>
              <a:ext uri="{FF2B5EF4-FFF2-40B4-BE49-F238E27FC236}">
                <a16:creationId xmlns:a16="http://schemas.microsoft.com/office/drawing/2014/main" id="{30010321-84A2-4CE1-8FBA-133F55299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KDY\Desktop\파이썬 3판\강의교안\파이썬 for Beginner 3판 로고.png">
            <a:extLst>
              <a:ext uri="{FF2B5EF4-FFF2-40B4-BE49-F238E27FC236}">
                <a16:creationId xmlns:a16="http://schemas.microsoft.com/office/drawing/2014/main" id="{47FB950B-4FE4-43F7-9B0D-38A118ECF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KDY\Desktop\파이썬 3판\강의교안\파이썬 for Beginner 3판 강의교안 템플릿.png">
            <a:extLst>
              <a:ext uri="{FF2B5EF4-FFF2-40B4-BE49-F238E27FC236}">
                <a16:creationId xmlns:a16="http://schemas.microsoft.com/office/drawing/2014/main" id="{FBBB8F61-7144-4AE2-8D82-DDFDA7F44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22" y="572448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Users\KDY\Desktop\파이썬 3판\강의교안\줄배경.png">
            <a:extLst>
              <a:ext uri="{FF2B5EF4-FFF2-40B4-BE49-F238E27FC236}">
                <a16:creationId xmlns:a16="http://schemas.microsoft.com/office/drawing/2014/main" id="{81AFED56-6E5E-FD4B-E134-69CD312D5D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KDY\Desktop\파이썬 3판\강의교안\파이썬 for Beginner 3판 로고.png">
            <a:extLst>
              <a:ext uri="{FF2B5EF4-FFF2-40B4-BE49-F238E27FC236}">
                <a16:creationId xmlns:a16="http://schemas.microsoft.com/office/drawing/2014/main" id="{1B480CCC-CE9C-ECB7-89B7-F3D6C44A212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KDY\Desktop\파이썬 3판\강의교안\파이썬 for Beginner 3판 강의교안 템플릿.png">
            <a:extLst>
              <a:ext uri="{FF2B5EF4-FFF2-40B4-BE49-F238E27FC236}">
                <a16:creationId xmlns:a16="http://schemas.microsoft.com/office/drawing/2014/main" id="{8955673B-90B6-AC7B-86F7-D0559E16932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21" y="572447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이 장에서 만들 프로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4267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534345"/>
            <a:ext cx="977900" cy="3252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534345"/>
            <a:ext cx="1123949" cy="28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51786"/>
            <a:ext cx="10380133" cy="474663"/>
          </a:xfrm>
        </p:spPr>
        <p:txBody>
          <a:bodyPr>
            <a:noAutofit/>
          </a:bodyPr>
          <a:lstStyle>
            <a:lvl1pPr algn="l">
              <a:defRPr sz="3200" b="0" spc="-133" baseline="0">
                <a:solidFill>
                  <a:srgbClr val="8B333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11951992" cy="5669959"/>
          </a:xfrm>
        </p:spPr>
        <p:txBody>
          <a:bodyPr>
            <a:normAutofit/>
          </a:bodyPr>
          <a:lstStyle>
            <a:lvl1pPr marL="474121" indent="-349242">
              <a:lnSpc>
                <a:spcPct val="120000"/>
              </a:lnSpc>
              <a:buClr>
                <a:srgbClr val="8B3331"/>
              </a:buClr>
              <a:buSzPct val="130000"/>
              <a:buFont typeface="Wingdings" panose="05000000000000000000" pitchFamily="2" charset="2"/>
              <a:buChar char="§"/>
              <a:defRPr sz="2667" b="0">
                <a:latin typeface="Spoqa Han Sans Neo Medium" pitchFamily="2" charset="-127"/>
                <a:ea typeface="Spoqa Han Sans Neo Medium" pitchFamily="2" charset="-127"/>
              </a:defRPr>
            </a:lvl1pPr>
            <a:lvl2pPr marL="713300" indent="-237061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133">
                <a:latin typeface="+mn-ea"/>
                <a:ea typeface="+mn-ea"/>
              </a:defRPr>
            </a:lvl2pPr>
            <a:lvl3pPr marL="960943" indent="-24764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67">
                <a:latin typeface="+mn-ea"/>
                <a:ea typeface="+mn-ea"/>
              </a:defRPr>
            </a:lvl3pPr>
            <a:lvl4pPr marL="1198003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600">
                <a:latin typeface="+mn-ea"/>
                <a:ea typeface="+mn-ea"/>
              </a:defRPr>
            </a:lvl4pPr>
            <a:lvl5pPr marL="1437181" indent="-23917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333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EAD3FE58-400E-4A95-AB9A-F5D35B0C9F2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Rectangle 440">
            <a:extLst>
              <a:ext uri="{FF2B5EF4-FFF2-40B4-BE49-F238E27FC236}">
                <a16:creationId xmlns:a16="http://schemas.microsoft.com/office/drawing/2014/main" id="{B16B00D5-A2E2-5742-3022-ACE76B0F2C56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95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기본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 userDrawn="1"/>
        </p:nvSpPr>
        <p:spPr bwMode="gray">
          <a:xfrm>
            <a:off x="11214101" y="6633480"/>
            <a:ext cx="977900" cy="2245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8B3E8E94-F5A8-43F1-88DB-DF625CA12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156" y="6607486"/>
            <a:ext cx="1123949" cy="21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/48</a:t>
            </a:r>
          </a:p>
        </p:txBody>
      </p:sp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4267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29062"/>
            <a:ext cx="10380133" cy="474663"/>
          </a:xfrm>
        </p:spPr>
        <p:txBody>
          <a:bodyPr>
            <a:noAutofit/>
          </a:bodyPr>
          <a:lstStyle>
            <a:lvl1pPr algn="l">
              <a:defRPr sz="3200" b="0" spc="-133" baseline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11951992" cy="5669959"/>
          </a:xfrm>
        </p:spPr>
        <p:txBody>
          <a:bodyPr>
            <a:normAutofit/>
          </a:bodyPr>
          <a:lstStyle>
            <a:lvl1pPr marL="474121" indent="-349242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  <a:defRPr sz="2667" b="0">
                <a:latin typeface="Spoqa Han Sans Neo Medium" pitchFamily="2" charset="-127"/>
                <a:ea typeface="Spoqa Han Sans Neo Medium" pitchFamily="2" charset="-127"/>
              </a:defRPr>
            </a:lvl1pPr>
            <a:lvl2pPr marL="713300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133">
                <a:latin typeface="+mn-ea"/>
                <a:ea typeface="+mn-ea"/>
              </a:defRPr>
            </a:lvl2pPr>
            <a:lvl3pPr marL="960943" indent="-24764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67">
                <a:latin typeface="+mn-ea"/>
                <a:ea typeface="+mn-ea"/>
              </a:defRPr>
            </a:lvl3pPr>
            <a:lvl4pPr marL="1198003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600">
                <a:latin typeface="+mn-ea"/>
                <a:ea typeface="+mn-ea"/>
              </a:defRPr>
            </a:lvl4pPr>
            <a:lvl5pPr marL="1437181" indent="-23917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333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4152E43B-45A5-4A5F-9DB3-9C9BF265C76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440">
            <a:extLst>
              <a:ext uri="{FF2B5EF4-FFF2-40B4-BE49-F238E27FC236}">
                <a16:creationId xmlns:a16="http://schemas.microsoft.com/office/drawing/2014/main" id="{FDB495F6-17C3-FF7F-C8D3-E8849B88B9AA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781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86267" y="6525346"/>
            <a:ext cx="11675533" cy="280047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atinLnBrk="0"/>
            <a:fld id="{926EA8F1-C76B-4BC6-98C4-C2D2384EDDB7}" type="slidenum">
              <a:rPr lang="en-US" altLang="ko-KR" kern="0" smtClean="0">
                <a:latin typeface="Verdana"/>
              </a:rPr>
              <a:pPr latinLnBrk="0"/>
              <a:t>‹#›</a:t>
            </a:fld>
            <a:endParaRPr lang="en-US" altLang="ko-KR" kern="0" dirty="0">
              <a:latin typeface="Verdana"/>
            </a:endParaRPr>
          </a:p>
        </p:txBody>
      </p:sp>
      <p:sp>
        <p:nvSpPr>
          <p:cNvPr id="1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 sz="240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6424" y="2895790"/>
            <a:ext cx="3766664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333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5333" b="1" i="1" dirty="0">
              <a:latin typeface="+mn-lt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C7D691AC-A13E-429C-90B2-B35BCE863CF3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91438" tIns="45719" rIns="91438" bIns="45719"/>
          <a:lstStyle/>
          <a:p>
            <a:endParaRPr lang="ko-KR" altLang="en-US" sz="180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E323D58-84AC-485A-B70F-34DABE22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037D10-231D-4139-8ACB-452F546E4A28}"/>
              </a:ext>
            </a:extLst>
          </p:cNvPr>
          <p:cNvSpPr txBox="1"/>
          <p:nvPr/>
        </p:nvSpPr>
        <p:spPr>
          <a:xfrm>
            <a:off x="4226424" y="2895789"/>
            <a:ext cx="3766664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4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4000" b="1" i="1" dirty="0">
              <a:latin typeface="+mn-lt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F68B3AB6-3011-6197-DCE4-799499FC5D0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87233" y="1447800"/>
            <a:ext cx="4783667" cy="388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EEEEEE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92E2AD77-5B31-64D0-641D-B97F42F152F1}"/>
              </a:ext>
            </a:extLst>
          </p:cNvPr>
          <p:cNvSpPr>
            <a:spLocks noChangeShapeType="1"/>
          </p:cNvSpPr>
          <p:nvPr userDrawn="1">
            <p:custDataLst>
              <p:tags r:id="rId5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 sz="1800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FCEE2E5F-88A4-D529-24F0-FB8C9B092B48}"/>
              </a:ext>
            </a:extLst>
          </p:cNvPr>
          <p:cNvSpPr>
            <a:spLocks noChangeShapeType="1"/>
          </p:cNvSpPr>
          <p:nvPr userDrawn="1">
            <p:custDataLst>
              <p:tags r:id="rId6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21917" tIns="60959" rIns="121917" bIns="60959"/>
          <a:lstStyle/>
          <a:p>
            <a:endParaRPr lang="ko-KR" altLang="en-US" sz="2400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EC4C7C99-C6BB-6284-B410-95DB473D1A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CB4CB2-09B7-A313-12D9-4A39A715486E}"/>
              </a:ext>
            </a:extLst>
          </p:cNvPr>
          <p:cNvSpPr txBox="1"/>
          <p:nvPr userDrawn="1"/>
        </p:nvSpPr>
        <p:spPr>
          <a:xfrm>
            <a:off x="4226424" y="2895789"/>
            <a:ext cx="3766664" cy="94378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en-US" altLang="ko-KR" sz="5333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5333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829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백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643689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/22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C2A78CE8-02B1-4792-8E0F-5EAEE23AD3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14099" y="6643688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5BD4FB7-5616-4907-8452-1DA7095D5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/46</a:t>
            </a:r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D4B988C9-EE7C-37C9-79C1-9310571CC5D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214099" y="6643688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0489621B-975D-1454-8A84-6BA29C621C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/66</a:t>
            </a:r>
          </a:p>
        </p:txBody>
      </p:sp>
    </p:spTree>
    <p:extLst>
      <p:ext uri="{BB962C8B-B14F-4D97-AF65-F5344CB8AC3E}">
        <p14:creationId xmlns:p14="http://schemas.microsoft.com/office/powerpoint/2010/main" val="139463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2FD9B6-DC5A-4644-B01F-335E6DD2CDD1}" type="datetimeFigureOut">
              <a:rPr lang="ko-KR" altLang="en-US" smtClean="0"/>
              <a:pPr/>
              <a:t>2022-05-12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C740F2-65F4-46F1-8462-F5CEAE10BB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916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ea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ea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ea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ea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1" t="38844" b="37531"/>
          <a:stretch/>
        </p:blipFill>
        <p:spPr>
          <a:xfrm>
            <a:off x="570512" y="2798931"/>
            <a:ext cx="4940423" cy="204097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03"/>
          <a:stretch/>
        </p:blipFill>
        <p:spPr>
          <a:xfrm>
            <a:off x="-10836" y="203801"/>
            <a:ext cx="5084542" cy="23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5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리스트의 첨자가 순서대로 변할 수 있도록 반복문과 함께 활용</a:t>
            </a:r>
            <a:endParaRPr lang="en-US" altLang="ko-K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15" y="1538790"/>
            <a:ext cx="7715826" cy="42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14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148" y="773113"/>
            <a:ext cx="8875361" cy="592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690955" y="3292824"/>
            <a:ext cx="54906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7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input() </a:t>
            </a:r>
            <a:r>
              <a:rPr lang="ko-KR" altLang="en-US" sz="1600" dirty="0">
                <a:solidFill>
                  <a:srgbClr val="FF0000"/>
                </a:solidFill>
              </a:rPr>
              <a:t>함수는 첨자 </a:t>
            </a:r>
            <a:r>
              <a:rPr lang="en-US" altLang="ko-KR" sz="1600" dirty="0" err="1">
                <a:solidFill>
                  <a:srgbClr val="FF0000"/>
                </a:solidFill>
              </a:rPr>
              <a:t>i</a:t>
            </a:r>
            <a:r>
              <a:rPr lang="ko-KR" altLang="en-US" sz="1600" dirty="0">
                <a:solidFill>
                  <a:srgbClr val="FF0000"/>
                </a:solidFill>
              </a:rPr>
              <a:t>가 </a:t>
            </a:r>
            <a:r>
              <a:rPr lang="en-US" altLang="ko-KR" sz="1600" dirty="0">
                <a:solidFill>
                  <a:srgbClr val="FF0000"/>
                </a:solidFill>
              </a:rPr>
              <a:t>0</a:t>
            </a:r>
            <a:r>
              <a:rPr lang="ko-KR" altLang="en-US" sz="1600" dirty="0">
                <a:solidFill>
                  <a:srgbClr val="FF0000"/>
                </a:solidFill>
              </a:rPr>
              <a:t>부터 시작하므로 </a:t>
            </a:r>
            <a:r>
              <a:rPr lang="en-US" altLang="ko-KR" sz="1600" dirty="0">
                <a:solidFill>
                  <a:srgbClr val="FF0000"/>
                </a:solidFill>
              </a:rPr>
              <a:t>i+1</a:t>
            </a:r>
            <a:r>
              <a:rPr lang="ko-KR" altLang="en-US" sz="1600" dirty="0">
                <a:solidFill>
                  <a:srgbClr val="FF0000"/>
                </a:solidFill>
              </a:rPr>
              <a:t>로 출력</a:t>
            </a:r>
            <a:r>
              <a:rPr lang="en-US" altLang="ko-KR" sz="1600" dirty="0">
                <a:solidFill>
                  <a:srgbClr val="FF0000"/>
                </a:solidFill>
              </a:rPr>
              <a:t>. </a:t>
            </a:r>
            <a:r>
              <a:rPr lang="en-US" altLang="ko-KR" sz="1600" dirty="0" err="1">
                <a:solidFill>
                  <a:srgbClr val="FF0000"/>
                </a:solidFill>
              </a:rPr>
              <a:t>str</a:t>
            </a:r>
            <a:r>
              <a:rPr lang="en-US" altLang="ko-KR" sz="1600" dirty="0">
                <a:solidFill>
                  <a:srgbClr val="FF0000"/>
                </a:solidFill>
              </a:rPr>
              <a:t>() </a:t>
            </a:r>
            <a:r>
              <a:rPr lang="ko-KR" altLang="en-US" sz="1600" dirty="0">
                <a:solidFill>
                  <a:srgbClr val="FF0000"/>
                </a:solidFill>
              </a:rPr>
              <a:t>함수가 숫자를 문자로 변환한 후 ‘번째 숫자 </a:t>
            </a:r>
            <a:r>
              <a:rPr lang="en-US" altLang="ko-KR" sz="1600" dirty="0">
                <a:solidFill>
                  <a:srgbClr val="FF0000"/>
                </a:solidFill>
              </a:rPr>
              <a:t>: ’</a:t>
            </a:r>
            <a:r>
              <a:rPr lang="ko-KR" altLang="en-US" sz="1600" dirty="0">
                <a:solidFill>
                  <a:srgbClr val="FF0000"/>
                </a:solidFill>
              </a:rPr>
              <a:t>와 합쳐지므로 결국 ‘</a:t>
            </a:r>
            <a:r>
              <a:rPr lang="en-US" altLang="ko-KR" sz="1600" dirty="0">
                <a:solidFill>
                  <a:srgbClr val="FF0000"/>
                </a:solidFill>
              </a:rPr>
              <a:t>1</a:t>
            </a:r>
            <a:r>
              <a:rPr lang="ko-KR" altLang="en-US" sz="1600" dirty="0">
                <a:solidFill>
                  <a:srgbClr val="FF0000"/>
                </a:solidFill>
              </a:rPr>
              <a:t>번째 </a:t>
            </a:r>
            <a:r>
              <a:rPr lang="ko-KR" altLang="en-US" sz="1600" dirty="0" err="1">
                <a:solidFill>
                  <a:srgbClr val="FF0000"/>
                </a:solidFill>
              </a:rPr>
              <a:t>숫</a:t>
            </a:r>
            <a:r>
              <a:rPr lang="ko-KR" altLang="en-US" sz="1600" dirty="0">
                <a:solidFill>
                  <a:srgbClr val="FF0000"/>
                </a:solidFill>
              </a:rPr>
              <a:t> 자 </a:t>
            </a:r>
            <a:r>
              <a:rPr lang="en-US" altLang="ko-KR" sz="1600" dirty="0">
                <a:solidFill>
                  <a:srgbClr val="FF0000"/>
                </a:solidFill>
              </a:rPr>
              <a:t>: ’, ‘2</a:t>
            </a:r>
            <a:r>
              <a:rPr lang="ko-KR" altLang="en-US" sz="1600" dirty="0">
                <a:solidFill>
                  <a:srgbClr val="FF0000"/>
                </a:solidFill>
              </a:rPr>
              <a:t>번째 숫자 </a:t>
            </a:r>
            <a:r>
              <a:rPr lang="en-US" altLang="ko-KR" sz="1600" dirty="0">
                <a:solidFill>
                  <a:srgbClr val="FF0000"/>
                </a:solidFill>
              </a:rPr>
              <a:t>: ’ </a:t>
            </a:r>
            <a:r>
              <a:rPr lang="ko-KR" altLang="en-US" sz="1600" dirty="0">
                <a:solidFill>
                  <a:srgbClr val="FF0000"/>
                </a:solidFill>
              </a:rPr>
              <a:t>등으로 출력</a:t>
            </a:r>
            <a:r>
              <a:rPr lang="en-US" altLang="ko-KR" sz="1600" dirty="0">
                <a:solidFill>
                  <a:srgbClr val="FF0000"/>
                </a:solidFill>
              </a:rPr>
              <a:t>. 7</a:t>
            </a:r>
            <a:r>
              <a:rPr lang="ko-KR" altLang="en-US" sz="1600" dirty="0">
                <a:solidFill>
                  <a:srgbClr val="FF0000"/>
                </a:solidFill>
              </a:rPr>
              <a:t>행의 첨자 </a:t>
            </a:r>
            <a:r>
              <a:rPr lang="en-US" altLang="ko-KR" sz="1600" dirty="0" err="1">
                <a:solidFill>
                  <a:srgbClr val="FF0000"/>
                </a:solidFill>
              </a:rPr>
              <a:t>i</a:t>
            </a:r>
            <a:r>
              <a:rPr lang="ko-KR" altLang="en-US" sz="1600" dirty="0">
                <a:solidFill>
                  <a:srgbClr val="FF0000"/>
                </a:solidFill>
              </a:rPr>
              <a:t>가 </a:t>
            </a:r>
            <a:r>
              <a:rPr lang="en-US" altLang="ko-KR" sz="1600" dirty="0">
                <a:solidFill>
                  <a:srgbClr val="FF0000"/>
                </a:solidFill>
              </a:rPr>
              <a:t>0</a:t>
            </a:r>
            <a:r>
              <a:rPr lang="ko-KR" altLang="en-US" sz="1600" dirty="0">
                <a:solidFill>
                  <a:srgbClr val="FF0000"/>
                </a:solidFill>
              </a:rPr>
              <a:t>에서 </a:t>
            </a:r>
            <a:r>
              <a:rPr lang="en-US" altLang="ko-KR" sz="1600" dirty="0">
                <a:solidFill>
                  <a:srgbClr val="FF0000"/>
                </a:solidFill>
              </a:rPr>
              <a:t>3</a:t>
            </a:r>
            <a:r>
              <a:rPr lang="ko-KR" altLang="en-US" sz="1600" dirty="0">
                <a:solidFill>
                  <a:srgbClr val="FF0000"/>
                </a:solidFill>
              </a:rPr>
              <a:t>까지 </a:t>
            </a:r>
            <a:r>
              <a:rPr lang="en-US" altLang="ko-KR" sz="1600" dirty="0">
                <a:solidFill>
                  <a:srgbClr val="FF0000"/>
                </a:solidFill>
              </a:rPr>
              <a:t>4</a:t>
            </a:r>
            <a:r>
              <a:rPr lang="ko-KR" altLang="en-US" sz="1600" dirty="0">
                <a:solidFill>
                  <a:srgbClr val="FF0000"/>
                </a:solidFill>
              </a:rPr>
              <a:t>번 변경되므로 </a:t>
            </a:r>
            <a:r>
              <a:rPr lang="en-US" altLang="ko-KR" sz="1600" dirty="0">
                <a:solidFill>
                  <a:srgbClr val="FF0000"/>
                </a:solidFill>
              </a:rPr>
              <a:t>aa[0], aa[1], aa[2], aa[3] </a:t>
            </a:r>
            <a:r>
              <a:rPr lang="ko-KR" altLang="en-US" sz="1600" dirty="0">
                <a:solidFill>
                  <a:srgbClr val="FF0000"/>
                </a:solidFill>
              </a:rPr>
              <a:t>등 변수 </a:t>
            </a:r>
            <a:r>
              <a:rPr lang="en-US" altLang="ko-KR" sz="1600" dirty="0">
                <a:solidFill>
                  <a:srgbClr val="FF0000"/>
                </a:solidFill>
              </a:rPr>
              <a:t>4</a:t>
            </a:r>
            <a:r>
              <a:rPr lang="ko-KR" altLang="en-US" sz="1600" dirty="0">
                <a:solidFill>
                  <a:srgbClr val="FF0000"/>
                </a:solidFill>
              </a:rPr>
              <a:t>개에 값을 차례대로 입력해 </a:t>
            </a:r>
            <a:r>
              <a:rPr lang="en-US" altLang="ko-KR" sz="1600" dirty="0">
                <a:solidFill>
                  <a:srgbClr val="FF0000"/>
                </a:solidFill>
              </a:rPr>
              <a:t>[</a:t>
            </a:r>
            <a:r>
              <a:rPr lang="ko-KR" altLang="en-US" sz="1600" dirty="0">
                <a:solidFill>
                  <a:srgbClr val="FF0000"/>
                </a:solidFill>
              </a:rPr>
              <a:t>그림 </a:t>
            </a:r>
            <a:r>
              <a:rPr lang="en-US" altLang="ko-KR" sz="1600" dirty="0">
                <a:solidFill>
                  <a:srgbClr val="FF0000"/>
                </a:solidFill>
              </a:rPr>
              <a:t>7-2]</a:t>
            </a:r>
            <a:r>
              <a:rPr lang="ko-KR" altLang="en-US" sz="1600" dirty="0">
                <a:solidFill>
                  <a:srgbClr val="FF0000"/>
                </a:solidFill>
              </a:rPr>
              <a:t>와 같이 작동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9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변수 </a:t>
            </a:r>
            <a:r>
              <a:rPr lang="en-US" altLang="ko-KR" sz="1600" dirty="0">
                <a:solidFill>
                  <a:srgbClr val="FF0000"/>
                </a:solidFill>
              </a:rPr>
              <a:t>4</a:t>
            </a:r>
            <a:r>
              <a:rPr lang="ko-KR" altLang="en-US" sz="1600" dirty="0">
                <a:solidFill>
                  <a:srgbClr val="FF0000"/>
                </a:solidFill>
              </a:rPr>
              <a:t>개를 더함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655840" y="1201971"/>
            <a:ext cx="5013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1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빈 리스트 생성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2~3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4</a:t>
            </a:r>
            <a:r>
              <a:rPr lang="ko-KR" altLang="en-US" sz="1600" dirty="0">
                <a:solidFill>
                  <a:srgbClr val="FF0000"/>
                </a:solidFill>
              </a:rPr>
              <a:t>번을 반복해 항목이 </a:t>
            </a:r>
            <a:r>
              <a:rPr lang="en-US" altLang="ko-KR" sz="1600" dirty="0">
                <a:solidFill>
                  <a:srgbClr val="FF0000"/>
                </a:solidFill>
              </a:rPr>
              <a:t>4</a:t>
            </a:r>
            <a:r>
              <a:rPr lang="ko-KR" altLang="en-US" sz="1600" dirty="0">
                <a:solidFill>
                  <a:srgbClr val="FF0000"/>
                </a:solidFill>
              </a:rPr>
              <a:t>개인 리스트로 만듦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6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en-US" altLang="ko-KR" sz="1600" dirty="0" err="1">
                <a:solidFill>
                  <a:srgbClr val="FF0000"/>
                </a:solidFill>
              </a:rPr>
              <a:t>i</a:t>
            </a:r>
            <a:r>
              <a:rPr lang="ko-KR" altLang="en-US" sz="1600" dirty="0">
                <a:solidFill>
                  <a:srgbClr val="FF0000"/>
                </a:solidFill>
              </a:rPr>
              <a:t>가 </a:t>
            </a:r>
            <a:r>
              <a:rPr lang="en-US" altLang="ko-KR" sz="1600" dirty="0">
                <a:solidFill>
                  <a:srgbClr val="FF0000"/>
                </a:solidFill>
              </a:rPr>
              <a:t>0</a:t>
            </a:r>
            <a:r>
              <a:rPr lang="ko-KR" altLang="en-US" sz="1600" dirty="0">
                <a:solidFill>
                  <a:srgbClr val="FF0000"/>
                </a:solidFill>
              </a:rPr>
              <a:t>에서 </a:t>
            </a:r>
            <a:r>
              <a:rPr lang="en-US" altLang="ko-KR" sz="1600" dirty="0">
                <a:solidFill>
                  <a:srgbClr val="FF0000"/>
                </a:solidFill>
              </a:rPr>
              <a:t>3</a:t>
            </a:r>
            <a:r>
              <a:rPr lang="ko-KR" altLang="en-US" sz="1600" dirty="0">
                <a:solidFill>
                  <a:srgbClr val="FF0000"/>
                </a:solidFill>
              </a:rPr>
              <a:t>까지 </a:t>
            </a:r>
            <a:r>
              <a:rPr lang="en-US" altLang="ko-KR" sz="1600" dirty="0">
                <a:solidFill>
                  <a:srgbClr val="FF0000"/>
                </a:solidFill>
              </a:rPr>
              <a:t>4</a:t>
            </a:r>
            <a:r>
              <a:rPr lang="ko-KR" altLang="en-US" sz="1600" dirty="0">
                <a:solidFill>
                  <a:srgbClr val="FF0000"/>
                </a:solidFill>
              </a:rPr>
              <a:t>번 반복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4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/>
              <a:t>9</a:t>
            </a:r>
            <a:r>
              <a:rPr lang="ko-KR" altLang="en-US" dirty="0"/>
              <a:t>행의 변경</a:t>
            </a:r>
            <a:endParaRPr lang="en-US" altLang="ko-K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23" y="1493785"/>
            <a:ext cx="9428028" cy="92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47" y="3158970"/>
            <a:ext cx="940290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19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리스트의 생성과 초기화</a:t>
            </a:r>
            <a:endParaRPr lang="en-US" altLang="ko-KR" dirty="0"/>
          </a:p>
          <a:p>
            <a:pPr lvl="1"/>
            <a:r>
              <a:rPr lang="ko-KR" altLang="en-US" dirty="0"/>
              <a:t> 리스트 생성 코드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 리스트 </a:t>
            </a:r>
            <a:r>
              <a:rPr lang="en-US" altLang="ko-KR" dirty="0"/>
              <a:t>100</a:t>
            </a:r>
            <a:r>
              <a:rPr lang="ko-KR" altLang="en-US" dirty="0"/>
              <a:t>개인 </a:t>
            </a:r>
            <a:r>
              <a:rPr lang="en-US" altLang="ko-KR" dirty="0"/>
              <a:t>aa </a:t>
            </a:r>
            <a:r>
              <a:rPr lang="ko-KR" altLang="en-US" dirty="0"/>
              <a:t> </a:t>
            </a:r>
            <a:r>
              <a:rPr lang="en-US" altLang="ko-KR" dirty="0"/>
              <a:t>0, 2, 4, 8, …(2</a:t>
            </a:r>
            <a:r>
              <a:rPr lang="ko-KR" altLang="en-US" dirty="0"/>
              <a:t>의 배수로 초기화 후 리스트 </a:t>
            </a:r>
            <a:r>
              <a:rPr lang="en-US" altLang="ko-KR" dirty="0"/>
              <a:t>bb</a:t>
            </a:r>
            <a:r>
              <a:rPr lang="ko-KR" altLang="en-US" dirty="0"/>
              <a:t>에 역순으로 넣는 과정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60" y="1808968"/>
            <a:ext cx="7131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565830" y="1925639"/>
            <a:ext cx="4005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➊ </a:t>
            </a:r>
            <a:r>
              <a:rPr lang="ko-KR" altLang="en-US" sz="1400" dirty="0">
                <a:solidFill>
                  <a:srgbClr val="FF0000"/>
                </a:solidFill>
              </a:rPr>
              <a:t>빈 리스트 생성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/>
              <a:t>➋</a:t>
            </a:r>
            <a:r>
              <a:rPr lang="ko-KR" altLang="en-US" sz="1400" dirty="0"/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정수로만 구성된 리스트 생성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/>
              <a:t>➌</a:t>
            </a:r>
            <a:r>
              <a:rPr lang="ko-KR" altLang="en-US" sz="1400" dirty="0"/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문자열로만 구성된 리스트 생성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ko-KR" altLang="en-US" sz="1400" dirty="0"/>
              <a:t>➍ </a:t>
            </a:r>
            <a:r>
              <a:rPr lang="ko-KR" altLang="en-US" sz="1400" dirty="0">
                <a:solidFill>
                  <a:srgbClr val="FF0000"/>
                </a:solidFill>
              </a:rPr>
              <a:t>다양한 </a:t>
            </a:r>
            <a:r>
              <a:rPr lang="ko-KR" altLang="en-US" sz="1400" dirty="0" err="1">
                <a:solidFill>
                  <a:srgbClr val="FF0000"/>
                </a:solidFill>
              </a:rPr>
              <a:t>데이터형을</a:t>
            </a:r>
            <a:r>
              <a:rPr lang="ko-KR" altLang="en-US" sz="1400" dirty="0">
                <a:solidFill>
                  <a:srgbClr val="FF0000"/>
                </a:solidFill>
              </a:rPr>
              <a:t> 섞어 리스트 생성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60" y="3678588"/>
            <a:ext cx="5862215" cy="315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297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/>
              <a:t>[</a:t>
            </a:r>
            <a:r>
              <a:rPr lang="ko-KR" altLang="en-US" dirty="0"/>
              <a:t>그림 </a:t>
            </a:r>
            <a:r>
              <a:rPr lang="en-US" altLang="ko-KR" dirty="0"/>
              <a:t>7-3]</a:t>
            </a:r>
            <a:r>
              <a:rPr lang="ko-KR" altLang="en-US" dirty="0"/>
              <a:t> 코드로 구현</a:t>
            </a:r>
            <a:endParaRPr lang="en-US" altLang="ko-K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46" y="1358769"/>
            <a:ext cx="9229194" cy="526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150894" y="1583796"/>
            <a:ext cx="5517106" cy="3296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1~2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빈 리스트 </a:t>
            </a:r>
            <a:r>
              <a:rPr lang="en-US" altLang="ko-KR" sz="1600" dirty="0">
                <a:solidFill>
                  <a:srgbClr val="FF0000"/>
                </a:solidFill>
              </a:rPr>
              <a:t>aa, bb</a:t>
            </a:r>
            <a:r>
              <a:rPr lang="ko-KR" altLang="en-US" sz="1600" dirty="0">
                <a:solidFill>
                  <a:srgbClr val="FF0000"/>
                </a:solidFill>
              </a:rPr>
              <a:t> 생성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3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value</a:t>
            </a:r>
            <a:r>
              <a:rPr lang="ko-KR" altLang="en-US" sz="1600" dirty="0">
                <a:solidFill>
                  <a:srgbClr val="FF0000"/>
                </a:solidFill>
              </a:rPr>
              <a:t>는 </a:t>
            </a:r>
            <a:r>
              <a:rPr lang="en-US" altLang="ko-KR" sz="1600" dirty="0">
                <a:solidFill>
                  <a:srgbClr val="FF0000"/>
                </a:solidFill>
              </a:rPr>
              <a:t>0, 2, 4, …</a:t>
            </a:r>
            <a:r>
              <a:rPr lang="ko-KR" altLang="en-US" sz="1600" dirty="0">
                <a:solidFill>
                  <a:srgbClr val="FF0000"/>
                </a:solidFill>
              </a:rPr>
              <a:t>로 증가시킬 값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5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100</a:t>
            </a:r>
            <a:r>
              <a:rPr lang="ko-KR" altLang="en-US" sz="1600" dirty="0">
                <a:solidFill>
                  <a:srgbClr val="FF0000"/>
                </a:solidFill>
              </a:rPr>
              <a:t>번을 반복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6~7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리스트 </a:t>
            </a:r>
            <a:r>
              <a:rPr lang="en-US" altLang="ko-KR" sz="1600" dirty="0">
                <a:solidFill>
                  <a:srgbClr val="FF0000"/>
                </a:solidFill>
              </a:rPr>
              <a:t>aa</a:t>
            </a:r>
            <a:r>
              <a:rPr lang="ko-KR" altLang="en-US" sz="1600" dirty="0">
                <a:solidFill>
                  <a:srgbClr val="FF0000"/>
                </a:solidFill>
              </a:rPr>
              <a:t>에 </a:t>
            </a:r>
            <a:r>
              <a:rPr lang="en-US" altLang="ko-KR" sz="1600" dirty="0">
                <a:solidFill>
                  <a:srgbClr val="FF0000"/>
                </a:solidFill>
              </a:rPr>
              <a:t>value</a:t>
            </a:r>
            <a:r>
              <a:rPr lang="ko-KR" altLang="en-US" sz="1600" dirty="0">
                <a:solidFill>
                  <a:srgbClr val="FF0000"/>
                </a:solidFill>
              </a:rPr>
              <a:t>를 추가한 후 </a:t>
            </a:r>
            <a:r>
              <a:rPr lang="en-US" altLang="ko-KR" sz="1600" dirty="0">
                <a:solidFill>
                  <a:srgbClr val="FF0000"/>
                </a:solidFill>
              </a:rPr>
              <a:t>2</a:t>
            </a:r>
            <a:r>
              <a:rPr lang="ko-KR" altLang="en-US" sz="1600" dirty="0">
                <a:solidFill>
                  <a:srgbClr val="FF0000"/>
                </a:solidFill>
              </a:rPr>
              <a:t>씩 증가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9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0~99</a:t>
            </a:r>
            <a:r>
              <a:rPr lang="ko-KR" altLang="en-US" sz="1600" dirty="0">
                <a:solidFill>
                  <a:srgbClr val="FF0000"/>
                </a:solidFill>
              </a:rPr>
              <a:t>로 </a:t>
            </a:r>
            <a:r>
              <a:rPr lang="en-US" altLang="ko-KR" sz="1600" dirty="0">
                <a:solidFill>
                  <a:srgbClr val="FF0000"/>
                </a:solidFill>
              </a:rPr>
              <a:t>100</a:t>
            </a:r>
            <a:r>
              <a:rPr lang="ko-KR" altLang="en-US" sz="1600" dirty="0">
                <a:solidFill>
                  <a:srgbClr val="FF0000"/>
                </a:solidFill>
              </a:rPr>
              <a:t>번 반복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10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 err="1">
                <a:solidFill>
                  <a:srgbClr val="FF0000"/>
                </a:solidFill>
              </a:rPr>
              <a:t>i</a:t>
            </a:r>
            <a:r>
              <a:rPr lang="ko-KR" altLang="en-US" sz="1600" dirty="0">
                <a:solidFill>
                  <a:srgbClr val="FF0000"/>
                </a:solidFill>
              </a:rPr>
              <a:t>가 </a:t>
            </a:r>
            <a:r>
              <a:rPr lang="en-US" altLang="ko-KR" sz="1600" dirty="0">
                <a:solidFill>
                  <a:srgbClr val="FF0000"/>
                </a:solidFill>
              </a:rPr>
              <a:t>0</a:t>
            </a:r>
            <a:r>
              <a:rPr lang="ko-KR" altLang="en-US" sz="1600" dirty="0">
                <a:solidFill>
                  <a:srgbClr val="FF0000"/>
                </a:solidFill>
              </a:rPr>
              <a:t>일 때 </a:t>
            </a:r>
            <a:r>
              <a:rPr lang="en-US" altLang="ko-KR" sz="1600" dirty="0">
                <a:solidFill>
                  <a:srgbClr val="FF0000"/>
                </a:solidFill>
              </a:rPr>
              <a:t>99-i</a:t>
            </a:r>
            <a:r>
              <a:rPr lang="ko-KR" altLang="en-US" sz="1600" dirty="0">
                <a:solidFill>
                  <a:srgbClr val="FF0000"/>
                </a:solidFill>
              </a:rPr>
              <a:t>는 </a:t>
            </a:r>
            <a:r>
              <a:rPr lang="en-US" altLang="ko-KR" sz="1600" dirty="0">
                <a:solidFill>
                  <a:srgbClr val="FF0000"/>
                </a:solidFill>
              </a:rPr>
              <a:t>99</a:t>
            </a:r>
            <a:r>
              <a:rPr lang="ko-KR" altLang="en-US" sz="1600" dirty="0">
                <a:solidFill>
                  <a:srgbClr val="FF0000"/>
                </a:solidFill>
              </a:rPr>
              <a:t>가 됨</a:t>
            </a:r>
            <a:r>
              <a:rPr lang="en-US" altLang="ko-KR" sz="1600" dirty="0">
                <a:solidFill>
                  <a:srgbClr val="FF0000"/>
                </a:solidFill>
              </a:rPr>
              <a:t>. </a:t>
            </a:r>
            <a:r>
              <a:rPr lang="en-US" altLang="ko-KR" sz="1600" dirty="0" err="1">
                <a:solidFill>
                  <a:srgbClr val="FF0000"/>
                </a:solidFill>
              </a:rPr>
              <a:t>i</a:t>
            </a:r>
            <a:r>
              <a:rPr lang="ko-KR" altLang="en-US" sz="1600" dirty="0">
                <a:solidFill>
                  <a:srgbClr val="FF0000"/>
                </a:solidFill>
              </a:rPr>
              <a:t>가 </a:t>
            </a:r>
            <a:r>
              <a:rPr lang="en-US" altLang="ko-KR" sz="1600" dirty="0">
                <a:solidFill>
                  <a:srgbClr val="FF0000"/>
                </a:solidFill>
              </a:rPr>
              <a:t>1</a:t>
            </a:r>
            <a:r>
              <a:rPr lang="ko-KR" altLang="en-US" sz="1600" dirty="0">
                <a:solidFill>
                  <a:srgbClr val="FF0000"/>
                </a:solidFill>
              </a:rPr>
              <a:t>일 때는 </a:t>
            </a:r>
            <a:r>
              <a:rPr lang="en-US" altLang="ko-KR" sz="1600" dirty="0">
                <a:solidFill>
                  <a:srgbClr val="FF0000"/>
                </a:solidFill>
              </a:rPr>
              <a:t>98, </a:t>
            </a:r>
            <a:r>
              <a:rPr lang="en-US" altLang="ko-KR" sz="1600" dirty="0" err="1">
                <a:solidFill>
                  <a:srgbClr val="FF0000"/>
                </a:solidFill>
              </a:rPr>
              <a:t>i</a:t>
            </a:r>
            <a:r>
              <a:rPr lang="ko-KR" altLang="en-US" sz="1600" dirty="0">
                <a:solidFill>
                  <a:srgbClr val="FF0000"/>
                </a:solidFill>
              </a:rPr>
              <a:t>가 </a:t>
            </a:r>
            <a:r>
              <a:rPr lang="en-US" altLang="ko-KR" sz="1600" dirty="0">
                <a:solidFill>
                  <a:srgbClr val="FF0000"/>
                </a:solidFill>
              </a:rPr>
              <a:t>2</a:t>
            </a:r>
            <a:r>
              <a:rPr lang="ko-KR" altLang="en-US" sz="1600" dirty="0">
                <a:solidFill>
                  <a:srgbClr val="FF0000"/>
                </a:solidFill>
              </a:rPr>
              <a:t>일 때 는 </a:t>
            </a:r>
            <a:r>
              <a:rPr lang="en-US" altLang="ko-KR" sz="1600" dirty="0">
                <a:solidFill>
                  <a:srgbClr val="FF0000"/>
                </a:solidFill>
              </a:rPr>
              <a:t>97</a:t>
            </a:r>
            <a:r>
              <a:rPr lang="ko-KR" altLang="en-US" sz="1600" dirty="0">
                <a:solidFill>
                  <a:srgbClr val="FF0000"/>
                </a:solidFill>
              </a:rPr>
              <a:t>처럼 계속 변해 마지막으로 </a:t>
            </a:r>
            <a:r>
              <a:rPr lang="en-US" altLang="ko-KR" sz="1600" dirty="0" err="1">
                <a:solidFill>
                  <a:srgbClr val="FF0000"/>
                </a:solidFill>
              </a:rPr>
              <a:t>i</a:t>
            </a:r>
            <a:r>
              <a:rPr lang="ko-KR" altLang="en-US" sz="1600" dirty="0">
                <a:solidFill>
                  <a:srgbClr val="FF0000"/>
                </a:solidFill>
              </a:rPr>
              <a:t>가 </a:t>
            </a:r>
            <a:r>
              <a:rPr lang="en-US" altLang="ko-KR" sz="1600" dirty="0">
                <a:solidFill>
                  <a:srgbClr val="FF0000"/>
                </a:solidFill>
              </a:rPr>
              <a:t>99</a:t>
            </a:r>
            <a:r>
              <a:rPr lang="ko-KR" altLang="en-US" sz="1600" dirty="0">
                <a:solidFill>
                  <a:srgbClr val="FF0000"/>
                </a:solidFill>
              </a:rPr>
              <a:t>일 때는 </a:t>
            </a:r>
            <a:r>
              <a:rPr lang="en-US" altLang="ko-KR" sz="1600" dirty="0">
                <a:solidFill>
                  <a:srgbClr val="FF0000"/>
                </a:solidFill>
              </a:rPr>
              <a:t>0</a:t>
            </a:r>
            <a:r>
              <a:rPr lang="ko-KR" altLang="en-US" sz="1600" dirty="0">
                <a:solidFill>
                  <a:srgbClr val="FF0000"/>
                </a:solidFill>
              </a:rPr>
              <a:t>이 됨</a:t>
            </a:r>
            <a:r>
              <a:rPr lang="en-US" altLang="ko-KR" sz="1600" dirty="0">
                <a:solidFill>
                  <a:srgbClr val="FF0000"/>
                </a:solidFill>
              </a:rPr>
              <a:t>.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ko-KR" altLang="en-US" sz="1600" dirty="0">
                <a:solidFill>
                  <a:srgbClr val="FF0000"/>
                </a:solidFill>
              </a:rPr>
              <a:t>리스트 </a:t>
            </a:r>
            <a:r>
              <a:rPr lang="en-US" altLang="ko-KR" sz="1600" dirty="0">
                <a:solidFill>
                  <a:srgbClr val="FF0000"/>
                </a:solidFill>
              </a:rPr>
              <a:t>bb</a:t>
            </a:r>
            <a:r>
              <a:rPr lang="ko-KR" altLang="en-US" sz="1600" dirty="0">
                <a:solidFill>
                  <a:srgbClr val="FF0000"/>
                </a:solidFill>
              </a:rPr>
              <a:t>에는 </a:t>
            </a:r>
            <a:r>
              <a:rPr lang="en-US" altLang="ko-KR" sz="1600" dirty="0">
                <a:solidFill>
                  <a:srgbClr val="FF0000"/>
                </a:solidFill>
              </a:rPr>
              <a:t>aa[99], aa[98], aa[97], …, aa[0]</a:t>
            </a:r>
            <a:r>
              <a:rPr lang="ko-KR" altLang="en-US" sz="1600" dirty="0">
                <a:solidFill>
                  <a:srgbClr val="FF0000"/>
                </a:solidFill>
              </a:rPr>
              <a:t>의 값이 추가되므로 결국 리스트 </a:t>
            </a:r>
            <a:r>
              <a:rPr lang="en-US" altLang="ko-KR" sz="1600" dirty="0">
                <a:solidFill>
                  <a:srgbClr val="FF0000"/>
                </a:solidFill>
              </a:rPr>
              <a:t>aa</a:t>
            </a:r>
            <a:r>
              <a:rPr lang="ko-KR" altLang="en-US" sz="1600" dirty="0">
                <a:solidFill>
                  <a:srgbClr val="FF0000"/>
                </a:solidFill>
              </a:rPr>
              <a:t>값이 리스트 </a:t>
            </a:r>
            <a:r>
              <a:rPr lang="en-US" altLang="ko-KR" sz="1600" dirty="0">
                <a:solidFill>
                  <a:srgbClr val="FF0000"/>
                </a:solidFill>
              </a:rPr>
              <a:t>bb</a:t>
            </a:r>
            <a:r>
              <a:rPr lang="ko-KR" altLang="en-US" sz="1600" dirty="0">
                <a:solidFill>
                  <a:srgbClr val="FF0000"/>
                </a:solidFill>
              </a:rPr>
              <a:t>에 역순으로 입력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</a:rPr>
              <a:t>12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확인을 하려고 </a:t>
            </a:r>
            <a:r>
              <a:rPr lang="en-US" altLang="ko-KR" sz="1600" dirty="0">
                <a:solidFill>
                  <a:srgbClr val="FF0000"/>
                </a:solidFill>
              </a:rPr>
              <a:t>bb[0]</a:t>
            </a:r>
            <a:r>
              <a:rPr lang="ko-KR" altLang="en-US" sz="1600" dirty="0">
                <a:solidFill>
                  <a:srgbClr val="FF0000"/>
                </a:solidFill>
              </a:rPr>
              <a:t>과 </a:t>
            </a:r>
            <a:r>
              <a:rPr lang="en-US" altLang="ko-KR" sz="1600" dirty="0">
                <a:solidFill>
                  <a:srgbClr val="FF0000"/>
                </a:solidFill>
              </a:rPr>
              <a:t>bb[99]</a:t>
            </a:r>
            <a:r>
              <a:rPr lang="ko-KR" altLang="en-US" sz="1600" dirty="0">
                <a:solidFill>
                  <a:srgbClr val="FF0000"/>
                </a:solidFill>
              </a:rPr>
              <a:t>를 출력</a:t>
            </a:r>
          </a:p>
        </p:txBody>
      </p:sp>
    </p:spTree>
    <p:extLst>
      <p:ext uri="{BB962C8B-B14F-4D97-AF65-F5344CB8AC3E}">
        <p14:creationId xmlns:p14="http://schemas.microsoft.com/office/powerpoint/2010/main" val="95220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994" y="2255838"/>
            <a:ext cx="106965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42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리스트 값에 접근하는 다양한 방법</a:t>
            </a:r>
            <a:endParaRPr lang="en-US" altLang="ko-KR" dirty="0"/>
          </a:p>
          <a:p>
            <a:pPr lvl="1"/>
            <a:r>
              <a:rPr lang="ko-KR" altLang="en-US" dirty="0" err="1"/>
              <a:t>음수값으로</a:t>
            </a:r>
            <a:r>
              <a:rPr lang="ko-KR" altLang="en-US" dirty="0"/>
              <a:t> 접근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리스트에 접근할 때 콜론</a:t>
            </a:r>
            <a:r>
              <a:rPr lang="en-US" altLang="ko-KR" dirty="0"/>
              <a:t>(:)</a:t>
            </a:r>
            <a:r>
              <a:rPr lang="ko-KR" altLang="en-US" dirty="0"/>
              <a:t>을 사용해 범위를 지정</a:t>
            </a:r>
            <a:r>
              <a:rPr lang="en-US" altLang="ko-KR" dirty="0"/>
              <a:t>	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5" y="1775824"/>
            <a:ext cx="8190911" cy="161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575720" y="288894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aa[-4]</a:t>
            </a:r>
            <a:r>
              <a:rPr lang="ko-KR" altLang="en-US" sz="1600" dirty="0">
                <a:solidFill>
                  <a:srgbClr val="FF0000"/>
                </a:solidFill>
              </a:rPr>
              <a:t>까지 접근되므로 </a:t>
            </a:r>
            <a:r>
              <a:rPr lang="en-US" altLang="ko-KR" sz="1600" dirty="0">
                <a:solidFill>
                  <a:srgbClr val="FF0000"/>
                </a:solidFill>
              </a:rPr>
              <a:t>aa[-5]</a:t>
            </a:r>
            <a:r>
              <a:rPr lang="ko-KR" altLang="en-US" sz="1600" dirty="0">
                <a:solidFill>
                  <a:srgbClr val="FF0000"/>
                </a:solidFill>
              </a:rPr>
              <a:t>는 오류 발생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40" y="4255063"/>
            <a:ext cx="8173968" cy="220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4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콜론의 앞이나 뒤 숫자 생략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리스트끼리 덧셈</a:t>
            </a:r>
            <a:r>
              <a:rPr lang="en-US" altLang="ko-KR" dirty="0"/>
              <a:t>, </a:t>
            </a:r>
            <a:r>
              <a:rPr lang="ko-KR" altLang="en-US" dirty="0"/>
              <a:t>곱셈 연산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90" y="1223755"/>
            <a:ext cx="7965885" cy="214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89" y="4075811"/>
            <a:ext cx="7965885" cy="236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995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리스트의 항목 건너뛰며 추출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70" y="1358770"/>
            <a:ext cx="8057810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869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4376"/>
            <a:ext cx="11951992" cy="5669959"/>
          </a:xfrm>
        </p:spPr>
        <p:txBody>
          <a:bodyPr>
            <a:normAutofit/>
          </a:bodyPr>
          <a:lstStyle/>
          <a:p>
            <a:r>
              <a:rPr lang="ko-KR" altLang="en-US" dirty="0"/>
              <a:t>리스트 값의 변경</a:t>
            </a:r>
            <a:endParaRPr lang="en-US" altLang="ko-KR" dirty="0"/>
          </a:p>
          <a:p>
            <a:pPr lvl="1"/>
            <a:r>
              <a:rPr lang="ko-KR" altLang="en-US" dirty="0"/>
              <a:t>두 번째에 위치한 값을 </a:t>
            </a:r>
            <a:r>
              <a:rPr lang="en-US" altLang="ko-KR" dirty="0"/>
              <a:t>1</a:t>
            </a:r>
            <a:r>
              <a:rPr lang="ko-KR" altLang="en-US" dirty="0"/>
              <a:t>개 변경하는 방법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두 번째 값 인 </a:t>
            </a:r>
            <a:r>
              <a:rPr lang="en-US" altLang="ko-KR" dirty="0"/>
              <a:t>20</a:t>
            </a:r>
            <a:r>
              <a:rPr lang="ko-KR" altLang="en-US" dirty="0"/>
              <a:t>을 </a:t>
            </a:r>
            <a:r>
              <a:rPr lang="en-US" altLang="ko-KR" dirty="0"/>
              <a:t>200</a:t>
            </a:r>
            <a:r>
              <a:rPr lang="ko-KR" altLang="en-US" dirty="0"/>
              <a:t>과 </a:t>
            </a:r>
            <a:r>
              <a:rPr lang="en-US" altLang="ko-KR" dirty="0"/>
              <a:t>201</a:t>
            </a:r>
            <a:r>
              <a:rPr lang="ko-KR" altLang="en-US" dirty="0"/>
              <a:t>이라는 값 </a:t>
            </a:r>
            <a:r>
              <a:rPr lang="en-US" altLang="ko-KR" dirty="0"/>
              <a:t>2</a:t>
            </a:r>
            <a:r>
              <a:rPr lang="ko-KR" altLang="en-US" dirty="0"/>
              <a:t>개로 변경하는 방법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0" y="1943835"/>
            <a:ext cx="783575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29" y="4621363"/>
            <a:ext cx="7835755" cy="182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67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8" t="63274"/>
          <a:stretch/>
        </p:blipFill>
        <p:spPr>
          <a:xfrm>
            <a:off x="91498" y="526448"/>
            <a:ext cx="9189727" cy="59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4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/>
              <a:t>aa[1:2] </a:t>
            </a:r>
            <a:r>
              <a:rPr lang="ko-KR" altLang="en-US" dirty="0"/>
              <a:t>대신 그냥 </a:t>
            </a:r>
            <a:r>
              <a:rPr lang="en-US" altLang="ko-KR" dirty="0"/>
              <a:t>aa[1]</a:t>
            </a:r>
            <a:r>
              <a:rPr lang="ko-KR" altLang="en-US" dirty="0"/>
              <a:t> 사용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두 번째인 </a:t>
            </a:r>
            <a:r>
              <a:rPr lang="en-US" altLang="ko-KR" dirty="0"/>
              <a:t>aa[1]</a:t>
            </a:r>
            <a:r>
              <a:rPr lang="ko-KR" altLang="en-US" dirty="0"/>
              <a:t>의 항목 삭제</a:t>
            </a:r>
            <a:endParaRPr lang="en-US" altLang="ko-K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75" y="1358770"/>
            <a:ext cx="8111246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33" y="4104075"/>
            <a:ext cx="8104561" cy="18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937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두 번째인 </a:t>
            </a:r>
            <a:r>
              <a:rPr lang="en-US" altLang="ko-KR" dirty="0"/>
              <a:t>aa[1]</a:t>
            </a:r>
            <a:r>
              <a:rPr lang="ko-KR" altLang="en-US" dirty="0"/>
              <a:t>에 서 네 번째인 </a:t>
            </a:r>
            <a:r>
              <a:rPr lang="en-US" altLang="ko-KR" dirty="0"/>
              <a:t>aa[3]</a:t>
            </a:r>
            <a:r>
              <a:rPr lang="ko-KR" altLang="en-US" dirty="0"/>
              <a:t>까지 삭제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리스트 자체를 삭제하는 방법</a:t>
            </a:r>
            <a:endParaRPr lang="en-US" altLang="ko-K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85" y="1410034"/>
            <a:ext cx="7887899" cy="184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50" y="4194085"/>
            <a:ext cx="7887771" cy="235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91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리스트 조작 함수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"/>
          <a:stretch/>
        </p:blipFill>
        <p:spPr bwMode="auto">
          <a:xfrm>
            <a:off x="3215679" y="553691"/>
            <a:ext cx="8235915" cy="611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86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예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04" y="661192"/>
            <a:ext cx="8284515" cy="61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276020" y="3699030"/>
            <a:ext cx="495055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10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</a:t>
            </a:r>
            <a:r>
              <a:rPr lang="ko-KR" altLang="en-US" sz="1600" dirty="0">
                <a:solidFill>
                  <a:srgbClr val="FF0000"/>
                </a:solidFill>
              </a:rPr>
              <a:t> ‘리스트</a:t>
            </a:r>
            <a:r>
              <a:rPr lang="en-US" altLang="ko-KR" sz="1600" dirty="0">
                <a:solidFill>
                  <a:srgbClr val="FF0000"/>
                </a:solidFill>
              </a:rPr>
              <a:t>.sort()’</a:t>
            </a:r>
            <a:r>
              <a:rPr lang="ko-KR" altLang="en-US" sz="1600" dirty="0">
                <a:solidFill>
                  <a:srgbClr val="FF0000"/>
                </a:solidFill>
              </a:rPr>
              <a:t>는 리스트 자체 정렬 ‘</a:t>
            </a:r>
            <a:r>
              <a:rPr lang="en-US" altLang="ko-KR" sz="1600" dirty="0">
                <a:solidFill>
                  <a:srgbClr val="FF0000"/>
                </a:solidFill>
              </a:rPr>
              <a:t>sorted(</a:t>
            </a:r>
            <a:r>
              <a:rPr lang="ko-KR" altLang="en-US" sz="1600" dirty="0">
                <a:solidFill>
                  <a:srgbClr val="FF0000"/>
                </a:solidFill>
              </a:rPr>
              <a:t>리스트</a:t>
            </a:r>
            <a:r>
              <a:rPr lang="en-US" altLang="ko-KR" sz="1600" dirty="0">
                <a:solidFill>
                  <a:srgbClr val="FF0000"/>
                </a:solidFill>
              </a:rPr>
              <a:t>)’</a:t>
            </a:r>
            <a:r>
              <a:rPr lang="ko-KR" altLang="en-US" sz="1600" dirty="0">
                <a:solidFill>
                  <a:srgbClr val="FF0000"/>
                </a:solidFill>
              </a:rPr>
              <a:t>는 리스트는 그대로 두고 정렬된 결과만 반환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424938" y="5531479"/>
            <a:ext cx="481303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18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en-US" altLang="ko-KR" sz="1600" dirty="0" err="1">
                <a:solidFill>
                  <a:srgbClr val="FF0000"/>
                </a:solidFill>
              </a:rPr>
              <a:t>myList.insert</a:t>
            </a:r>
            <a:r>
              <a:rPr lang="en-US" altLang="ko-KR" sz="1600" dirty="0">
                <a:solidFill>
                  <a:srgbClr val="FF0000"/>
                </a:solidFill>
              </a:rPr>
              <a:t>(2, 222)</a:t>
            </a:r>
            <a:r>
              <a:rPr lang="ko-KR" altLang="en-US" sz="1600" dirty="0">
                <a:solidFill>
                  <a:srgbClr val="FF0000"/>
                </a:solidFill>
              </a:rPr>
              <a:t>에서 </a:t>
            </a:r>
            <a:r>
              <a:rPr lang="en-US" altLang="ko-KR" sz="1600" dirty="0">
                <a:solidFill>
                  <a:srgbClr val="FF0000"/>
                </a:solidFill>
              </a:rPr>
              <a:t>2</a:t>
            </a:r>
            <a:r>
              <a:rPr lang="ko-KR" altLang="en-US" sz="1600" dirty="0">
                <a:solidFill>
                  <a:srgbClr val="FF0000"/>
                </a:solidFill>
              </a:rPr>
              <a:t>는 </a:t>
            </a:r>
            <a:r>
              <a:rPr lang="en-US" altLang="ko-KR" sz="1600" dirty="0" err="1">
                <a:solidFill>
                  <a:srgbClr val="FF0000"/>
                </a:solidFill>
              </a:rPr>
              <a:t>myList</a:t>
            </a:r>
            <a:r>
              <a:rPr lang="en-US" altLang="ko-KR" sz="1600" dirty="0">
                <a:solidFill>
                  <a:srgbClr val="FF0000"/>
                </a:solidFill>
              </a:rPr>
              <a:t>[2]</a:t>
            </a:r>
            <a:r>
              <a:rPr lang="ko-KR" altLang="en-US" sz="1600" dirty="0">
                <a:solidFill>
                  <a:srgbClr val="FF0000"/>
                </a:solidFill>
              </a:rPr>
              <a:t>의 위치를 의미</a:t>
            </a:r>
            <a:r>
              <a:rPr lang="en-US" altLang="ko-KR" sz="1600" dirty="0">
                <a:solidFill>
                  <a:srgbClr val="FF0000"/>
                </a:solidFill>
              </a:rPr>
              <a:t>,</a:t>
            </a:r>
            <a:r>
              <a:rPr lang="ko-KR" altLang="en-US" sz="1600" dirty="0">
                <a:solidFill>
                  <a:srgbClr val="FF0000"/>
                </a:solidFill>
              </a:rPr>
              <a:t> 리스트는 </a:t>
            </a:r>
            <a:r>
              <a:rPr lang="en-US" altLang="ko-KR" sz="1600" dirty="0">
                <a:solidFill>
                  <a:srgbClr val="FF0000"/>
                </a:solidFill>
              </a:rPr>
              <a:t>0</a:t>
            </a:r>
            <a:r>
              <a:rPr lang="ko-KR" altLang="en-US" sz="1600" dirty="0">
                <a:solidFill>
                  <a:srgbClr val="FF0000"/>
                </a:solidFill>
              </a:rPr>
              <a:t>번부터 시작 하므로 세 번째 위치가 뒤로 밀리고 그 자리에 </a:t>
            </a:r>
            <a:r>
              <a:rPr lang="en-US" altLang="ko-KR" sz="1600" dirty="0">
                <a:solidFill>
                  <a:srgbClr val="FF0000"/>
                </a:solidFill>
              </a:rPr>
              <a:t>222</a:t>
            </a:r>
            <a:r>
              <a:rPr lang="ko-KR" altLang="en-US" sz="1600" dirty="0">
                <a:solidFill>
                  <a:srgbClr val="FF0000"/>
                </a:solidFill>
              </a:rPr>
              <a:t>가 삽입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7049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57188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50" y="683695"/>
            <a:ext cx="8055895" cy="568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56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기존 리스트는 변경하지 않고 정렬된 새로운 리스트 생성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15" y="1403775"/>
            <a:ext cx="8055895" cy="242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56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차원 리스트의 개념</a:t>
            </a:r>
          </a:p>
          <a:p>
            <a:pPr lvl="1"/>
            <a:r>
              <a:rPr lang="en-US" altLang="ko-KR" dirty="0"/>
              <a:t>1</a:t>
            </a:r>
            <a:r>
              <a:rPr lang="ko-KR" altLang="en-US" dirty="0"/>
              <a:t>차원 리스트를 여러 개 연결한 것</a:t>
            </a:r>
            <a:r>
              <a:rPr lang="en-US" altLang="ko-KR" dirty="0"/>
              <a:t>,</a:t>
            </a:r>
            <a:r>
              <a:rPr lang="ko-KR" altLang="en-US" dirty="0"/>
              <a:t> 첨자를 </a:t>
            </a:r>
            <a:r>
              <a:rPr lang="en-US" altLang="ko-KR" dirty="0"/>
              <a:t>2</a:t>
            </a:r>
            <a:r>
              <a:rPr lang="ko-KR" altLang="en-US" dirty="0"/>
              <a:t>개 사용</a:t>
            </a:r>
            <a:endParaRPr lang="en-US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95" y="1906606"/>
            <a:ext cx="4775758" cy="171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75" y="3920729"/>
            <a:ext cx="7769466" cy="225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581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2</a:t>
            </a:r>
            <a:r>
              <a:rPr lang="ko-KR" altLang="en-US" dirty="0"/>
              <a:t>차원 리스트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 </a:t>
            </a:r>
            <a:r>
              <a:rPr lang="en-US" altLang="ko-KR" dirty="0"/>
              <a:t>: </a:t>
            </a:r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문을 사용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행 </a:t>
            </a:r>
            <a:r>
              <a:rPr lang="en-US" altLang="ko-KR" dirty="0"/>
              <a:t>4</a:t>
            </a:r>
            <a:r>
              <a:rPr lang="ko-KR" altLang="en-US" dirty="0" err="1"/>
              <a:t>열짜리</a:t>
            </a:r>
            <a:r>
              <a:rPr lang="ko-KR" altLang="en-US" dirty="0"/>
              <a:t> 리스트 생성 후 항목 </a:t>
            </a:r>
            <a:r>
              <a:rPr lang="en-US" altLang="ko-KR" dirty="0"/>
              <a:t>1~12</a:t>
            </a:r>
            <a:r>
              <a:rPr lang="ko-KR" altLang="en-US" dirty="0"/>
              <a:t>를 입력하고 출력</a:t>
            </a:r>
            <a:endParaRPr lang="en-US" altLang="ko-K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55" y="1235171"/>
            <a:ext cx="7803175" cy="549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599158" y="1493786"/>
            <a:ext cx="59856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1~2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1</a:t>
            </a:r>
            <a:r>
              <a:rPr lang="ko-KR" altLang="en-US" sz="1400" dirty="0">
                <a:solidFill>
                  <a:srgbClr val="FF0000"/>
                </a:solidFill>
              </a:rPr>
              <a:t>차원 리스트로 사용할 </a:t>
            </a:r>
            <a:r>
              <a:rPr lang="en-US" altLang="ko-KR" sz="1400" dirty="0">
                <a:solidFill>
                  <a:srgbClr val="FF0000"/>
                </a:solidFill>
              </a:rPr>
              <a:t>list1</a:t>
            </a:r>
            <a:r>
              <a:rPr lang="ko-KR" altLang="en-US" sz="1400" dirty="0">
                <a:solidFill>
                  <a:srgbClr val="FF0000"/>
                </a:solidFill>
              </a:rPr>
              <a:t>과 </a:t>
            </a:r>
            <a:r>
              <a:rPr lang="en-US" altLang="ko-KR" sz="1400" dirty="0">
                <a:solidFill>
                  <a:srgbClr val="FF0000"/>
                </a:solidFill>
              </a:rPr>
              <a:t>2</a:t>
            </a:r>
            <a:r>
              <a:rPr lang="ko-KR" altLang="en-US" sz="1400" dirty="0">
                <a:solidFill>
                  <a:srgbClr val="FF0000"/>
                </a:solidFill>
              </a:rPr>
              <a:t>차원 리스트로 사용할 </a:t>
            </a:r>
            <a:r>
              <a:rPr lang="en-US" altLang="ko-KR" sz="1400" dirty="0">
                <a:solidFill>
                  <a:srgbClr val="FF0000"/>
                </a:solidFill>
              </a:rPr>
              <a:t>list2</a:t>
            </a:r>
            <a:r>
              <a:rPr lang="ko-KR" altLang="en-US" sz="1400" dirty="0">
                <a:solidFill>
                  <a:srgbClr val="FF0000"/>
                </a:solidFill>
              </a:rPr>
              <a:t> 준비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3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value</a:t>
            </a:r>
            <a:r>
              <a:rPr lang="ko-KR" altLang="en-US" sz="1400" dirty="0">
                <a:solidFill>
                  <a:srgbClr val="FF0000"/>
                </a:solidFill>
              </a:rPr>
              <a:t>는 리스트에 입력할 </a:t>
            </a:r>
            <a:r>
              <a:rPr lang="en-US" altLang="ko-KR" sz="1400" dirty="0">
                <a:solidFill>
                  <a:srgbClr val="FF0000"/>
                </a:solidFill>
              </a:rPr>
              <a:t>1~12</a:t>
            </a:r>
            <a:r>
              <a:rPr lang="ko-KR" altLang="en-US" sz="1400" dirty="0">
                <a:solidFill>
                  <a:srgbClr val="FF0000"/>
                </a:solidFill>
              </a:rPr>
              <a:t>의 값으로 사용할 변수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4~9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</a:t>
            </a:r>
            <a:r>
              <a:rPr lang="ko-KR" altLang="en-US" sz="1400" dirty="0">
                <a:solidFill>
                  <a:srgbClr val="FF0000"/>
                </a:solidFill>
              </a:rPr>
              <a:t> 리스트의 행 단위 만들기 위해  </a:t>
            </a:r>
            <a:r>
              <a:rPr lang="en-US" altLang="ko-KR" sz="1400" dirty="0">
                <a:solidFill>
                  <a:srgbClr val="FF0000"/>
                </a:solidFill>
              </a:rPr>
              <a:t>3</a:t>
            </a:r>
            <a:r>
              <a:rPr lang="ko-KR" altLang="en-US" sz="1400" dirty="0">
                <a:solidFill>
                  <a:srgbClr val="FF0000"/>
                </a:solidFill>
              </a:rPr>
              <a:t>회 반복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5~7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회 반복해 항목 </a:t>
            </a:r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개인 </a:t>
            </a:r>
            <a:r>
              <a:rPr lang="en-US" altLang="ko-KR" sz="1400" dirty="0">
                <a:solidFill>
                  <a:srgbClr val="FF0000"/>
                </a:solidFill>
              </a:rPr>
              <a:t>1</a:t>
            </a:r>
            <a:r>
              <a:rPr lang="ko-KR" altLang="en-US" sz="1400" dirty="0">
                <a:solidFill>
                  <a:srgbClr val="FF0000"/>
                </a:solidFill>
              </a:rPr>
              <a:t>차원 리스트 생성하는데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처음에는 </a:t>
            </a:r>
            <a:r>
              <a:rPr lang="en-US" altLang="ko-KR" sz="1400" dirty="0">
                <a:solidFill>
                  <a:srgbClr val="FF0000"/>
                </a:solidFill>
              </a:rPr>
              <a:t>[1, 2, 3, 4]</a:t>
            </a:r>
            <a:r>
              <a:rPr lang="ko-KR" altLang="en-US" sz="1400" dirty="0">
                <a:solidFill>
                  <a:srgbClr val="FF0000"/>
                </a:solidFill>
              </a:rPr>
              <a:t>의 리스트를 </a:t>
            </a:r>
            <a:r>
              <a:rPr lang="ko-KR" altLang="en-US" sz="1400" dirty="0" err="1">
                <a:solidFill>
                  <a:srgbClr val="FF0000"/>
                </a:solidFill>
              </a:rPr>
              <a:t>만듬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81701" y="3474006"/>
            <a:ext cx="52205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8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2</a:t>
            </a:r>
            <a:r>
              <a:rPr lang="ko-KR" altLang="en-US" sz="1400" dirty="0">
                <a:solidFill>
                  <a:srgbClr val="FF0000"/>
                </a:solidFill>
              </a:rPr>
              <a:t>차원 리스트에 추가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1</a:t>
            </a:r>
            <a:r>
              <a:rPr lang="ko-KR" altLang="en-US" sz="1400" dirty="0">
                <a:solidFill>
                  <a:srgbClr val="FF0000"/>
                </a:solidFill>
              </a:rPr>
              <a:t>차원 리스트를 다시 비움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11~14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2</a:t>
            </a:r>
            <a:r>
              <a:rPr lang="ko-KR" altLang="en-US" sz="1400" dirty="0">
                <a:solidFill>
                  <a:srgbClr val="FF0000"/>
                </a:solidFill>
              </a:rPr>
              <a:t>차원 리스트 출력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13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</a:t>
            </a:r>
            <a:r>
              <a:rPr lang="ko-KR" altLang="en-US" sz="1400" dirty="0">
                <a:solidFill>
                  <a:srgbClr val="FF0000"/>
                </a:solidFill>
              </a:rPr>
              <a:t> ‘</a:t>
            </a:r>
            <a:r>
              <a:rPr lang="ko-KR" altLang="en-US" sz="1400" dirty="0" err="1">
                <a:solidFill>
                  <a:srgbClr val="FF0000"/>
                </a:solidFill>
              </a:rPr>
              <a:t>리스트명</a:t>
            </a:r>
            <a:r>
              <a:rPr lang="en-US" altLang="ko-KR" sz="1400" dirty="0">
                <a:solidFill>
                  <a:srgbClr val="FF0000"/>
                </a:solidFill>
              </a:rPr>
              <a:t>[</a:t>
            </a:r>
            <a:r>
              <a:rPr lang="ko-KR" altLang="en-US" sz="1400" dirty="0">
                <a:solidFill>
                  <a:srgbClr val="FF0000"/>
                </a:solidFill>
              </a:rPr>
              <a:t>행</a:t>
            </a:r>
            <a:r>
              <a:rPr lang="en-US" altLang="ko-KR" sz="1400" dirty="0">
                <a:solidFill>
                  <a:srgbClr val="FF0000"/>
                </a:solidFill>
              </a:rPr>
              <a:t>][</a:t>
            </a:r>
            <a:r>
              <a:rPr lang="ko-KR" altLang="en-US" sz="1400" dirty="0">
                <a:solidFill>
                  <a:srgbClr val="FF0000"/>
                </a:solidFill>
              </a:rPr>
              <a:t>열</a:t>
            </a:r>
            <a:r>
              <a:rPr lang="en-US" altLang="ko-KR" sz="1400" dirty="0">
                <a:solidFill>
                  <a:srgbClr val="FF0000"/>
                </a:solidFill>
              </a:rPr>
              <a:t>]’ </a:t>
            </a:r>
            <a:r>
              <a:rPr lang="ko-KR" altLang="en-US" sz="1400" dirty="0">
                <a:solidFill>
                  <a:srgbClr val="FF0000"/>
                </a:solidFill>
              </a:rPr>
              <a:t>방식으로 각 항목 출력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행 하나 출력 후 한 행 띄워서 출력 위해 </a:t>
            </a:r>
            <a:r>
              <a:rPr lang="en-US" altLang="ko-KR" sz="1400" dirty="0">
                <a:solidFill>
                  <a:srgbClr val="FF0000"/>
                </a:solidFill>
              </a:rPr>
              <a:t>print() </a:t>
            </a:r>
            <a:r>
              <a:rPr lang="ko-KR" altLang="en-US" sz="1400" dirty="0">
                <a:solidFill>
                  <a:srgbClr val="FF0000"/>
                </a:solidFill>
              </a:rPr>
              <a:t>문 사용</a:t>
            </a:r>
          </a:p>
        </p:txBody>
      </p:sp>
    </p:spTree>
    <p:extLst>
      <p:ext uri="{BB962C8B-B14F-4D97-AF65-F5344CB8AC3E}">
        <p14:creationId xmlns:p14="http://schemas.microsoft.com/office/powerpoint/2010/main" val="65975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2</a:t>
            </a:r>
            <a:r>
              <a:rPr lang="ko-KR" altLang="en-US" dirty="0"/>
              <a:t>차원 리스트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38" y="1456621"/>
            <a:ext cx="11952287" cy="43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885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2</a:t>
            </a:r>
            <a:r>
              <a:rPr lang="ko-KR" altLang="en-US" dirty="0"/>
              <a:t>차원 리스트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불규칙한 크기의 </a:t>
            </a:r>
            <a:r>
              <a:rPr lang="en-US" altLang="ko-KR" dirty="0"/>
              <a:t>2</a:t>
            </a:r>
            <a:r>
              <a:rPr lang="ko-KR" altLang="en-US" dirty="0"/>
              <a:t>차원 리스트</a:t>
            </a:r>
            <a:endParaRPr lang="en-US" altLang="ko-K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40" y="1673805"/>
            <a:ext cx="6750750" cy="3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31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1] </a:t>
            </a:r>
            <a:r>
              <a:rPr lang="ko-KR" altLang="en-US" dirty="0"/>
              <a:t>화면 중앙에서 밖으로 나가는 거북이</a:t>
            </a:r>
          </a:p>
          <a:p>
            <a:pPr lvl="1"/>
            <a:r>
              <a:rPr lang="ko-KR" altLang="en-US" dirty="0"/>
              <a:t>리스트를 사용한 </a:t>
            </a:r>
            <a:r>
              <a:rPr lang="ko-KR" altLang="en-US" dirty="0" err="1"/>
              <a:t>터틀</a:t>
            </a:r>
            <a:r>
              <a:rPr lang="ko-KR" altLang="en-US" dirty="0"/>
              <a:t> 그래픽 응용 프로그램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59213"/>
            <a:ext cx="4725525" cy="498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08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2</a:t>
            </a:r>
            <a:r>
              <a:rPr lang="ko-KR" altLang="en-US" dirty="0"/>
              <a:t>차원 리스트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1]</a:t>
            </a:r>
            <a:r>
              <a:rPr lang="ko-KR" altLang="en-US" dirty="0"/>
              <a:t>의 완성</a:t>
            </a:r>
            <a:endParaRPr lang="en-US" altLang="ko-KR" dirty="0"/>
          </a:p>
          <a:p>
            <a:pPr lvl="1"/>
            <a:r>
              <a:rPr lang="ko-KR" altLang="en-US" dirty="0"/>
              <a:t>리스트를 이용 </a:t>
            </a:r>
            <a:r>
              <a:rPr lang="ko-KR" altLang="en-US" dirty="0" err="1"/>
              <a:t>터틀</a:t>
            </a:r>
            <a:r>
              <a:rPr lang="ko-KR" altLang="en-US" dirty="0"/>
              <a:t> 그래픽 응용 프로그램 만들기</a:t>
            </a:r>
            <a:endParaRPr lang="en-US" altLang="ko-KR" dirty="0"/>
          </a:p>
          <a:p>
            <a:pPr lvl="2"/>
            <a:r>
              <a:rPr lang="ko-KR" altLang="en-US" dirty="0"/>
              <a:t>거북이 </a:t>
            </a:r>
            <a:r>
              <a:rPr lang="ko-KR" altLang="en-US" dirty="0" err="1"/>
              <a:t>한마리의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차원 리스트 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r>
              <a:rPr lang="en-US" altLang="ko-KR" dirty="0"/>
              <a:t>2</a:t>
            </a:r>
            <a:r>
              <a:rPr lang="ko-KR" altLang="en-US" dirty="0"/>
              <a:t>차원 리스트 </a:t>
            </a:r>
            <a:endParaRPr lang="en-US" altLang="ko-K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95" y="2288660"/>
            <a:ext cx="7656671" cy="52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95" y="3522017"/>
            <a:ext cx="7656671" cy="52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532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2</a:t>
            </a:r>
            <a:r>
              <a:rPr lang="ko-KR" altLang="en-US" dirty="0"/>
              <a:t>차원 리스트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859" y="773113"/>
            <a:ext cx="10194844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266131" y="2393886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5~8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전역 변수 준비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925871" y="3248981"/>
            <a:ext cx="55356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7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 </a:t>
            </a:r>
            <a:r>
              <a:rPr lang="en-US" altLang="ko-KR" sz="1400" dirty="0" err="1">
                <a:solidFill>
                  <a:srgbClr val="FF0000"/>
                </a:solidFill>
              </a:rPr>
              <a:t>playerTurtles</a:t>
            </a:r>
            <a:r>
              <a:rPr lang="ko-KR" altLang="en-US" sz="1400" dirty="0">
                <a:solidFill>
                  <a:srgbClr val="FF0000"/>
                </a:solidFill>
              </a:rPr>
              <a:t>가 거북이 </a:t>
            </a:r>
            <a:r>
              <a:rPr lang="en-US" altLang="ko-KR" sz="1400" dirty="0">
                <a:solidFill>
                  <a:srgbClr val="FF0000"/>
                </a:solidFill>
              </a:rPr>
              <a:t>100</a:t>
            </a:r>
            <a:r>
              <a:rPr lang="ko-KR" altLang="en-US" sz="1400" dirty="0">
                <a:solidFill>
                  <a:srgbClr val="FF0000"/>
                </a:solidFill>
              </a:rPr>
              <a:t>마리를 저장할 </a:t>
            </a:r>
            <a:r>
              <a:rPr lang="en-US" altLang="ko-KR" sz="1400" dirty="0">
                <a:solidFill>
                  <a:srgbClr val="FF0000"/>
                </a:solidFill>
              </a:rPr>
              <a:t>2</a:t>
            </a:r>
            <a:r>
              <a:rPr lang="ko-KR" altLang="en-US" sz="1400" dirty="0">
                <a:solidFill>
                  <a:srgbClr val="FF0000"/>
                </a:solidFill>
              </a:rPr>
              <a:t>차원 리스트 준비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06821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2</a:t>
            </a:r>
            <a:r>
              <a:rPr lang="ko-KR" altLang="en-US" dirty="0"/>
              <a:t>차원 리스트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10" y="818710"/>
            <a:ext cx="8820980" cy="502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448055" y="3453897"/>
            <a:ext cx="50584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16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shapeList</a:t>
            </a:r>
            <a:r>
              <a:rPr lang="ko-KR" altLang="en-US" sz="1400" dirty="0">
                <a:solidFill>
                  <a:srgbClr val="FF0000"/>
                </a:solidFill>
              </a:rPr>
              <a:t> 추출하면 </a:t>
            </a:r>
            <a:r>
              <a:rPr lang="en-US" altLang="ko-KR" sz="1400" dirty="0">
                <a:solidFill>
                  <a:srgbClr val="FF0000"/>
                </a:solidFill>
              </a:rPr>
              <a:t>[‘arrow’, ‘blank’, ‘circle’, ‘classic’, ‘square’, ‘triangle’, ‘turtle’] </a:t>
            </a:r>
            <a:r>
              <a:rPr lang="ko-KR" altLang="en-US" sz="1400" dirty="0">
                <a:solidFill>
                  <a:srgbClr val="FF0000"/>
                </a:solidFill>
              </a:rPr>
              <a:t>등 추출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17~24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거북이 </a:t>
            </a:r>
            <a:r>
              <a:rPr lang="en-US" altLang="ko-KR" sz="1400" dirty="0">
                <a:solidFill>
                  <a:srgbClr val="FF0000"/>
                </a:solidFill>
              </a:rPr>
              <a:t>100</a:t>
            </a:r>
            <a:r>
              <a:rPr lang="ko-KR" altLang="en-US" sz="1400" dirty="0">
                <a:solidFill>
                  <a:srgbClr val="FF0000"/>
                </a:solidFill>
              </a:rPr>
              <a:t>마리를 </a:t>
            </a:r>
            <a:r>
              <a:rPr lang="en-US" altLang="ko-KR" sz="1400" dirty="0">
                <a:solidFill>
                  <a:srgbClr val="FF0000"/>
                </a:solidFill>
              </a:rPr>
              <a:t>1</a:t>
            </a:r>
            <a:r>
              <a:rPr lang="ko-KR" altLang="en-US" sz="1400" dirty="0">
                <a:solidFill>
                  <a:srgbClr val="FF0000"/>
                </a:solidFill>
              </a:rPr>
              <a:t>차원 리스트로 생성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385811" y="5589240"/>
            <a:ext cx="6066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24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playerTurtles</a:t>
            </a:r>
            <a:r>
              <a:rPr lang="ko-KR" altLang="en-US" sz="1400" dirty="0">
                <a:solidFill>
                  <a:srgbClr val="FF0000"/>
                </a:solidFill>
              </a:rPr>
              <a:t>에 </a:t>
            </a:r>
            <a:r>
              <a:rPr lang="en-US" altLang="ko-KR" sz="1400" dirty="0">
                <a:solidFill>
                  <a:srgbClr val="FF0000"/>
                </a:solidFill>
              </a:rPr>
              <a:t>1</a:t>
            </a:r>
            <a:r>
              <a:rPr lang="ko-KR" altLang="en-US" sz="1400" dirty="0">
                <a:solidFill>
                  <a:srgbClr val="FF0000"/>
                </a:solidFill>
              </a:rPr>
              <a:t>차원 리스트 추가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26~31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거북이를 </a:t>
            </a:r>
            <a:r>
              <a:rPr lang="en-US" altLang="ko-KR" sz="1400" dirty="0" err="1">
                <a:solidFill>
                  <a:srgbClr val="FF0000"/>
                </a:solidFill>
              </a:rPr>
              <a:t>playerTurtles</a:t>
            </a:r>
            <a:r>
              <a:rPr lang="ko-KR" altLang="en-US" sz="1400" dirty="0">
                <a:solidFill>
                  <a:srgbClr val="FF0000"/>
                </a:solidFill>
              </a:rPr>
              <a:t>에서 하나씩 추출해 </a:t>
            </a:r>
            <a:r>
              <a:rPr lang="en-US" altLang="ko-KR" sz="1400" dirty="0" err="1">
                <a:solidFill>
                  <a:srgbClr val="FF0000"/>
                </a:solidFill>
              </a:rPr>
              <a:t>tList</a:t>
            </a:r>
            <a:r>
              <a:rPr lang="ko-KR" altLang="en-US" sz="1400" dirty="0">
                <a:solidFill>
                  <a:srgbClr val="FF0000"/>
                </a:solidFill>
              </a:rPr>
              <a:t>에 넣고 반복하여 거북이 </a:t>
            </a:r>
            <a:r>
              <a:rPr lang="en-US" altLang="ko-KR" sz="1400" dirty="0">
                <a:solidFill>
                  <a:srgbClr val="FF0000"/>
                </a:solidFill>
              </a:rPr>
              <a:t>100</a:t>
            </a:r>
            <a:r>
              <a:rPr lang="ko-KR" altLang="en-US" sz="1400" dirty="0">
                <a:solidFill>
                  <a:srgbClr val="FF0000"/>
                </a:solidFill>
              </a:rPr>
              <a:t>마리를 꺼내서 화면에 선을 그림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456041" y="805884"/>
            <a:ext cx="3645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19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myTurtle</a:t>
            </a:r>
            <a:r>
              <a:rPr lang="ko-KR" altLang="en-US" sz="1400" dirty="0">
                <a:solidFill>
                  <a:srgbClr val="FF0000"/>
                </a:solidFill>
              </a:rPr>
              <a:t>은  거북이 개체 생성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20~21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거북이 위치 </a:t>
            </a:r>
            <a:r>
              <a:rPr lang="en-US" altLang="ko-KR" sz="1400" dirty="0" err="1">
                <a:solidFill>
                  <a:srgbClr val="FF0000"/>
                </a:solidFill>
              </a:rPr>
              <a:t>tX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en-US" altLang="ko-KR" sz="1400" dirty="0" err="1">
                <a:solidFill>
                  <a:srgbClr val="FF0000"/>
                </a:solidFill>
              </a:rPr>
              <a:t>tY</a:t>
            </a:r>
            <a:r>
              <a:rPr lang="ko-KR" altLang="en-US" sz="1400" dirty="0">
                <a:solidFill>
                  <a:srgbClr val="FF0000"/>
                </a:solidFill>
              </a:rPr>
              <a:t> 생성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23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tSize</a:t>
            </a:r>
            <a:r>
              <a:rPr lang="ko-KR" altLang="en-US" sz="1400" dirty="0">
                <a:solidFill>
                  <a:srgbClr val="FF0000"/>
                </a:solidFill>
              </a:rPr>
              <a:t>는 거북이 크기 생성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1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2</a:t>
            </a:r>
            <a:r>
              <a:rPr lang="ko-KR" altLang="en-US" dirty="0"/>
              <a:t>차원 리스트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marL="357188" lvl="1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Tip </a:t>
            </a:r>
            <a:r>
              <a:rPr lang="en-US" altLang="ko-KR" dirty="0"/>
              <a:t>• </a:t>
            </a:r>
            <a:r>
              <a:rPr lang="en-US" altLang="ko-KR" dirty="0" err="1"/>
              <a:t>random.choice</a:t>
            </a:r>
            <a:r>
              <a:rPr lang="en-US" altLang="ko-KR" dirty="0"/>
              <a:t> 18~19</a:t>
            </a:r>
            <a:r>
              <a:rPr lang="ko-KR" altLang="en-US" dirty="0"/>
              <a:t>행은 다음과 같이 </a:t>
            </a:r>
            <a:r>
              <a:rPr lang="en-US" altLang="ko-KR" dirty="0" err="1"/>
              <a:t>random.choice</a:t>
            </a:r>
            <a:r>
              <a:rPr lang="en-US" altLang="ko-KR" dirty="0"/>
              <a:t>(</a:t>
            </a:r>
            <a:r>
              <a:rPr lang="ko-KR" altLang="en-US" dirty="0"/>
              <a:t>리스트</a:t>
            </a:r>
            <a:r>
              <a:rPr lang="en-US" altLang="ko-KR" dirty="0"/>
              <a:t>)</a:t>
            </a:r>
            <a:r>
              <a:rPr lang="ko-KR" altLang="en-US" dirty="0"/>
              <a:t> 이용하도록 변경 가능</a:t>
            </a:r>
            <a:r>
              <a:rPr lang="en-US" altLang="ko-KR" dirty="0"/>
              <a:t> </a:t>
            </a:r>
            <a:r>
              <a:rPr lang="en-US" altLang="ko-KR" dirty="0" err="1"/>
              <a:t>random.choice</a:t>
            </a:r>
            <a:r>
              <a:rPr lang="en-US" altLang="ko-KR" dirty="0"/>
              <a:t>(</a:t>
            </a:r>
            <a:r>
              <a:rPr lang="ko-KR" altLang="en-US" dirty="0"/>
              <a:t>리스트</a:t>
            </a:r>
            <a:r>
              <a:rPr lang="en-US" altLang="ko-KR" dirty="0"/>
              <a:t>)</a:t>
            </a:r>
            <a:r>
              <a:rPr lang="ko-KR" altLang="en-US" dirty="0"/>
              <a:t>는 리스트 중에서 </a:t>
            </a:r>
            <a:r>
              <a:rPr lang="ko-KR" altLang="en-US" dirty="0" err="1"/>
              <a:t>임의값을</a:t>
            </a:r>
            <a:r>
              <a:rPr lang="ko-KR" altLang="en-US" dirty="0"/>
              <a:t> 하나 추출해 반환</a:t>
            </a:r>
            <a:endParaRPr lang="en-US" altLang="ko-K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5" y="5769260"/>
            <a:ext cx="10528727" cy="94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56" y="763700"/>
            <a:ext cx="3882705" cy="409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060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 </a:t>
            </a:r>
            <a:r>
              <a:rPr lang="ko-KR" altLang="en-US" dirty="0" err="1"/>
              <a:t>튜플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튜플의</a:t>
            </a:r>
            <a:r>
              <a:rPr lang="ko-KR" altLang="en-US" dirty="0"/>
              <a:t> 생성</a:t>
            </a:r>
            <a:endParaRPr lang="en-US" altLang="ko-KR" dirty="0"/>
          </a:p>
          <a:p>
            <a:pPr lvl="1"/>
            <a:r>
              <a:rPr lang="ko-KR" altLang="en-US" dirty="0"/>
              <a:t>리스트는 대괄호 </a:t>
            </a:r>
            <a:r>
              <a:rPr lang="en-US" altLang="ko-KR" dirty="0"/>
              <a:t>[]</a:t>
            </a:r>
            <a:r>
              <a:rPr lang="ko-KR" altLang="en-US" dirty="0"/>
              <a:t>로 생성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튜플은</a:t>
            </a:r>
            <a:r>
              <a:rPr lang="ko-KR" altLang="en-US" dirty="0"/>
              <a:t> 소괄호 </a:t>
            </a:r>
            <a:r>
              <a:rPr lang="en-US" altLang="ko-KR" dirty="0"/>
              <a:t>()</a:t>
            </a:r>
            <a:r>
              <a:rPr lang="ko-KR" altLang="en-US" dirty="0"/>
              <a:t>로 생성</a:t>
            </a:r>
            <a:endParaRPr lang="en-US" altLang="ko-KR" dirty="0"/>
          </a:p>
          <a:p>
            <a:pPr lvl="1"/>
            <a:r>
              <a:rPr lang="ko-KR" altLang="en-US" dirty="0" err="1"/>
              <a:t>튜플은</a:t>
            </a:r>
            <a:r>
              <a:rPr lang="ko-KR" altLang="en-US" dirty="0"/>
              <a:t> 값을 수정할 수 없으며</a:t>
            </a:r>
            <a:r>
              <a:rPr lang="en-US" altLang="ko-KR" dirty="0"/>
              <a:t>, </a:t>
            </a:r>
            <a:r>
              <a:rPr lang="ko-KR" altLang="en-US" dirty="0"/>
              <a:t>읽기만 가능해 읽기 전용 자료를 저장할 때 사용</a:t>
            </a:r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3662" indent="0">
              <a:buNone/>
            </a:pPr>
            <a:endParaRPr lang="en-US" altLang="ko-KR" dirty="0"/>
          </a:p>
          <a:p>
            <a:pPr lvl="1"/>
            <a:r>
              <a:rPr lang="ko-KR" altLang="en-US" dirty="0" err="1"/>
              <a:t>튜플은</a:t>
            </a:r>
            <a:r>
              <a:rPr lang="ko-KR" altLang="en-US" dirty="0"/>
              <a:t> 소괄호 </a:t>
            </a:r>
            <a:r>
              <a:rPr lang="en-US" altLang="ko-KR" dirty="0"/>
              <a:t>()</a:t>
            </a:r>
            <a:r>
              <a:rPr lang="ko-KR" altLang="en-US" dirty="0"/>
              <a:t>를 생략 가능</a:t>
            </a:r>
            <a:r>
              <a:rPr lang="en-US" altLang="ko-KR" dirty="0"/>
              <a:t>, </a:t>
            </a:r>
            <a:r>
              <a:rPr lang="ko-KR" altLang="en-US" dirty="0"/>
              <a:t>항목이 하나인 </a:t>
            </a:r>
            <a:r>
              <a:rPr lang="ko-KR" altLang="en-US" dirty="0" err="1"/>
              <a:t>튜플은</a:t>
            </a:r>
            <a:r>
              <a:rPr lang="ko-KR" altLang="en-US" dirty="0"/>
              <a:t> </a:t>
            </a:r>
            <a:r>
              <a:rPr lang="en-US" altLang="ko-KR" dirty="0"/>
              <a:t>tt5</a:t>
            </a:r>
            <a:r>
              <a:rPr lang="ko-KR" altLang="en-US" dirty="0"/>
              <a:t>와 </a:t>
            </a:r>
            <a:r>
              <a:rPr lang="en-US" altLang="ko-KR" dirty="0"/>
              <a:t>tt6</a:t>
            </a:r>
            <a:r>
              <a:rPr lang="ko-KR" altLang="en-US" dirty="0"/>
              <a:t>처럼 뒤에 쉼표</a:t>
            </a:r>
            <a:r>
              <a:rPr lang="en-US" altLang="ko-KR" dirty="0"/>
              <a:t>(,)</a:t>
            </a:r>
            <a:r>
              <a:rPr lang="ko-KR" altLang="en-US" dirty="0"/>
              <a:t> 붙임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5" y="2303875"/>
            <a:ext cx="7036513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0" y="4292824"/>
            <a:ext cx="7036512" cy="257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536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 </a:t>
            </a:r>
            <a:r>
              <a:rPr lang="ko-KR" altLang="en-US" dirty="0" err="1"/>
              <a:t>튜플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 err="1"/>
              <a:t>튜플의</a:t>
            </a:r>
            <a:r>
              <a:rPr lang="ko-KR" altLang="en-US" dirty="0"/>
              <a:t> 오류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93662" indent="0">
              <a:buNone/>
            </a:pPr>
            <a:endParaRPr lang="en-US" altLang="ko-KR" dirty="0"/>
          </a:p>
          <a:p>
            <a:pPr lvl="1"/>
            <a:r>
              <a:rPr lang="ko-KR" altLang="en-US" dirty="0" err="1"/>
              <a:t>튜플의</a:t>
            </a:r>
            <a:r>
              <a:rPr lang="ko-KR" altLang="en-US" dirty="0"/>
              <a:t> 삭제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01" y="1402152"/>
            <a:ext cx="8003064" cy="104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06" y="3562324"/>
            <a:ext cx="8003064" cy="74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211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 </a:t>
            </a:r>
            <a:r>
              <a:rPr lang="ko-KR" altLang="en-US" dirty="0" err="1"/>
              <a:t>튜플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튜플의</a:t>
            </a:r>
            <a:r>
              <a:rPr lang="ko-KR" altLang="en-US" dirty="0"/>
              <a:t> 사용</a:t>
            </a:r>
            <a:endParaRPr lang="en-US" altLang="ko-KR" dirty="0"/>
          </a:p>
          <a:p>
            <a:pPr lvl="1"/>
            <a:r>
              <a:rPr lang="ko-KR" altLang="en-US" dirty="0" err="1"/>
              <a:t>튜플</a:t>
            </a:r>
            <a:r>
              <a:rPr lang="ko-KR" altLang="en-US" dirty="0"/>
              <a:t> 항목에 접근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 err="1"/>
              <a:t>튜플</a:t>
            </a:r>
            <a:r>
              <a:rPr lang="ko-KR" altLang="en-US" dirty="0"/>
              <a:t> 범위에 접근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55" y="1881456"/>
            <a:ext cx="8010890" cy="214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55" y="4474646"/>
            <a:ext cx="8010890" cy="238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52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 </a:t>
            </a:r>
            <a:r>
              <a:rPr lang="ko-KR" altLang="en-US" dirty="0" err="1"/>
              <a:t>튜플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 err="1"/>
              <a:t>튜플의</a:t>
            </a:r>
            <a:r>
              <a:rPr lang="ko-KR" altLang="en-US" dirty="0"/>
              <a:t> 덧셈 및 곱셈 연산</a:t>
            </a:r>
            <a:endParaRPr lang="en-US" altLang="ko-K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95" y="1270401"/>
            <a:ext cx="7875875" cy="206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70" y="3449225"/>
            <a:ext cx="7875875" cy="33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272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 </a:t>
            </a:r>
            <a:r>
              <a:rPr lang="ko-KR" altLang="en-US" dirty="0" err="1"/>
              <a:t>튜플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 </a:t>
            </a:r>
            <a:r>
              <a:rPr lang="en-US" altLang="ko-KR" dirty="0"/>
              <a:t>: </a:t>
            </a:r>
            <a:r>
              <a:rPr lang="ko-KR" altLang="en-US" dirty="0" err="1"/>
              <a:t>튜플</a:t>
            </a:r>
            <a:r>
              <a:rPr lang="ko-KR" altLang="en-US" dirty="0"/>
              <a:t> → 리스트 → </a:t>
            </a:r>
            <a:r>
              <a:rPr lang="ko-KR" altLang="en-US" dirty="0" err="1"/>
              <a:t>튜플</a:t>
            </a:r>
            <a:r>
              <a:rPr lang="ko-KR" altLang="en-US" dirty="0"/>
              <a:t> 변환</a:t>
            </a:r>
            <a:endParaRPr lang="en-US" altLang="ko-K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60" y="1538790"/>
            <a:ext cx="7915731" cy="235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108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 </a:t>
            </a:r>
            <a:r>
              <a:rPr lang="ko-KR" altLang="en-US" dirty="0" err="1"/>
              <a:t>딕셔너리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딕셔너리의</a:t>
            </a:r>
            <a:r>
              <a:rPr lang="ko-KR" altLang="en-US" dirty="0"/>
              <a:t> 개념</a:t>
            </a:r>
            <a:endParaRPr lang="en-US" altLang="ko-KR" dirty="0"/>
          </a:p>
          <a:p>
            <a:pPr lvl="1"/>
            <a:r>
              <a:rPr lang="ko-KR" altLang="en-US" dirty="0"/>
              <a:t>쌍 </a:t>
            </a:r>
            <a:r>
              <a:rPr lang="en-US" altLang="ko-KR" dirty="0"/>
              <a:t>2</a:t>
            </a:r>
            <a:r>
              <a:rPr lang="ko-KR" altLang="en-US" dirty="0"/>
              <a:t>개가 하나로 묶인 자료구조</a:t>
            </a:r>
            <a:endParaRPr lang="en-US" altLang="ko-KR" dirty="0"/>
          </a:p>
          <a:p>
            <a:pPr lvl="2"/>
            <a:r>
              <a:rPr lang="ko-KR" altLang="en-US" dirty="0"/>
              <a:t>예 </a:t>
            </a:r>
            <a:r>
              <a:rPr lang="en-US" altLang="ko-KR" dirty="0"/>
              <a:t>: </a:t>
            </a:r>
            <a:r>
              <a:rPr lang="ko-KR" altLang="en-US" dirty="0"/>
              <a:t>‘</a:t>
            </a:r>
            <a:r>
              <a:rPr lang="en-US" altLang="ko-KR" dirty="0"/>
              <a:t>apple:</a:t>
            </a:r>
            <a:r>
              <a:rPr lang="ko-KR" altLang="en-US" dirty="0"/>
              <a:t>사과’처럼 의미 있는 두 값을 연결해 구성</a:t>
            </a:r>
            <a:endParaRPr lang="en-US" altLang="ko-KR" dirty="0"/>
          </a:p>
          <a:p>
            <a:pPr lvl="2"/>
            <a:endParaRPr lang="en-US" altLang="ko-KR" dirty="0"/>
          </a:p>
          <a:p>
            <a:pPr marL="357188" lvl="1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Tip </a:t>
            </a:r>
            <a:r>
              <a:rPr lang="en-US" altLang="ko-KR" dirty="0"/>
              <a:t>• </a:t>
            </a:r>
            <a:r>
              <a:rPr lang="ko-KR" altLang="en-US" dirty="0"/>
              <a:t>다른 프로그래밍 언어에서는 해시</a:t>
            </a:r>
            <a:r>
              <a:rPr lang="en-US" altLang="ko-KR" dirty="0"/>
              <a:t>(Hash), </a:t>
            </a:r>
            <a:r>
              <a:rPr lang="ko-KR" altLang="en-US" dirty="0"/>
              <a:t>연관 배열</a:t>
            </a:r>
            <a:r>
              <a:rPr lang="en-US" altLang="ko-KR" dirty="0"/>
              <a:t>(Associative Array)</a:t>
            </a:r>
            <a:r>
              <a:rPr lang="ko-KR" altLang="en-US" dirty="0"/>
              <a:t>이라 함</a:t>
            </a:r>
            <a:endParaRPr lang="en-US" altLang="ko-KR" dirty="0"/>
          </a:p>
          <a:p>
            <a:pPr lvl="1"/>
            <a:r>
              <a:rPr lang="ko-KR" altLang="en-US" dirty="0"/>
              <a:t>중괄호 </a:t>
            </a:r>
            <a:r>
              <a:rPr lang="en-US" altLang="ko-KR" dirty="0"/>
              <a:t>{}</a:t>
            </a:r>
            <a:r>
              <a:rPr lang="ko-KR" altLang="en-US" dirty="0"/>
              <a:t>로 묶어 구성</a:t>
            </a:r>
            <a:r>
              <a:rPr lang="en-US" altLang="ko-KR" dirty="0"/>
              <a:t>, </a:t>
            </a:r>
            <a:r>
              <a:rPr lang="ko-KR" altLang="en-US" dirty="0"/>
              <a:t>키</a:t>
            </a:r>
            <a:r>
              <a:rPr lang="en-US" altLang="ko-KR" dirty="0"/>
              <a:t>(Key)</a:t>
            </a:r>
            <a:r>
              <a:rPr lang="ko-KR" altLang="en-US" dirty="0"/>
              <a:t>와 값</a:t>
            </a:r>
            <a:r>
              <a:rPr lang="en-US" altLang="ko-KR" dirty="0"/>
              <a:t>(Value)</a:t>
            </a:r>
            <a:r>
              <a:rPr lang="ko-KR" altLang="en-US" dirty="0"/>
              <a:t>의 쌍으로 구성</a:t>
            </a:r>
            <a:endParaRPr lang="en-US" altLang="ko-K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12"/>
          <a:stretch/>
        </p:blipFill>
        <p:spPr bwMode="auto">
          <a:xfrm>
            <a:off x="785410" y="3608685"/>
            <a:ext cx="9046005" cy="76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6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 </a:t>
            </a:r>
            <a:r>
              <a:rPr lang="ko-KR" altLang="en-US" dirty="0" err="1"/>
              <a:t>딕셔너리를</a:t>
            </a:r>
            <a:r>
              <a:rPr lang="ko-KR" altLang="en-US" dirty="0"/>
              <a:t> 활용한 음식 궁합 출력</a:t>
            </a:r>
          </a:p>
          <a:p>
            <a:pPr lvl="1"/>
            <a:r>
              <a:rPr lang="ko-KR" altLang="en-US" dirty="0" err="1"/>
              <a:t>딕셔너리를</a:t>
            </a:r>
            <a:r>
              <a:rPr lang="ko-KR" altLang="en-US" dirty="0"/>
              <a:t> 활용해 음식 궁합을 출력하는 프로그램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25" y="2033845"/>
            <a:ext cx="1086222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39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 </a:t>
            </a:r>
            <a:r>
              <a:rPr lang="ko-KR" altLang="en-US" dirty="0" err="1"/>
              <a:t>딕셔너리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err="1"/>
              <a:t>딕셔너리의</a:t>
            </a:r>
            <a:r>
              <a:rPr lang="ko-KR" altLang="en-US" dirty="0"/>
              <a:t> 생성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ko-KR" altLang="en-US" dirty="0"/>
              <a:t>키와 값을 반대로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r>
              <a:rPr lang="ko-KR" altLang="en-US" dirty="0"/>
              <a:t>키와 값은 사용자가 지정하는 것이지 규정은 없음</a:t>
            </a:r>
            <a:endParaRPr lang="en-US" altLang="ko-KR" dirty="0"/>
          </a:p>
          <a:p>
            <a:pPr lvl="2"/>
            <a:r>
              <a:rPr lang="ko-KR" altLang="en-US" dirty="0"/>
              <a:t>주의할 점 </a:t>
            </a:r>
            <a:r>
              <a:rPr lang="en-US" altLang="ko-KR" dirty="0"/>
              <a:t>: </a:t>
            </a:r>
            <a:r>
              <a:rPr lang="ko-KR" altLang="en-US" dirty="0" err="1"/>
              <a:t>딕셔너리에는</a:t>
            </a:r>
            <a:r>
              <a:rPr lang="ko-KR" altLang="en-US" dirty="0"/>
              <a:t> 순서가 없어 생성한 순서대로 </a:t>
            </a:r>
            <a:r>
              <a:rPr lang="ko-KR" altLang="en-US" dirty="0" err="1"/>
              <a:t>딕셔너리가</a:t>
            </a:r>
            <a:r>
              <a:rPr lang="ko-KR" altLang="en-US" dirty="0"/>
              <a:t> 구성되어 있다는 보장 없음</a:t>
            </a:r>
            <a:endParaRPr lang="en-US" altLang="ko-K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95" y="1257107"/>
            <a:ext cx="8325925" cy="162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60" y="3829873"/>
            <a:ext cx="8325925" cy="162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496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 </a:t>
            </a:r>
            <a:r>
              <a:rPr lang="ko-KR" altLang="en-US" dirty="0" err="1"/>
              <a:t>딕셔너리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여러 정보의 </a:t>
            </a:r>
            <a:r>
              <a:rPr lang="ko-KR" altLang="en-US" dirty="0" err="1"/>
              <a:t>딕셔너리</a:t>
            </a:r>
            <a:r>
              <a:rPr lang="ko-KR" altLang="en-US" dirty="0"/>
              <a:t> 표현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student1</a:t>
            </a:r>
            <a:r>
              <a:rPr lang="ko-KR" altLang="en-US" dirty="0"/>
              <a:t>에 연락 처 추가</a:t>
            </a:r>
            <a:endParaRPr lang="en-US" altLang="ko-KR" dirty="0"/>
          </a:p>
          <a:p>
            <a:pPr marL="93662" indent="0">
              <a:buNone/>
            </a:pPr>
            <a:endParaRPr lang="en-US" altLang="ko-K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90" y="773706"/>
            <a:ext cx="2340260" cy="18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0" y="2691938"/>
            <a:ext cx="7425825" cy="147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0" y="5051318"/>
            <a:ext cx="7430030" cy="145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28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 </a:t>
            </a:r>
            <a:r>
              <a:rPr lang="ko-KR" altLang="en-US" dirty="0" err="1"/>
              <a:t>딕셔너리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학과 수정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student1</a:t>
            </a:r>
            <a:r>
              <a:rPr lang="ko-KR" altLang="en-US" dirty="0"/>
              <a:t>의 학과 삭제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marL="93662" indent="0">
              <a:buNone/>
            </a:pPr>
            <a:endParaRPr lang="en-US" altLang="ko-K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35" y="1403824"/>
            <a:ext cx="7970624" cy="1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68" y="4239090"/>
            <a:ext cx="7970624" cy="158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325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 </a:t>
            </a:r>
            <a:r>
              <a:rPr lang="ko-KR" altLang="en-US" dirty="0" err="1"/>
              <a:t>딕셔너리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동일한 키를 갖는 </a:t>
            </a:r>
            <a:r>
              <a:rPr lang="ko-KR" altLang="en-US" dirty="0" err="1"/>
              <a:t>딕셔너리를</a:t>
            </a:r>
            <a:r>
              <a:rPr lang="ko-KR" altLang="en-US" dirty="0"/>
              <a:t> 생성하는 것이 아니라 마지막에 있는 키가 적용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marL="93662" indent="0">
              <a:buNone/>
            </a:pPr>
            <a:endParaRPr lang="en-US" altLang="ko-KR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25" y="1628800"/>
            <a:ext cx="7961938" cy="15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105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 </a:t>
            </a:r>
            <a:r>
              <a:rPr lang="ko-KR" altLang="en-US" dirty="0" err="1"/>
              <a:t>딕셔너리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딕셔너리의</a:t>
            </a:r>
            <a:r>
              <a:rPr lang="ko-KR" altLang="en-US" dirty="0"/>
              <a:t> 사용</a:t>
            </a:r>
            <a:endParaRPr lang="en-US" altLang="ko-KR" dirty="0"/>
          </a:p>
          <a:p>
            <a:pPr lvl="1"/>
            <a:r>
              <a:rPr lang="ko-KR" altLang="en-US" dirty="0"/>
              <a:t>키로 값에 접근하는 코드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 err="1"/>
              <a:t>딕셔너리명</a:t>
            </a:r>
            <a:r>
              <a:rPr lang="en-US" altLang="ko-KR" dirty="0"/>
              <a:t>.get(</a:t>
            </a:r>
            <a:r>
              <a:rPr lang="ko-KR" altLang="en-US" dirty="0"/>
              <a:t>키</a:t>
            </a:r>
            <a:r>
              <a:rPr lang="en-US" altLang="ko-KR" dirty="0"/>
              <a:t>) </a:t>
            </a:r>
            <a:r>
              <a:rPr lang="ko-KR" altLang="en-US" dirty="0"/>
              <a:t>함수를 사용해 키로 값에 접근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marL="93662" indent="0">
              <a:buNone/>
            </a:pPr>
            <a:endParaRPr lang="en-US" altLang="ko-K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50" y="1853825"/>
            <a:ext cx="8010890" cy="235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50" y="5184195"/>
            <a:ext cx="7971968" cy="133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48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 </a:t>
            </a:r>
            <a:r>
              <a:rPr lang="ko-KR" altLang="en-US" dirty="0" err="1"/>
              <a:t>딕셔너리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 err="1"/>
              <a:t>딕셔너리명</a:t>
            </a:r>
            <a:r>
              <a:rPr lang="en-US" altLang="ko-KR" dirty="0"/>
              <a:t>[</a:t>
            </a:r>
            <a:r>
              <a:rPr lang="ko-KR" altLang="en-US" dirty="0"/>
              <a:t>키</a:t>
            </a:r>
            <a:r>
              <a:rPr lang="en-US" altLang="ko-KR" dirty="0"/>
              <a:t>]</a:t>
            </a:r>
            <a:r>
              <a:rPr lang="ko-KR" altLang="en-US" dirty="0"/>
              <a:t>와 </a:t>
            </a:r>
            <a:r>
              <a:rPr lang="ko-KR" altLang="en-US" dirty="0" err="1"/>
              <a:t>딕셔너리명</a:t>
            </a:r>
            <a:r>
              <a:rPr lang="en-US" altLang="ko-KR" dirty="0"/>
              <a:t>.get(</a:t>
            </a:r>
            <a:r>
              <a:rPr lang="ko-KR" altLang="en-US" dirty="0"/>
              <a:t>키</a:t>
            </a:r>
            <a:r>
              <a:rPr lang="en-US" altLang="ko-KR" dirty="0"/>
              <a:t>)</a:t>
            </a:r>
            <a:r>
              <a:rPr lang="ko-KR" altLang="en-US" dirty="0"/>
              <a:t>는 결과 같음</a:t>
            </a:r>
            <a:endParaRPr lang="en-US" altLang="ko-KR" dirty="0"/>
          </a:p>
          <a:p>
            <a:pPr lvl="1"/>
            <a:r>
              <a:rPr lang="ko-KR" altLang="en-US" dirty="0" err="1"/>
              <a:t>딕셔너리명</a:t>
            </a:r>
            <a:r>
              <a:rPr lang="en-US" altLang="ko-KR" dirty="0"/>
              <a:t>[</a:t>
            </a:r>
            <a:r>
              <a:rPr lang="ko-KR" altLang="en-US" dirty="0"/>
              <a:t>키</a:t>
            </a:r>
            <a:r>
              <a:rPr lang="en-US" altLang="ko-KR" dirty="0"/>
              <a:t>]</a:t>
            </a:r>
            <a:r>
              <a:rPr lang="ko-KR" altLang="en-US" dirty="0"/>
              <a:t>는 없는 키 호출하면 오류 나지만 </a:t>
            </a:r>
            <a:r>
              <a:rPr lang="ko-KR" altLang="en-US" dirty="0" err="1"/>
              <a:t>딕셔너리명</a:t>
            </a:r>
            <a:r>
              <a:rPr lang="en-US" altLang="ko-KR" dirty="0"/>
              <a:t>.get(</a:t>
            </a:r>
            <a:r>
              <a:rPr lang="ko-KR" altLang="en-US" dirty="0"/>
              <a:t>키</a:t>
            </a:r>
            <a:r>
              <a:rPr lang="en-US" altLang="ko-KR" dirty="0"/>
              <a:t>)</a:t>
            </a:r>
            <a:r>
              <a:rPr lang="ko-KR" altLang="en-US" dirty="0"/>
              <a:t>는 없는 키를 호출하면 아무것도 반환하지 않음</a:t>
            </a:r>
            <a:endParaRPr lang="en-US" altLang="ko-KR" dirty="0"/>
          </a:p>
          <a:p>
            <a:pPr lvl="1"/>
            <a:r>
              <a:rPr lang="ko-KR" altLang="en-US" dirty="0"/>
              <a:t>없는 키를 찾을 때 </a:t>
            </a:r>
            <a:r>
              <a:rPr lang="ko-KR" altLang="en-US" dirty="0" err="1"/>
              <a:t>딕셔너리명</a:t>
            </a:r>
            <a:r>
              <a:rPr lang="en-US" altLang="ko-KR" dirty="0"/>
              <a:t>.get(</a:t>
            </a:r>
            <a:r>
              <a:rPr lang="ko-KR" altLang="en-US" dirty="0"/>
              <a:t>키</a:t>
            </a:r>
            <a:r>
              <a:rPr lang="en-US" altLang="ko-KR" dirty="0"/>
              <a:t>)</a:t>
            </a:r>
            <a:r>
              <a:rPr lang="ko-KR" altLang="en-US" dirty="0"/>
              <a:t>를 사용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 </a:t>
            </a:r>
            <a:r>
              <a:rPr lang="ko-KR" altLang="en-US" dirty="0" err="1"/>
              <a:t>딕셔너리명</a:t>
            </a:r>
            <a:r>
              <a:rPr lang="en-US" altLang="ko-KR" dirty="0"/>
              <a:t>.keys()</a:t>
            </a:r>
            <a:r>
              <a:rPr lang="ko-KR" altLang="en-US" dirty="0"/>
              <a:t>는 </a:t>
            </a:r>
            <a:r>
              <a:rPr lang="ko-KR" altLang="en-US" dirty="0" err="1"/>
              <a:t>딕셔너리의</a:t>
            </a:r>
            <a:r>
              <a:rPr lang="ko-KR" altLang="en-US" dirty="0"/>
              <a:t> 모든 키 반환</a:t>
            </a:r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marL="93662" indent="0">
              <a:buNone/>
            </a:pPr>
            <a:endParaRPr lang="en-US" altLang="ko-K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5" y="2669725"/>
            <a:ext cx="8035423" cy="7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5" y="4554125"/>
            <a:ext cx="8035423" cy="13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369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 </a:t>
            </a:r>
            <a:r>
              <a:rPr lang="ko-KR" altLang="en-US" dirty="0" err="1"/>
              <a:t>딕셔너리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출력 결과의 </a:t>
            </a:r>
            <a:r>
              <a:rPr lang="en-US" altLang="ko-KR" dirty="0" err="1"/>
              <a:t>dict_keys</a:t>
            </a:r>
            <a:r>
              <a:rPr lang="ko-KR" altLang="en-US" dirty="0"/>
              <a:t>가 보기 싫으면 </a:t>
            </a:r>
            <a:r>
              <a:rPr lang="en-US" altLang="ko-KR" dirty="0"/>
              <a:t>list(</a:t>
            </a:r>
            <a:r>
              <a:rPr lang="ko-KR" altLang="en-US" dirty="0" err="1"/>
              <a:t>딕셔너리명</a:t>
            </a:r>
            <a:r>
              <a:rPr lang="en-US" altLang="ko-KR" dirty="0"/>
              <a:t>.keys()) </a:t>
            </a:r>
            <a:r>
              <a:rPr lang="ko-KR" altLang="en-US" dirty="0"/>
              <a:t>함수 사용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 err="1"/>
              <a:t>딕셔너리명</a:t>
            </a:r>
            <a:r>
              <a:rPr lang="en-US" altLang="ko-KR" dirty="0"/>
              <a:t>.values() </a:t>
            </a:r>
            <a:r>
              <a:rPr lang="ko-KR" altLang="en-US" dirty="0"/>
              <a:t>함수는 </a:t>
            </a:r>
            <a:r>
              <a:rPr lang="ko-KR" altLang="en-US" dirty="0" err="1"/>
              <a:t>딕셔너리의</a:t>
            </a:r>
            <a:r>
              <a:rPr lang="ko-KR" altLang="en-US" dirty="0"/>
              <a:t> 모든 값을 리스트로 만들어 반환</a:t>
            </a:r>
            <a:endParaRPr lang="en-US" altLang="ko-KR" dirty="0"/>
          </a:p>
          <a:p>
            <a:pPr lvl="1"/>
            <a:r>
              <a:rPr lang="ko-KR" altLang="en-US" dirty="0" err="1"/>
              <a:t>딕셔너리명</a:t>
            </a:r>
            <a:r>
              <a:rPr lang="en-US" altLang="ko-KR" dirty="0"/>
              <a:t>.values() </a:t>
            </a:r>
            <a:r>
              <a:rPr lang="ko-KR" altLang="en-US" dirty="0"/>
              <a:t>함수도 출력 결과의 </a:t>
            </a:r>
            <a:r>
              <a:rPr lang="en-US" altLang="ko-KR" dirty="0" err="1"/>
              <a:t>dict_values</a:t>
            </a:r>
            <a:r>
              <a:rPr lang="ko-KR" altLang="en-US" dirty="0"/>
              <a:t>가 보기 싫으면 </a:t>
            </a:r>
            <a:r>
              <a:rPr lang="en-US" altLang="ko-KR" dirty="0"/>
              <a:t>list(</a:t>
            </a:r>
            <a:r>
              <a:rPr lang="ko-KR" altLang="en-US" dirty="0" err="1"/>
              <a:t>딕셔너리명</a:t>
            </a:r>
            <a:r>
              <a:rPr lang="en-US" altLang="ko-KR" dirty="0"/>
              <a:t>.values()) </a:t>
            </a:r>
            <a:r>
              <a:rPr lang="ko-KR" altLang="en-US" dirty="0"/>
              <a:t>함수 사용</a:t>
            </a:r>
            <a:endParaRPr lang="en-US" altLang="ko-K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60" y="1403775"/>
            <a:ext cx="8151464" cy="136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75" y="4509120"/>
            <a:ext cx="8151464" cy="135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196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 </a:t>
            </a:r>
            <a:r>
              <a:rPr lang="ko-KR" altLang="en-US" dirty="0" err="1"/>
              <a:t>딕셔너리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 err="1"/>
              <a:t>딕셔너리명</a:t>
            </a:r>
            <a:r>
              <a:rPr lang="en-US" altLang="ko-KR" dirty="0"/>
              <a:t>.items() </a:t>
            </a:r>
            <a:r>
              <a:rPr lang="ko-KR" altLang="en-US" dirty="0"/>
              <a:t>함수를 사용하면 </a:t>
            </a:r>
            <a:r>
              <a:rPr lang="ko-KR" altLang="en-US" dirty="0" err="1"/>
              <a:t>튜플</a:t>
            </a:r>
            <a:r>
              <a:rPr lang="ko-KR" altLang="en-US" dirty="0"/>
              <a:t> 형태로도 구할 수 있음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 err="1"/>
              <a:t>딕셔너리</a:t>
            </a:r>
            <a:r>
              <a:rPr lang="ko-KR" altLang="en-US" dirty="0"/>
              <a:t> 안에 해당 키가 있는지 없는지는 </a:t>
            </a:r>
            <a:r>
              <a:rPr lang="en-US" altLang="ko-KR" dirty="0"/>
              <a:t>in</a:t>
            </a:r>
            <a:r>
              <a:rPr lang="ko-KR" altLang="en-US" dirty="0"/>
              <a:t>을 사용해 확인</a:t>
            </a:r>
            <a:endParaRPr lang="en-US" altLang="ko-KR" dirty="0"/>
          </a:p>
          <a:p>
            <a:pPr lvl="1"/>
            <a:r>
              <a:rPr lang="ko-KR" altLang="en-US" dirty="0" err="1"/>
              <a:t>딕셔너리에</a:t>
            </a:r>
            <a:r>
              <a:rPr lang="ko-KR" altLang="en-US" dirty="0"/>
              <a:t> 키가 있다면 </a:t>
            </a:r>
            <a:r>
              <a:rPr lang="en-US" altLang="ko-KR" dirty="0"/>
              <a:t>True</a:t>
            </a:r>
            <a:r>
              <a:rPr lang="ko-KR" altLang="en-US" dirty="0"/>
              <a:t>를 반환하고</a:t>
            </a:r>
            <a:r>
              <a:rPr lang="en-US" altLang="ko-KR" dirty="0"/>
              <a:t>, </a:t>
            </a:r>
            <a:r>
              <a:rPr lang="ko-KR" altLang="en-US" dirty="0"/>
              <a:t>없다면 </a:t>
            </a:r>
            <a:r>
              <a:rPr lang="en-US" altLang="ko-KR" dirty="0"/>
              <a:t>False</a:t>
            </a:r>
            <a:r>
              <a:rPr lang="ko-KR" altLang="en-US" dirty="0"/>
              <a:t>를 반환</a:t>
            </a:r>
            <a:endParaRPr lang="en-US" altLang="ko-K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75" y="1395102"/>
            <a:ext cx="7929190" cy="132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75" y="4244958"/>
            <a:ext cx="7929190" cy="183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540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 </a:t>
            </a:r>
            <a:r>
              <a:rPr lang="ko-KR" altLang="en-US" dirty="0" err="1"/>
              <a:t>딕셔너리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 </a:t>
            </a:r>
            <a:r>
              <a:rPr lang="en-US" altLang="ko-KR" dirty="0"/>
              <a:t>for </a:t>
            </a:r>
            <a:r>
              <a:rPr lang="ko-KR" altLang="en-US" dirty="0"/>
              <a:t>문을 활용해 </a:t>
            </a:r>
            <a:r>
              <a:rPr lang="ko-KR" altLang="en-US" dirty="0" err="1"/>
              <a:t>딕셔너리의</a:t>
            </a:r>
            <a:r>
              <a:rPr lang="ko-KR" altLang="en-US" dirty="0"/>
              <a:t> 모든 값을 출력하는 코드</a:t>
            </a:r>
            <a:endParaRPr lang="en-US" altLang="ko-K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60" y="1232296"/>
            <a:ext cx="9117894" cy="521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195900" y="1628800"/>
            <a:ext cx="241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1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</a:t>
            </a:r>
            <a:r>
              <a:rPr lang="ko-KR" altLang="en-US" sz="1600" dirty="0">
                <a:solidFill>
                  <a:srgbClr val="FF0000"/>
                </a:solidFill>
              </a:rPr>
              <a:t> 빈 </a:t>
            </a:r>
            <a:r>
              <a:rPr lang="ko-KR" altLang="en-US" sz="1600" dirty="0" err="1">
                <a:solidFill>
                  <a:srgbClr val="FF0000"/>
                </a:solidFill>
              </a:rPr>
              <a:t>딕셔너리를</a:t>
            </a:r>
            <a:r>
              <a:rPr lang="ko-KR" altLang="en-US" sz="1600" dirty="0">
                <a:solidFill>
                  <a:srgbClr val="FF0000"/>
                </a:solidFill>
              </a:rPr>
              <a:t> 준비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420926" y="2378030"/>
            <a:ext cx="32853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3~6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쌍을 만들어 </a:t>
            </a:r>
            <a:r>
              <a:rPr lang="ko-KR" altLang="en-US" sz="1600" dirty="0" err="1">
                <a:solidFill>
                  <a:srgbClr val="FF0000"/>
                </a:solidFill>
              </a:rPr>
              <a:t>딕셔너리에</a:t>
            </a:r>
            <a:r>
              <a:rPr lang="ko-KR" altLang="en-US" sz="1600" dirty="0">
                <a:solidFill>
                  <a:srgbClr val="FF0000"/>
                </a:solidFill>
              </a:rPr>
              <a:t> 추가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005991" y="3474006"/>
            <a:ext cx="25652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8~9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모든 키와 값을 출력</a:t>
            </a:r>
          </a:p>
        </p:txBody>
      </p:sp>
    </p:spTree>
    <p:extLst>
      <p:ext uri="{BB962C8B-B14F-4D97-AF65-F5344CB8AC3E}">
        <p14:creationId xmlns:p14="http://schemas.microsoft.com/office/powerpoint/2010/main" val="3365642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 </a:t>
            </a:r>
            <a:r>
              <a:rPr lang="ko-KR" altLang="en-US" dirty="0" err="1"/>
              <a:t>딕셔너리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딕셔너리의</a:t>
            </a:r>
            <a:r>
              <a:rPr lang="ko-KR" altLang="en-US" dirty="0"/>
              <a:t> 정렬</a:t>
            </a:r>
            <a:endParaRPr lang="en-US" altLang="ko-KR" dirty="0"/>
          </a:p>
          <a:p>
            <a:pPr lvl="1"/>
            <a:r>
              <a:rPr lang="ko-KR" altLang="en-US" dirty="0"/>
              <a:t>키로 정렬한 후 </a:t>
            </a:r>
            <a:r>
              <a:rPr lang="ko-KR" altLang="en-US" dirty="0" err="1"/>
              <a:t>딕셔너리</a:t>
            </a:r>
            <a:r>
              <a:rPr lang="ko-KR" altLang="en-US" dirty="0"/>
              <a:t> 추출</a:t>
            </a:r>
            <a:endParaRPr lang="en-US" altLang="ko-K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30" y="1898830"/>
            <a:ext cx="8919615" cy="445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240905" y="1567464"/>
            <a:ext cx="4752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6</a:t>
            </a:r>
            <a:r>
              <a:rPr lang="ko-KR" altLang="en-US" sz="1600" dirty="0">
                <a:solidFill>
                  <a:srgbClr val="FF0000"/>
                </a:solidFill>
              </a:rPr>
              <a:t>행의 </a:t>
            </a:r>
            <a:r>
              <a:rPr lang="en-US" altLang="ko-KR" sz="1600" dirty="0" err="1">
                <a:solidFill>
                  <a:srgbClr val="FF0000"/>
                </a:solidFill>
              </a:rPr>
              <a:t>operator.itemgetter</a:t>
            </a:r>
            <a:r>
              <a:rPr lang="en-US" altLang="ko-KR" sz="1600" dirty="0">
                <a:solidFill>
                  <a:srgbClr val="FF0000"/>
                </a:solidFill>
              </a:rPr>
              <a:t>() </a:t>
            </a:r>
            <a:r>
              <a:rPr lang="ko-KR" altLang="en-US" sz="1600" dirty="0">
                <a:solidFill>
                  <a:srgbClr val="FF0000"/>
                </a:solidFill>
              </a:rPr>
              <a:t>함수를 사용하려고 </a:t>
            </a:r>
            <a:r>
              <a:rPr lang="en-US" altLang="ko-KR" sz="1600" dirty="0">
                <a:solidFill>
                  <a:srgbClr val="FF0000"/>
                </a:solidFill>
              </a:rPr>
              <a:t>1</a:t>
            </a:r>
            <a:r>
              <a:rPr lang="ko-KR" altLang="en-US" sz="1600" dirty="0">
                <a:solidFill>
                  <a:srgbClr val="FF0000"/>
                </a:solidFill>
              </a:rPr>
              <a:t>행에서 </a:t>
            </a:r>
            <a:r>
              <a:rPr lang="en-US" altLang="ko-KR" sz="1600" dirty="0">
                <a:solidFill>
                  <a:srgbClr val="FF0000"/>
                </a:solidFill>
              </a:rPr>
              <a:t>operator</a:t>
            </a:r>
            <a:r>
              <a:rPr lang="ko-KR" altLang="en-US" sz="1600" dirty="0">
                <a:solidFill>
                  <a:srgbClr val="FF0000"/>
                </a:solidFill>
              </a:rPr>
              <a:t>를 </a:t>
            </a:r>
            <a:r>
              <a:rPr lang="ko-KR" altLang="en-US" sz="1600" dirty="0" err="1">
                <a:solidFill>
                  <a:srgbClr val="FF0000"/>
                </a:solidFill>
              </a:rPr>
              <a:t>임포트</a:t>
            </a:r>
            <a:endParaRPr lang="en-US" altLang="ko-KR" sz="1600" dirty="0">
              <a:solidFill>
                <a:srgbClr val="FF0000"/>
              </a:solidFill>
            </a:endParaRPr>
          </a:p>
          <a:p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3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빈 </a:t>
            </a:r>
            <a:r>
              <a:rPr lang="ko-KR" altLang="en-US" sz="1600" dirty="0" err="1">
                <a:solidFill>
                  <a:srgbClr val="FF0000"/>
                </a:solidFill>
              </a:rPr>
              <a:t>딕셔너리와</a:t>
            </a:r>
            <a:r>
              <a:rPr lang="ko-KR" altLang="en-US" sz="1600" dirty="0">
                <a:solidFill>
                  <a:srgbClr val="FF0000"/>
                </a:solidFill>
              </a:rPr>
              <a:t> 리스트를 준비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5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 err="1">
                <a:solidFill>
                  <a:srgbClr val="FF0000"/>
                </a:solidFill>
              </a:rPr>
              <a:t>딕셔너리</a:t>
            </a:r>
            <a:r>
              <a:rPr lang="ko-KR" altLang="en-US" sz="1600" dirty="0">
                <a:solidFill>
                  <a:srgbClr val="FF0000"/>
                </a:solidFill>
              </a:rPr>
              <a:t> 작성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6</a:t>
            </a:r>
            <a:r>
              <a:rPr lang="ko-KR" altLang="en-US" sz="1600" dirty="0">
                <a:solidFill>
                  <a:srgbClr val="FF0000"/>
                </a:solidFill>
              </a:rPr>
              <a:t>행 </a:t>
            </a:r>
            <a:r>
              <a:rPr lang="en-US" altLang="ko-KR" sz="1600" dirty="0">
                <a:solidFill>
                  <a:srgbClr val="FF0000"/>
                </a:solidFill>
              </a:rPr>
              <a:t>:</a:t>
            </a:r>
            <a:r>
              <a:rPr lang="ko-KR" altLang="en-US" sz="1600" dirty="0">
                <a:solidFill>
                  <a:srgbClr val="FF0000"/>
                </a:solidFill>
              </a:rPr>
              <a:t> 키를 기준으로 </a:t>
            </a:r>
            <a:r>
              <a:rPr lang="ko-KR" altLang="en-US" sz="1600" dirty="0" err="1">
                <a:solidFill>
                  <a:srgbClr val="FF0000"/>
                </a:solidFill>
              </a:rPr>
              <a:t>딕셔너리</a:t>
            </a:r>
            <a:r>
              <a:rPr lang="ko-KR" altLang="en-US" sz="1600" dirty="0">
                <a:solidFill>
                  <a:srgbClr val="FF0000"/>
                </a:solidFill>
              </a:rPr>
              <a:t> 정렬</a:t>
            </a:r>
          </a:p>
        </p:txBody>
      </p:sp>
    </p:spTree>
    <p:extLst>
      <p:ext uri="{BB962C8B-B14F-4D97-AF65-F5344CB8AC3E}">
        <p14:creationId xmlns:p14="http://schemas.microsoft.com/office/powerpoint/2010/main" val="183735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/>
              <a:t>리스트의 개념</a:t>
            </a:r>
          </a:p>
          <a:p>
            <a:pPr lvl="1"/>
            <a:r>
              <a:rPr lang="ko-KR" altLang="en-US" dirty="0" err="1"/>
              <a:t>딕셔너리를</a:t>
            </a:r>
            <a:r>
              <a:rPr lang="ko-KR" altLang="en-US" dirty="0"/>
              <a:t> 활용해 음식 궁합을 출력하는 프로그램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Tip • C/C++</a:t>
            </a:r>
            <a:r>
              <a:rPr lang="ko-KR" altLang="en-US" dirty="0"/>
              <a:t>나 자바 같은 프로그래밍 언어에는 리스트가 없음</a:t>
            </a:r>
            <a:r>
              <a:rPr lang="en-US" altLang="ko-KR" dirty="0"/>
              <a:t>, </a:t>
            </a:r>
            <a:r>
              <a:rPr lang="ko-KR" altLang="en-US" dirty="0"/>
              <a:t>리스트와 비슷한 개념인 배열</a:t>
            </a:r>
            <a:r>
              <a:rPr lang="en-US" altLang="ko-KR" dirty="0"/>
              <a:t>(Array)</a:t>
            </a:r>
            <a:r>
              <a:rPr lang="ko-KR" altLang="en-US" dirty="0"/>
              <a:t>을 사용</a:t>
            </a:r>
            <a:r>
              <a:rPr lang="en-US" altLang="ko-KR" dirty="0"/>
              <a:t>. </a:t>
            </a:r>
            <a:r>
              <a:rPr lang="ko-KR" altLang="en-US" dirty="0"/>
              <a:t>리스트는 정수</a:t>
            </a:r>
            <a:r>
              <a:rPr lang="en-US" altLang="ko-KR" dirty="0"/>
              <a:t>, </a:t>
            </a:r>
            <a:r>
              <a:rPr lang="ko-KR" altLang="en-US" dirty="0"/>
              <a:t>문자열</a:t>
            </a:r>
            <a:r>
              <a:rPr lang="en-US" altLang="ko-KR" dirty="0"/>
              <a:t>, </a:t>
            </a:r>
            <a:r>
              <a:rPr lang="ko-KR" altLang="en-US" dirty="0"/>
              <a:t>실수 등 서로 다른 </a:t>
            </a:r>
            <a:r>
              <a:rPr lang="ko-KR" altLang="en-US" dirty="0" err="1"/>
              <a:t>데이터형도</a:t>
            </a:r>
            <a:r>
              <a:rPr lang="ko-KR" altLang="en-US" dirty="0"/>
              <a:t> 하나로 묶을 수 있지만</a:t>
            </a:r>
            <a:r>
              <a:rPr lang="en-US" altLang="ko-KR" dirty="0"/>
              <a:t>, </a:t>
            </a:r>
            <a:r>
              <a:rPr lang="ko-KR" altLang="en-US" dirty="0"/>
              <a:t>배열은 동일한 </a:t>
            </a:r>
            <a:r>
              <a:rPr lang="ko-KR" altLang="en-US" dirty="0" err="1"/>
              <a:t>데이터형만</a:t>
            </a:r>
            <a:r>
              <a:rPr lang="ko-KR" altLang="en-US" dirty="0"/>
              <a:t> 묶을 수 있다</a:t>
            </a:r>
            <a:r>
              <a:rPr lang="en-US" altLang="ko-KR" dirty="0"/>
              <a:t>. </a:t>
            </a:r>
            <a:r>
              <a:rPr lang="ko-KR" altLang="en-US" dirty="0"/>
              <a:t>정수 배열은 정수로만 묶어서 사용</a:t>
            </a:r>
            <a:endParaRPr lang="en-US" altLang="ko-K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565" y="1583796"/>
            <a:ext cx="6120680" cy="332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0187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 </a:t>
            </a:r>
            <a:r>
              <a:rPr lang="ko-KR" altLang="en-US" dirty="0" err="1"/>
              <a:t>딕셔너리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</a:t>
            </a:r>
            <a:r>
              <a:rPr lang="ko-KR" altLang="en-US" dirty="0"/>
              <a:t>의 완성</a:t>
            </a:r>
            <a:endParaRPr lang="en-US" altLang="ko-KR" dirty="0"/>
          </a:p>
          <a:p>
            <a:pPr lvl="1"/>
            <a:r>
              <a:rPr lang="ko-KR" altLang="en-US" dirty="0" err="1"/>
              <a:t>딕셔너리를</a:t>
            </a:r>
            <a:r>
              <a:rPr lang="ko-KR" altLang="en-US" dirty="0"/>
              <a:t> 활용해 음식 궁합을 출력하는 프로그램 </a:t>
            </a:r>
            <a:endParaRPr lang="en-US" altLang="ko-K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18" y="2033845"/>
            <a:ext cx="9715483" cy="418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99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 </a:t>
            </a:r>
            <a:r>
              <a:rPr lang="ko-KR" altLang="en-US" dirty="0" err="1"/>
              <a:t>딕셔너리</a:t>
            </a:r>
            <a:endParaRPr lang="ko-KR" alt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086" y="773113"/>
            <a:ext cx="1024039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610835" y="1866039"/>
            <a:ext cx="6147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11~18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무한 반복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 err="1">
                <a:solidFill>
                  <a:srgbClr val="FF0000"/>
                </a:solidFill>
              </a:rPr>
              <a:t>딕셔너리의</a:t>
            </a:r>
            <a:r>
              <a:rPr lang="ko-KR" altLang="en-US" sz="1400" dirty="0">
                <a:solidFill>
                  <a:srgbClr val="FF0000"/>
                </a:solidFill>
              </a:rPr>
              <a:t> 키 목록 출력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13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</a:t>
            </a:r>
            <a:r>
              <a:rPr lang="ko-KR" altLang="en-US" sz="1400" dirty="0">
                <a:solidFill>
                  <a:srgbClr val="FF0000"/>
                </a:solidFill>
              </a:rPr>
              <a:t> 입력한 음식이 </a:t>
            </a:r>
            <a:r>
              <a:rPr lang="ko-KR" altLang="en-US" sz="1400" dirty="0" err="1">
                <a:solidFill>
                  <a:srgbClr val="FF0000"/>
                </a:solidFill>
              </a:rPr>
              <a:t>딕셔너리에</a:t>
            </a:r>
            <a:r>
              <a:rPr lang="ko-KR" altLang="en-US" sz="1400" dirty="0">
                <a:solidFill>
                  <a:srgbClr val="FF0000"/>
                </a:solidFill>
              </a:rPr>
              <a:t> 있으면 </a:t>
            </a:r>
            <a:r>
              <a:rPr lang="en-US" altLang="ko-KR" sz="1400" dirty="0">
                <a:solidFill>
                  <a:srgbClr val="FF0000"/>
                </a:solidFill>
              </a:rPr>
              <a:t>14</a:t>
            </a:r>
            <a:r>
              <a:rPr lang="ko-KR" altLang="en-US" sz="1400" dirty="0">
                <a:solidFill>
                  <a:srgbClr val="FF0000"/>
                </a:solidFill>
              </a:rPr>
              <a:t>행 출력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‘끝’ 입력하면 </a:t>
            </a:r>
            <a:r>
              <a:rPr lang="en-US" altLang="ko-KR" sz="1400" dirty="0">
                <a:solidFill>
                  <a:srgbClr val="FF0000"/>
                </a:solidFill>
              </a:rPr>
              <a:t>16</a:t>
            </a:r>
            <a:r>
              <a:rPr lang="ko-KR" altLang="en-US" sz="1400" dirty="0">
                <a:solidFill>
                  <a:srgbClr val="FF0000"/>
                </a:solidFill>
              </a:rPr>
              <a:t>행에서 </a:t>
            </a:r>
            <a:r>
              <a:rPr lang="en-US" altLang="ko-KR" sz="1400" dirty="0">
                <a:solidFill>
                  <a:srgbClr val="FF0000"/>
                </a:solidFill>
              </a:rPr>
              <a:t>while </a:t>
            </a:r>
            <a:r>
              <a:rPr lang="ko-KR" altLang="en-US" sz="1400" dirty="0">
                <a:solidFill>
                  <a:srgbClr val="FF0000"/>
                </a:solidFill>
              </a:rPr>
              <a:t>문  빠져나감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모두 해당되지 않으면 </a:t>
            </a:r>
            <a:r>
              <a:rPr lang="en-US" altLang="ko-KR" sz="1400" dirty="0">
                <a:solidFill>
                  <a:srgbClr val="FF0000"/>
                </a:solidFill>
              </a:rPr>
              <a:t>17~18</a:t>
            </a:r>
            <a:r>
              <a:rPr lang="ko-KR" altLang="en-US" sz="1400" dirty="0">
                <a:solidFill>
                  <a:srgbClr val="FF0000"/>
                </a:solidFill>
              </a:rPr>
              <a:t>행에서 메시지 출력</a:t>
            </a:r>
          </a:p>
        </p:txBody>
      </p:sp>
    </p:spTree>
    <p:extLst>
      <p:ext uri="{BB962C8B-B14F-4D97-AF65-F5344CB8AC3E}">
        <p14:creationId xmlns:p14="http://schemas.microsoft.com/office/powerpoint/2010/main" val="16062011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딕셔너리의</a:t>
            </a:r>
            <a:r>
              <a:rPr lang="ko-KR" altLang="en-US" dirty="0"/>
              <a:t>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세트</a:t>
            </a:r>
            <a:endParaRPr lang="en-US" altLang="ko-KR" dirty="0"/>
          </a:p>
          <a:p>
            <a:pPr lvl="1"/>
            <a:r>
              <a:rPr lang="ko-KR" altLang="en-US" dirty="0"/>
              <a:t>키만 모아 놓은 </a:t>
            </a:r>
            <a:r>
              <a:rPr lang="ko-KR" altLang="en-US" dirty="0" err="1"/>
              <a:t>딕셔너리의</a:t>
            </a:r>
            <a:r>
              <a:rPr lang="ko-KR" altLang="en-US" dirty="0"/>
              <a:t> 특수한 형태</a:t>
            </a:r>
            <a:endParaRPr lang="en-US" altLang="ko-KR" dirty="0"/>
          </a:p>
          <a:p>
            <a:pPr lvl="1"/>
            <a:r>
              <a:rPr lang="ko-KR" altLang="en-US" dirty="0" err="1"/>
              <a:t>딕셔너리의</a:t>
            </a:r>
            <a:r>
              <a:rPr lang="ko-KR" altLang="en-US" dirty="0"/>
              <a:t> 키는 중복되면 안 되므로 세트에 들어 있는 값은 항상 유일</a:t>
            </a:r>
            <a:endParaRPr lang="en-US" altLang="ko-KR" dirty="0"/>
          </a:p>
          <a:p>
            <a:pPr lvl="1"/>
            <a:r>
              <a:rPr lang="ko-KR" altLang="en-US" dirty="0"/>
              <a:t>세트를 생성하려면 </a:t>
            </a:r>
            <a:r>
              <a:rPr lang="ko-KR" altLang="en-US" dirty="0" err="1"/>
              <a:t>딕셔너리처럼</a:t>
            </a:r>
            <a:r>
              <a:rPr lang="ko-KR" altLang="en-US" dirty="0"/>
              <a:t> 중괄호 </a:t>
            </a:r>
            <a:r>
              <a:rPr lang="en-US" altLang="ko-KR" dirty="0"/>
              <a:t>{ }</a:t>
            </a:r>
            <a:r>
              <a:rPr lang="ko-KR" altLang="en-US" dirty="0"/>
              <a:t> 사용하지만 </a:t>
            </a:r>
            <a:r>
              <a:rPr lang="en-US" altLang="ko-KR" dirty="0"/>
              <a:t>: </a:t>
            </a:r>
            <a:r>
              <a:rPr lang="ko-KR" altLang="en-US" dirty="0"/>
              <a:t>없이 값을 입력</a:t>
            </a:r>
            <a:endParaRPr lang="en-US" altLang="ko-KR" dirty="0"/>
          </a:p>
          <a:p>
            <a:pPr lvl="1"/>
            <a:r>
              <a:rPr lang="ko-KR" altLang="en-US" dirty="0"/>
              <a:t>중복된 키는 자동으로 하나만 남음</a:t>
            </a:r>
            <a:endParaRPr lang="en-US" altLang="ko-KR" dirty="0"/>
          </a:p>
          <a:p>
            <a:pPr lvl="4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판매된 물품의 전체 수량이 아닌 종류만 파악하고 싶을 때</a:t>
            </a:r>
            <a:endParaRPr lang="en-US" altLang="ko-K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89" y="3113965"/>
            <a:ext cx="8055895" cy="167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90" y="5232351"/>
            <a:ext cx="8055895" cy="156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3220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딕셔너리의</a:t>
            </a:r>
            <a:r>
              <a:rPr lang="ko-KR" altLang="en-US" dirty="0"/>
              <a:t>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두 세트 사이의 교집합</a:t>
            </a:r>
            <a:r>
              <a:rPr lang="en-US" altLang="ko-KR" dirty="0"/>
              <a:t>, </a:t>
            </a:r>
            <a:r>
              <a:rPr lang="ko-KR" altLang="en-US" dirty="0"/>
              <a:t>합집합</a:t>
            </a:r>
            <a:r>
              <a:rPr lang="en-US" altLang="ko-KR" dirty="0"/>
              <a:t>, </a:t>
            </a:r>
            <a:r>
              <a:rPr lang="ko-KR" altLang="en-US" dirty="0" err="1"/>
              <a:t>차집합</a:t>
            </a:r>
            <a:r>
              <a:rPr lang="en-US" altLang="ko-KR" dirty="0"/>
              <a:t>, </a:t>
            </a:r>
            <a:r>
              <a:rPr lang="ko-KR" altLang="en-US" dirty="0"/>
              <a:t>대칭 </a:t>
            </a:r>
            <a:r>
              <a:rPr lang="ko-KR" altLang="en-US" dirty="0" err="1"/>
              <a:t>차집합을</a:t>
            </a:r>
            <a:r>
              <a:rPr lang="ko-KR" altLang="en-US" dirty="0"/>
              <a:t> 구할 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lvl="1"/>
            <a:r>
              <a:rPr lang="ko-KR" altLang="en-US" dirty="0"/>
              <a:t>연산자 </a:t>
            </a:r>
            <a:r>
              <a:rPr lang="en-US" altLang="ko-KR" dirty="0"/>
              <a:t>&amp;, |, -, ^ </a:t>
            </a:r>
            <a:r>
              <a:rPr lang="ko-KR" altLang="en-US" dirty="0"/>
              <a:t>대신 함수를 사용</a:t>
            </a:r>
            <a:endParaRPr lang="en-US" altLang="ko-K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178750"/>
            <a:ext cx="7337775" cy="31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77" y="4914165"/>
            <a:ext cx="7337775" cy="11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5457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딕셔너리의</a:t>
            </a:r>
            <a:r>
              <a:rPr lang="ko-KR" altLang="en-US" dirty="0"/>
              <a:t>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컴프리헨션</a:t>
            </a:r>
            <a:endParaRPr lang="en-US" altLang="ko-KR" dirty="0"/>
          </a:p>
          <a:p>
            <a:pPr lvl="1"/>
            <a:r>
              <a:rPr lang="ko-KR" altLang="en-US" dirty="0"/>
              <a:t> 값이 순차적인 리스트를 한 줄로 만드는 간단한 방법</a:t>
            </a:r>
            <a:endParaRPr lang="en-US" altLang="ko-KR" dirty="0"/>
          </a:p>
          <a:p>
            <a:pPr lvl="1"/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5</a:t>
            </a:r>
            <a:r>
              <a:rPr lang="ko-KR" altLang="en-US" dirty="0"/>
              <a:t>까지 저장된 리스트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4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 err="1"/>
              <a:t>컴프리헨션으로</a:t>
            </a:r>
            <a:r>
              <a:rPr lang="ko-KR" altLang="en-US" dirty="0"/>
              <a:t> 작성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85" y="2303875"/>
            <a:ext cx="8000150" cy="209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85" y="4856451"/>
            <a:ext cx="8000150" cy="159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684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딕셔너리의</a:t>
            </a:r>
            <a:r>
              <a:rPr lang="ko-KR" altLang="en-US" dirty="0"/>
              <a:t>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 err="1"/>
              <a:t>컴프리헨션의</a:t>
            </a:r>
            <a:r>
              <a:rPr lang="ko-KR" altLang="en-US" dirty="0"/>
              <a:t> 구성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1~5</a:t>
            </a:r>
            <a:r>
              <a:rPr lang="ko-KR" altLang="en-US" dirty="0"/>
              <a:t>의 제곱으로 구성된 리스트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1~20 </a:t>
            </a:r>
            <a:r>
              <a:rPr lang="ko-KR" altLang="en-US" dirty="0"/>
              <a:t>숫자 중에서 </a:t>
            </a:r>
            <a:r>
              <a:rPr lang="en-US" altLang="ko-KR" dirty="0"/>
              <a:t>3</a:t>
            </a:r>
            <a:r>
              <a:rPr lang="ko-KR" altLang="en-US" dirty="0"/>
              <a:t>의 배수로만 리스트를 구성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85" y="1355874"/>
            <a:ext cx="7955145" cy="53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84" y="2653610"/>
            <a:ext cx="7955145" cy="15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83" y="4968621"/>
            <a:ext cx="7955145" cy="155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14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딕셔너리의</a:t>
            </a:r>
            <a:r>
              <a:rPr lang="ko-KR" altLang="en-US" dirty="0"/>
              <a:t>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동시에 여러 리스트에 접근</a:t>
            </a:r>
            <a:endParaRPr lang="en-US" altLang="ko-KR" dirty="0"/>
          </a:p>
          <a:p>
            <a:pPr lvl="1"/>
            <a:r>
              <a:rPr lang="en-US" altLang="ko-KR" dirty="0"/>
              <a:t>zip() </a:t>
            </a:r>
            <a:r>
              <a:rPr lang="ko-KR" altLang="en-US" dirty="0"/>
              <a:t>함수를 사용해 동시에 여러 리스트에 접근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54" y="2101352"/>
            <a:ext cx="9618603" cy="31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2404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딕셔너리의</a:t>
            </a:r>
            <a:r>
              <a:rPr lang="ko-KR" altLang="en-US" dirty="0"/>
              <a:t>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두 리스트를 </a:t>
            </a:r>
            <a:r>
              <a:rPr lang="ko-KR" altLang="en-US" dirty="0" err="1"/>
              <a:t>튜플이나</a:t>
            </a:r>
            <a:r>
              <a:rPr lang="ko-KR" altLang="en-US" dirty="0"/>
              <a:t> </a:t>
            </a:r>
            <a:r>
              <a:rPr lang="ko-KR" altLang="en-US" dirty="0" err="1"/>
              <a:t>딕셔너리로</a:t>
            </a:r>
            <a:r>
              <a:rPr lang="ko-KR" altLang="en-US" dirty="0"/>
              <a:t> 짝지을 때 </a:t>
            </a:r>
            <a:r>
              <a:rPr lang="en-US" altLang="ko-KR" dirty="0"/>
              <a:t>zip() </a:t>
            </a:r>
            <a:r>
              <a:rPr lang="ko-KR" altLang="en-US" dirty="0"/>
              <a:t>함수 사용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15" y="1538790"/>
            <a:ext cx="9656369" cy="36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962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딕셔너리의</a:t>
            </a:r>
            <a:r>
              <a:rPr lang="ko-KR" altLang="en-US" dirty="0"/>
              <a:t>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리스트의 복사</a:t>
            </a:r>
            <a:endParaRPr lang="en-US" altLang="ko-KR" dirty="0"/>
          </a:p>
          <a:p>
            <a:pPr lvl="2"/>
            <a:r>
              <a:rPr lang="ko-KR" altLang="en-US" dirty="0"/>
              <a:t>얕은 복사 </a:t>
            </a:r>
            <a:r>
              <a:rPr lang="en-US" altLang="ko-KR" dirty="0"/>
              <a:t>: </a:t>
            </a:r>
            <a:r>
              <a:rPr lang="en-US" altLang="ko-KR" dirty="0" err="1"/>
              <a:t>newList</a:t>
            </a:r>
            <a:r>
              <a:rPr lang="en-US" altLang="ko-KR" dirty="0"/>
              <a:t>=</a:t>
            </a:r>
            <a:r>
              <a:rPr lang="en-US" altLang="ko-KR" dirty="0" err="1"/>
              <a:t>oldList</a:t>
            </a:r>
            <a:r>
              <a:rPr lang="ko-KR" altLang="en-US" dirty="0"/>
              <a:t>는 </a:t>
            </a:r>
            <a:r>
              <a:rPr lang="en-US" altLang="ko-KR" dirty="0" err="1"/>
              <a:t>newList</a:t>
            </a:r>
            <a:r>
              <a:rPr lang="ko-KR" altLang="en-US" dirty="0"/>
              <a:t>와 </a:t>
            </a:r>
            <a:r>
              <a:rPr lang="en-US" altLang="ko-KR" dirty="0" err="1"/>
              <a:t>oldList</a:t>
            </a:r>
            <a:r>
              <a:rPr lang="ko-KR" altLang="en-US" dirty="0"/>
              <a:t>가 동일한 메모리 공간 공유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25" y="1657222"/>
            <a:ext cx="6334964" cy="23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25" y="4113422"/>
            <a:ext cx="4905545" cy="265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3684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딕셔너리의</a:t>
            </a:r>
            <a:r>
              <a:rPr lang="ko-KR" altLang="en-US" dirty="0"/>
              <a:t>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얕은 복사의 방지</a:t>
            </a:r>
            <a:endParaRPr lang="en-US" altLang="ko-KR" dirty="0"/>
          </a:p>
          <a:p>
            <a:pPr lvl="2"/>
            <a:r>
              <a:rPr lang="ko-KR" altLang="en-US" dirty="0"/>
              <a:t>깊은 복사 </a:t>
            </a:r>
            <a:r>
              <a:rPr lang="en-US" altLang="ko-KR" dirty="0"/>
              <a:t>: </a:t>
            </a:r>
            <a:r>
              <a:rPr lang="en-US" altLang="ko-KR" dirty="0" err="1"/>
              <a:t>newList</a:t>
            </a:r>
            <a:r>
              <a:rPr lang="en-US" altLang="ko-KR" dirty="0"/>
              <a:t>=</a:t>
            </a:r>
            <a:r>
              <a:rPr lang="en-US" altLang="ko-KR" dirty="0" err="1"/>
              <a:t>oldList</a:t>
            </a:r>
            <a:r>
              <a:rPr lang="en-US" altLang="ko-KR" dirty="0"/>
              <a:t>[:]</a:t>
            </a:r>
            <a:r>
              <a:rPr lang="ko-KR" altLang="en-US" dirty="0"/>
              <a:t>는 메모리의 공간을 복사해서 새로 </a:t>
            </a:r>
            <a:r>
              <a:rPr lang="ko-KR" altLang="en-US" dirty="0" err="1"/>
              <a:t>만듬</a:t>
            </a:r>
            <a:endParaRPr lang="ko-KR" alt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85" y="1617639"/>
            <a:ext cx="7999595" cy="196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85" y="3814450"/>
            <a:ext cx="5138836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51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리스트의 필요성</a:t>
            </a:r>
          </a:p>
          <a:p>
            <a:pPr lvl="1"/>
            <a:r>
              <a:rPr lang="ko-KR" altLang="en-US" dirty="0"/>
              <a:t> </a:t>
            </a:r>
            <a:r>
              <a:rPr lang="en-US" altLang="ko-KR" dirty="0"/>
              <a:t>a, b, c, d</a:t>
            </a:r>
            <a:r>
              <a:rPr lang="ko-KR" altLang="en-US" dirty="0"/>
              <a:t>라는 정수형 변수 선언 후 이 변수에 값을 </a:t>
            </a:r>
            <a:r>
              <a:rPr lang="ko-KR" altLang="en-US" dirty="0" err="1"/>
              <a:t>입력받고</a:t>
            </a:r>
            <a:r>
              <a:rPr lang="ko-KR" altLang="en-US" dirty="0"/>
              <a:t> 합계 출력하는 프로그램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565" y="1827465"/>
            <a:ext cx="7425825" cy="500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4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딕셔너리의</a:t>
            </a:r>
            <a:r>
              <a:rPr lang="ko-KR" altLang="en-US" dirty="0"/>
              <a:t>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리스트를 이용한 </a:t>
            </a:r>
            <a:r>
              <a:rPr lang="ko-KR" altLang="en-US" dirty="0" err="1"/>
              <a:t>스택</a:t>
            </a:r>
            <a:r>
              <a:rPr lang="ko-KR" altLang="en-US" dirty="0"/>
              <a:t> 구현</a:t>
            </a:r>
          </a:p>
          <a:p>
            <a:pPr lvl="1"/>
            <a:r>
              <a:rPr lang="ko-KR" altLang="en-US" dirty="0" err="1"/>
              <a:t>스택</a:t>
            </a:r>
            <a:r>
              <a:rPr lang="en-US" altLang="ko-KR" dirty="0"/>
              <a:t>( Stack) : </a:t>
            </a:r>
            <a:r>
              <a:rPr lang="ko-KR" altLang="en-US" dirty="0"/>
              <a:t>한 쪽 끝이 막혀 먼저 들어간 것이 가장 나중에 나오는 형태의 자료구조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r>
              <a:rPr lang="en-US" altLang="ko-KR" dirty="0"/>
              <a:t>LIFO(Last In First Out) </a:t>
            </a:r>
            <a:r>
              <a:rPr lang="ko-KR" altLang="en-US" dirty="0"/>
              <a:t>구조 </a:t>
            </a:r>
            <a:r>
              <a:rPr lang="en-US" altLang="ko-KR" dirty="0"/>
              <a:t>: </a:t>
            </a:r>
            <a:r>
              <a:rPr lang="ko-KR" altLang="en-US" dirty="0"/>
              <a:t>가장 나중에 들어간 것이 가장 먼저 나오는 구조</a:t>
            </a:r>
            <a:endParaRPr lang="en-US" altLang="ko-KR" dirty="0"/>
          </a:p>
          <a:p>
            <a:pPr lvl="2"/>
            <a:r>
              <a:rPr lang="en-US" altLang="ko-KR" dirty="0"/>
              <a:t>Top : </a:t>
            </a:r>
            <a:r>
              <a:rPr lang="ko-KR" altLang="en-US" dirty="0"/>
              <a:t>자동차 세 대 중 가장 마지막에 들어간 자동차 </a:t>
            </a:r>
            <a:r>
              <a:rPr lang="en-US" altLang="ko-KR" dirty="0"/>
              <a:t>C </a:t>
            </a:r>
            <a:r>
              <a:rPr lang="ko-KR" altLang="en-US" dirty="0"/>
              <a:t>다음의 비어 있는 위치</a:t>
            </a:r>
            <a:endParaRPr lang="en-US" altLang="ko-KR" dirty="0"/>
          </a:p>
          <a:p>
            <a:pPr lvl="3"/>
            <a:r>
              <a:rPr lang="en-US" altLang="ko-KR" dirty="0"/>
              <a:t>top</a:t>
            </a:r>
            <a:r>
              <a:rPr lang="ko-KR" altLang="en-US" dirty="0"/>
              <a:t>은 </a:t>
            </a:r>
            <a:r>
              <a:rPr lang="ko-KR" altLang="en-US" dirty="0" err="1"/>
              <a:t>스택에</a:t>
            </a:r>
            <a:r>
              <a:rPr lang="ko-KR" altLang="en-US" dirty="0"/>
              <a:t> 들어 있는 데이터 중 가장 마지막 데이터의 바로 다음 위치</a:t>
            </a:r>
            <a:r>
              <a:rPr lang="en-US" altLang="ko-KR" dirty="0"/>
              <a:t> </a:t>
            </a:r>
          </a:p>
          <a:p>
            <a:pPr lvl="2"/>
            <a:r>
              <a:rPr lang="ko-KR" altLang="en-US" dirty="0" err="1"/>
              <a:t>푸시</a:t>
            </a:r>
            <a:r>
              <a:rPr lang="en-US" altLang="ko-KR" dirty="0"/>
              <a:t>(Push) : </a:t>
            </a:r>
            <a:r>
              <a:rPr lang="ko-KR" altLang="en-US" dirty="0"/>
              <a:t>데이터를 넣는 것</a:t>
            </a:r>
            <a:endParaRPr lang="en-US" altLang="ko-KR" dirty="0"/>
          </a:p>
          <a:p>
            <a:pPr lvl="2"/>
            <a:r>
              <a:rPr lang="ko-KR" altLang="en-US" dirty="0"/>
              <a:t>팝</a:t>
            </a:r>
            <a:r>
              <a:rPr lang="en-US" altLang="ko-KR" dirty="0"/>
              <a:t>(Pop) : </a:t>
            </a:r>
            <a:r>
              <a:rPr lang="ko-KR" altLang="en-US" dirty="0"/>
              <a:t>데이터를 빼는 것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30" y="1898830"/>
            <a:ext cx="71374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253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딕셔너리의</a:t>
            </a:r>
            <a:r>
              <a:rPr lang="ko-KR" altLang="en-US" dirty="0"/>
              <a:t>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한 쪽이 막힌 주차장을 만들어 리스트로 </a:t>
            </a:r>
            <a:r>
              <a:rPr lang="ko-KR" altLang="en-US" dirty="0" err="1"/>
              <a:t>스택</a:t>
            </a:r>
            <a:r>
              <a:rPr lang="ko-KR" altLang="en-US" dirty="0"/>
              <a:t> 구현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75" y="1494455"/>
            <a:ext cx="8207070" cy="79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61" y="2933945"/>
            <a:ext cx="7557344" cy="2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4641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딕셔너리의</a:t>
            </a:r>
            <a:r>
              <a:rPr lang="ko-KR" altLang="en-US" dirty="0"/>
              <a:t>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append() </a:t>
            </a:r>
            <a:r>
              <a:rPr lang="ko-KR" altLang="en-US" dirty="0"/>
              <a:t>함수 사용하여 자동차 한 대 넣어 보자</a:t>
            </a:r>
            <a:r>
              <a:rPr lang="en-US" altLang="ko-KR" dirty="0"/>
              <a:t>(</a:t>
            </a:r>
            <a:r>
              <a:rPr lang="ko-KR" altLang="en-US" dirty="0" err="1"/>
              <a:t>푸시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532361"/>
            <a:ext cx="8218270" cy="82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00" y="2625388"/>
            <a:ext cx="7632644" cy="211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2722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딕셔너리의</a:t>
            </a:r>
            <a:r>
              <a:rPr lang="ko-KR" altLang="en-US" dirty="0"/>
              <a:t>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자동차 </a:t>
            </a:r>
            <a:r>
              <a:rPr lang="en-US" altLang="ko-KR" dirty="0"/>
              <a:t>B</a:t>
            </a:r>
            <a:r>
              <a:rPr lang="ko-KR" altLang="en-US" dirty="0"/>
              <a:t>와 자동차 </a:t>
            </a:r>
            <a:r>
              <a:rPr lang="en-US" altLang="ko-KR" dirty="0"/>
              <a:t>C</a:t>
            </a:r>
            <a:r>
              <a:rPr lang="ko-KR" altLang="en-US" dirty="0"/>
              <a:t>도 주차장에 넣기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70" y="1687442"/>
            <a:ext cx="8063650" cy="348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5388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딕셔너리의</a:t>
            </a:r>
            <a:r>
              <a:rPr lang="ko-KR" altLang="en-US" dirty="0"/>
              <a:t>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 자동차 빼기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75" y="1718810"/>
            <a:ext cx="8140960" cy="31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8982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딕셔너리의</a:t>
            </a:r>
            <a:r>
              <a:rPr lang="ko-KR" altLang="en-US" dirty="0"/>
              <a:t> 심화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ko-KR" altLang="en-US"/>
              <a:t>자동차 </a:t>
            </a:r>
            <a:r>
              <a:rPr lang="ko-KR" altLang="en-US" dirty="0"/>
              <a:t>빼기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Tip </a:t>
            </a:r>
            <a:r>
              <a:rPr lang="en-US" altLang="ko-KR" dirty="0"/>
              <a:t>• </a:t>
            </a:r>
            <a:r>
              <a:rPr lang="ko-KR" altLang="en-US" dirty="0" err="1"/>
              <a:t>스택과</a:t>
            </a:r>
            <a:r>
              <a:rPr lang="ko-KR" altLang="en-US" dirty="0"/>
              <a:t> 함께 많이 사용되는 자료구조  큐</a:t>
            </a:r>
            <a:r>
              <a:rPr lang="en-US" altLang="ko-KR" dirty="0"/>
              <a:t>( Queue). </a:t>
            </a:r>
            <a:r>
              <a:rPr lang="ko-KR" altLang="en-US" dirty="0"/>
              <a:t>큐는 양쪽이 뚫린 구조</a:t>
            </a:r>
            <a:r>
              <a:rPr lang="en-US" altLang="ko-KR" dirty="0"/>
              <a:t>. </a:t>
            </a:r>
            <a:r>
              <a:rPr lang="ko-KR" altLang="en-US" dirty="0"/>
              <a:t>파이프 같은 모양</a:t>
            </a:r>
            <a:r>
              <a:rPr lang="en-US" altLang="ko-KR" dirty="0"/>
              <a:t>, </a:t>
            </a:r>
            <a:r>
              <a:rPr lang="ko-KR" altLang="en-US" dirty="0"/>
              <a:t>한 쪽으로 들어가면 다른 한 쪽으로 나오는 형태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85" y="1538790"/>
            <a:ext cx="8140960" cy="31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8072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497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리스트를 생성하는 방법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695"/>
          <a:stretch/>
        </p:blipFill>
        <p:spPr bwMode="auto">
          <a:xfrm>
            <a:off x="1910535" y="1392097"/>
            <a:ext cx="10858572" cy="7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70" y="3088193"/>
            <a:ext cx="8679330" cy="32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9"/>
          <a:stretch/>
        </p:blipFill>
        <p:spPr bwMode="auto">
          <a:xfrm>
            <a:off x="1955541" y="2271907"/>
            <a:ext cx="9181020" cy="72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7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/>
              <a:t>Code07-01.py</a:t>
            </a:r>
            <a:r>
              <a:rPr lang="ko-KR" altLang="en-US" dirty="0"/>
              <a:t>를 리스트를 사용하는 프로그램으로 수정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24" y="1313765"/>
            <a:ext cx="7920880" cy="529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600945" y="176381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1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aa=[0, 0, 0, 0]</a:t>
            </a:r>
            <a:r>
              <a:rPr lang="ko-KR" altLang="en-US" sz="1400" dirty="0">
                <a:solidFill>
                  <a:srgbClr val="FF0000"/>
                </a:solidFill>
              </a:rPr>
              <a:t>으로 항목이 </a:t>
            </a:r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개 있는 리스트 생성 </a:t>
            </a:r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a </a:t>
            </a:r>
            <a:r>
              <a:rPr lang="ko-KR" altLang="en-US" sz="1400" dirty="0">
                <a:solidFill>
                  <a:srgbClr val="FF0000"/>
                </a:solidFill>
              </a:rPr>
              <a:t>대신 </a:t>
            </a:r>
            <a:r>
              <a:rPr lang="en-US" altLang="ko-KR" sz="1400" dirty="0">
                <a:solidFill>
                  <a:srgbClr val="FF0000"/>
                </a:solidFill>
              </a:rPr>
              <a:t>aa[0]</a:t>
            </a:r>
            <a:r>
              <a:rPr lang="ko-KR" altLang="en-US" sz="1400" dirty="0">
                <a:solidFill>
                  <a:srgbClr val="FF0000"/>
                </a:solidFill>
              </a:rPr>
              <a:t>을 사용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5~7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리스트 </a:t>
            </a:r>
            <a:r>
              <a:rPr lang="en-US" altLang="ko-KR" sz="1400" dirty="0">
                <a:solidFill>
                  <a:srgbClr val="FF0000"/>
                </a:solidFill>
              </a:rPr>
              <a:t>aa</a:t>
            </a:r>
            <a:r>
              <a:rPr lang="ko-KR" altLang="en-US" sz="1400" dirty="0">
                <a:solidFill>
                  <a:srgbClr val="FF0000"/>
                </a:solidFill>
              </a:rPr>
              <a:t>를 사용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각 변수 대신 </a:t>
            </a:r>
            <a:r>
              <a:rPr lang="en-US" altLang="ko-KR" sz="1400" dirty="0">
                <a:solidFill>
                  <a:srgbClr val="FF0000"/>
                </a:solidFill>
              </a:rPr>
              <a:t>aa[0]+aa[1]+aa[2]+aa[3]</a:t>
            </a:r>
            <a:r>
              <a:rPr lang="ko-KR" altLang="en-US" sz="1400" dirty="0">
                <a:solidFill>
                  <a:srgbClr val="FF0000"/>
                </a:solidFill>
              </a:rPr>
              <a:t>으로 수정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95800" y="50491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출력 결과는 리스트를 사용하기 전과 동일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ko-KR" altLang="en-US" sz="1400" dirty="0">
                <a:solidFill>
                  <a:srgbClr val="FF0000"/>
                </a:solidFill>
              </a:rPr>
              <a:t>숫자 </a:t>
            </a:r>
            <a:r>
              <a:rPr lang="en-US" altLang="ko-KR" sz="1400" dirty="0">
                <a:solidFill>
                  <a:srgbClr val="FF0000"/>
                </a:solidFill>
              </a:rPr>
              <a:t>100</a:t>
            </a:r>
            <a:r>
              <a:rPr lang="ko-KR" altLang="en-US" sz="1400" dirty="0">
                <a:solidFill>
                  <a:srgbClr val="FF0000"/>
                </a:solidFill>
              </a:rPr>
              <a:t>개를 더하려면 </a:t>
            </a:r>
            <a:r>
              <a:rPr lang="en-US" altLang="ko-KR" sz="1400" dirty="0">
                <a:solidFill>
                  <a:srgbClr val="FF0000"/>
                </a:solidFill>
              </a:rPr>
              <a:t>aa=[0, 1, 0, …, 99]</a:t>
            </a:r>
            <a:r>
              <a:rPr lang="ko-KR" altLang="en-US" sz="1400" dirty="0">
                <a:solidFill>
                  <a:srgbClr val="FF0000"/>
                </a:solidFill>
              </a:rPr>
              <a:t>를 생성한 후 </a:t>
            </a:r>
            <a:r>
              <a:rPr lang="en-US" altLang="ko-KR" sz="1400" dirty="0">
                <a:solidFill>
                  <a:srgbClr val="FF0000"/>
                </a:solidFill>
              </a:rPr>
              <a:t>aa[0]+aa[1]+aa[2] +…+aa[99]</a:t>
            </a:r>
            <a:r>
              <a:rPr lang="ko-KR" altLang="en-US" sz="1400" dirty="0">
                <a:solidFill>
                  <a:srgbClr val="FF0000"/>
                </a:solidFill>
              </a:rPr>
              <a:t>로 작성</a:t>
            </a:r>
          </a:p>
        </p:txBody>
      </p:sp>
    </p:spTree>
    <p:extLst>
      <p:ext uri="{BB962C8B-B14F-4D97-AF65-F5344CB8AC3E}">
        <p14:creationId xmlns:p14="http://schemas.microsoft.com/office/powerpoint/2010/main" val="137951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리스트의 기본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리스트의 일반적인 사용</a:t>
            </a:r>
            <a:endParaRPr lang="en-US" altLang="ko-KR" dirty="0"/>
          </a:p>
          <a:p>
            <a:pPr lvl="1"/>
            <a:r>
              <a:rPr lang="ko-KR" altLang="en-US" dirty="0"/>
              <a:t>빈 리스트의 생성과 항목 추가 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85" y="1988840"/>
            <a:ext cx="7763362" cy="25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67" y="4636246"/>
            <a:ext cx="7756462" cy="2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313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LBiWEQYdFTOe9rzf4U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EE9qJ3A1uChqGXbC2ta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AXERznfiRjRIu5yfcUEa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958E5hvUyXmqsZauhVzj8"/>
</p:tagLst>
</file>

<file path=ppt/theme/theme1.xml><?xml version="1.0" encoding="utf-8"?>
<a:theme xmlns:a="http://schemas.openxmlformats.org/drawingml/2006/main" name="응용전산및실습20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oqaHanSans">
      <a:majorFont>
        <a:latin typeface="Spoqa Han Sans Neo Bold"/>
        <a:ea typeface="Spoqa Han Sans Neo Bold"/>
        <a:cs typeface=""/>
      </a:majorFont>
      <a:minorFont>
        <a:latin typeface="Spoqa Han Sans Neo Regular"/>
        <a:ea typeface="Spoqa Han Sans Ne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응용전산및실습2022" id="{16B569D9-F1FC-4661-8741-1C51FED9B5E2}" vid="{C85207DC-B3E5-46EA-87E5-31AD9B5065F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2140</Words>
  <Application>Microsoft Office PowerPoint</Application>
  <PresentationFormat>와이드스크린</PresentationFormat>
  <Paragraphs>433</Paragraphs>
  <Slides>66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66</vt:i4>
      </vt:variant>
    </vt:vector>
  </HeadingPairs>
  <TitlesOfParts>
    <vt:vector size="74" baseType="lpstr">
      <vt:lpstr>Spoqa Han Sans Neo Medium</vt:lpstr>
      <vt:lpstr>맑은 고딕</vt:lpstr>
      <vt:lpstr>Arial</vt:lpstr>
      <vt:lpstr>Spoqa Han Sans Neo Bold</vt:lpstr>
      <vt:lpstr>Spoqa Han Sans Neo Regular</vt:lpstr>
      <vt:lpstr>Verdana</vt:lpstr>
      <vt:lpstr>Wingdings</vt:lpstr>
      <vt:lpstr>응용전산및실습2022</vt:lpstr>
      <vt:lpstr>PowerPoint 프레젠테이션</vt:lpstr>
      <vt:lpstr>PowerPoint 프레젠테이션</vt:lpstr>
      <vt:lpstr>Section 01 이 장에서 만들 프로그램</vt:lpstr>
      <vt:lpstr>Section 01 이 장에서 만들 프로그램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02 리스트의 기본</vt:lpstr>
      <vt:lpstr>Section 03 2차원 리스트</vt:lpstr>
      <vt:lpstr>Section 03 2차원 리스트</vt:lpstr>
      <vt:lpstr>Section 03 2차원 리스트</vt:lpstr>
      <vt:lpstr>Section 03 2차원 리스트</vt:lpstr>
      <vt:lpstr>Section 03 2차원 리스트</vt:lpstr>
      <vt:lpstr>Section 03 2차원 리스트</vt:lpstr>
      <vt:lpstr>Section 03 2차원 리스트</vt:lpstr>
      <vt:lpstr>Section 04  튜플</vt:lpstr>
      <vt:lpstr>Section 04  튜플</vt:lpstr>
      <vt:lpstr>Section 04  튜플</vt:lpstr>
      <vt:lpstr>Section 04  튜플</vt:lpstr>
      <vt:lpstr>Section 04  튜플</vt:lpstr>
      <vt:lpstr>Section 05  딕셔너리</vt:lpstr>
      <vt:lpstr>Section 05  딕셔너리</vt:lpstr>
      <vt:lpstr>Section 05  딕셔너리</vt:lpstr>
      <vt:lpstr>Section 05  딕셔너리</vt:lpstr>
      <vt:lpstr>Section 05  딕셔너리</vt:lpstr>
      <vt:lpstr>Section 05  딕셔너리</vt:lpstr>
      <vt:lpstr>Section 05  딕셔너리</vt:lpstr>
      <vt:lpstr>Section 05  딕셔너리</vt:lpstr>
      <vt:lpstr>Section 05  딕셔너리</vt:lpstr>
      <vt:lpstr>Section 05  딕셔너리</vt:lpstr>
      <vt:lpstr>Section 05  딕셔너리</vt:lpstr>
      <vt:lpstr>Section 05  딕셔너리</vt:lpstr>
      <vt:lpstr>Section 05  딕셔너리</vt:lpstr>
      <vt:lpstr>Section 06  리스트, 튜플, 딕셔너리의 심화 내용</vt:lpstr>
      <vt:lpstr>Section 06  리스트, 튜플, 딕셔너리의 심화 내용</vt:lpstr>
      <vt:lpstr>Section 06  리스트, 튜플, 딕셔너리의 심화 내용</vt:lpstr>
      <vt:lpstr>Section 06  리스트, 튜플, 딕셔너리의 심화 내용</vt:lpstr>
      <vt:lpstr>Section 06  리스트, 튜플, 딕셔너리의 심화 내용</vt:lpstr>
      <vt:lpstr>Section 06  리스트, 튜플, 딕셔너리의 심화 내용</vt:lpstr>
      <vt:lpstr>Section 06  리스트, 튜플, 딕셔너리의 심화 내용</vt:lpstr>
      <vt:lpstr>Section 06  리스트, 튜플, 딕셔너리의 심화 내용</vt:lpstr>
      <vt:lpstr>Section 06  리스트, 튜플, 딕셔너리의 심화 내용</vt:lpstr>
      <vt:lpstr>Section 06  리스트, 튜플, 딕셔너리의 심화 내용</vt:lpstr>
      <vt:lpstr>Section 06  리스트, 튜플, 딕셔너리의 심화 내용</vt:lpstr>
      <vt:lpstr>Section 06  리스트, 튜플, 딕셔너리의 심화 내용</vt:lpstr>
      <vt:lpstr>Section 06  리스트, 튜플, 딕셔너리의 심화 내용</vt:lpstr>
      <vt:lpstr>Section 06  리스트, 튜플, 딕셔너리의 심화 내용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ch00_교재소개&amp;강의계획표</dc:title>
  <dc:creator>한빛아카데미(주)</dc:creator>
  <cp:lastModifiedBy>이수형</cp:lastModifiedBy>
  <cp:revision>279</cp:revision>
  <dcterms:created xsi:type="dcterms:W3CDTF">2012-07-23T02:34:37Z</dcterms:created>
  <dcterms:modified xsi:type="dcterms:W3CDTF">2022-05-12T05:06:49Z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1NCUCeAsLTdgs0g0NVq39g0UxrcrxPknXzBwH4Bd9mpo</vt:lpwstr>
  </property>
  <property fmtid="{D5CDD505-2E9C-101B-9397-08002B2CF9AE}" pid="4" name="Google.Documents.RevisionId">
    <vt:lpwstr>16204708356322461875</vt:lpwstr>
  </property>
  <property fmtid="{D5CDD505-2E9C-101B-9397-08002B2CF9AE}" pid="5" name="Google.Documents.PreviousRevisionId">
    <vt:lpwstr>06215226093729447614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