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33"/>
  </p:notesMasterIdLst>
  <p:handoutMasterIdLst>
    <p:handoutMasterId r:id="rId34"/>
  </p:handoutMasterIdLst>
  <p:sldIdLst>
    <p:sldId id="257" r:id="rId3"/>
    <p:sldId id="270" r:id="rId4"/>
    <p:sldId id="259" r:id="rId5"/>
    <p:sldId id="303" r:id="rId6"/>
    <p:sldId id="271" r:id="rId7"/>
    <p:sldId id="331" r:id="rId8"/>
    <p:sldId id="332" r:id="rId9"/>
    <p:sldId id="304"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1" r:id="rId24"/>
    <p:sldId id="372" r:id="rId25"/>
    <p:sldId id="373" r:id="rId26"/>
    <p:sldId id="374" r:id="rId27"/>
    <p:sldId id="376" r:id="rId28"/>
    <p:sldId id="375" r:id="rId29"/>
    <p:sldId id="278" r:id="rId30"/>
    <p:sldId id="377" r:id="rId31"/>
    <p:sldId id="325"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새굴림" panose="02030600000101010101" pitchFamily="18" charset="-127"/>
      <p:regular r:id="rId39"/>
    </p:embeddedFont>
    <p:embeddedFont>
      <p:font typeface="맑은 고딕" panose="020B0503020000020004" pitchFamily="50" charset="-127"/>
      <p:regular r:id="rId40"/>
      <p:bold r:id="rId41"/>
    </p:embeddedFont>
    <p:embeddedFont>
      <p:font typeface="한컴돋움" panose="020B0600000101010101" charset="2"/>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04" autoAdjust="0"/>
    <p:restoredTop sz="94660"/>
  </p:normalViewPr>
  <p:slideViewPr>
    <p:cSldViewPr>
      <p:cViewPr varScale="1">
        <p:scale>
          <a:sx n="120" d="100"/>
          <a:sy n="120" d="100"/>
        </p:scale>
        <p:origin x="966" y="102"/>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10월 18일 오후 12시 57분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10월 18일 오후 12시 57분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10월 18일 오후 12시 57분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mn-ea"/>
          <a:ea typeface="+mn-ea"/>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mn-ea"/>
          <a:ea typeface="+mn-ea"/>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ea"/>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execution/5&#51109;/&#49892;&#49845;5_2.ex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execution/5&#51109;/&#49892;&#49845;5_3.ex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execution/5&#51109;/&#50696;&#51228;5_6.exe"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execution/5&#51109;/&#50696;&#51228;5_7.exe"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execution/5&#51109;/&#50696;&#51228;5_8.ex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execution/5&#51109;/&#49892;&#49845;5_4.ex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execution/5&#51109;/&#49892;&#49845;5_5.exe" TargetMode="Externa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execution/5&#51109;/&#50696;&#51228;5_1.ex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execution/5&#51109;/&#50696;&#51228;5_2.ex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execution/5&#51109;/&#49892;&#49845;5_1.ex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execution/5&#51109;/&#50696;&#51228;5_3.exe"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execution/5&#51109;/&#50696;&#51228;5_4.exe"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05001"/>
            <a:ext cx="8640960" cy="731911"/>
          </a:xfrm>
        </p:spPr>
        <p:txBody>
          <a:bodyPr/>
          <a:lstStyle/>
          <a:p>
            <a:r>
              <a:rPr lang="en-US" altLang="ko-KR" sz="4400" dirty="0" smtClean="0"/>
              <a:t>5. </a:t>
            </a:r>
            <a:r>
              <a:rPr lang="ko-KR" altLang="en-US" sz="4400" dirty="0" smtClean="0"/>
              <a:t>데이터의 입력과 </a:t>
            </a:r>
            <a:r>
              <a:rPr lang="en-US" altLang="ko-KR" sz="4400" dirty="0" err="1" smtClean="0"/>
              <a:t>scanf</a:t>
            </a:r>
            <a:endParaRPr lang="ko-KR" altLang="en-US" sz="4400" dirty="0"/>
          </a:p>
        </p:txBody>
      </p:sp>
      <p:sp>
        <p:nvSpPr>
          <p:cNvPr id="4" name="Subtitle 2"/>
          <p:cNvSpPr txBox="1">
            <a:spLocks/>
          </p:cNvSpPr>
          <p:nvPr/>
        </p:nvSpPr>
        <p:spPr>
          <a:xfrm>
            <a:off x="539552" y="4149080"/>
            <a:ext cx="7681913" cy="1370012"/>
          </a:xfrm>
          <a:prstGeom prst="rect">
            <a:avLst/>
          </a:prstGeom>
        </p:spPr>
        <p:txBody>
          <a:bodyPr vert="horz" lIns="0" tIns="0" rIns="0" bIns="0" rtlCol="0">
            <a:normAutofit fontScale="70000" lnSpcReduction="20000"/>
          </a:bodyPr>
          <a:lstStyle>
            <a:lvl1pPr marL="0" indent="0" algn="l" defTabSz="914363" rtl="0" eaLnBrk="1" latinLnBrk="1" hangingPunct="1">
              <a:lnSpc>
                <a:spcPct val="90000"/>
              </a:lnSpc>
              <a:spcBef>
                <a:spcPts val="0"/>
              </a:spcBef>
              <a:buFontTx/>
              <a:buNone/>
              <a:defRPr sz="3500" b="1" kern="1200" baseline="0">
                <a:solidFill>
                  <a:schemeClr val="tx1">
                    <a:tint val="75000"/>
                  </a:schemeClr>
                </a:solidFill>
                <a:latin typeface="+mn-ea"/>
                <a:ea typeface="+mn-ea"/>
                <a:cs typeface="+mn-cs"/>
              </a:defRPr>
            </a:lvl1pPr>
            <a:lvl2pPr marL="457182" indent="0" algn="ctr" defTabSz="914363" rtl="0" eaLnBrk="1" latinLnBrk="1" hangingPunct="1">
              <a:lnSpc>
                <a:spcPct val="120000"/>
              </a:lnSpc>
              <a:spcBef>
                <a:spcPct val="20000"/>
              </a:spcBef>
              <a:buFontTx/>
              <a:buNone/>
              <a:defRPr sz="3000" b="1" kern="1200" baseline="0">
                <a:solidFill>
                  <a:schemeClr val="tx1">
                    <a:tint val="75000"/>
                  </a:schemeClr>
                </a:solidFill>
                <a:latin typeface="+mn-ea"/>
                <a:ea typeface="+mn-ea"/>
                <a:cs typeface="+mn-cs"/>
              </a:defRPr>
            </a:lvl2pPr>
            <a:lvl3pPr marL="914363" indent="0" algn="ctr" defTabSz="914363" rtl="0" eaLnBrk="1" latinLnBrk="1" hangingPunct="1">
              <a:lnSpc>
                <a:spcPct val="120000"/>
              </a:lnSpc>
              <a:spcBef>
                <a:spcPct val="20000"/>
              </a:spcBef>
              <a:buFontTx/>
              <a:buNone/>
              <a:defRPr sz="2200" kern="1200" baseline="0">
                <a:solidFill>
                  <a:schemeClr val="tx1">
                    <a:tint val="75000"/>
                  </a:schemeClr>
                </a:solidFill>
                <a:latin typeface="+mn-ea"/>
                <a:ea typeface="+mn-ea"/>
                <a:cs typeface="+mn-cs"/>
              </a:defRPr>
            </a:lvl3pPr>
            <a:lvl4pPr marL="1371545" indent="0" algn="ctr" defTabSz="914363" rtl="0" eaLnBrk="1" latinLnBrk="1" hangingPunct="1">
              <a:lnSpc>
                <a:spcPct val="120000"/>
              </a:lnSpc>
              <a:spcBef>
                <a:spcPct val="20000"/>
              </a:spcBef>
              <a:buFontTx/>
              <a:buNone/>
              <a:defRPr sz="2200" kern="1200" baseline="0">
                <a:solidFill>
                  <a:schemeClr val="tx1">
                    <a:tint val="75000"/>
                  </a:schemeClr>
                </a:solidFill>
                <a:latin typeface="+mn-ea"/>
                <a:ea typeface="+mn-ea"/>
                <a:cs typeface="+mn-cs"/>
              </a:defRPr>
            </a:lvl4pPr>
            <a:lvl5pPr marL="1828727" indent="0" algn="ctr" defTabSz="914363" rtl="0" eaLnBrk="1" latinLnBrk="1" hangingPunct="1">
              <a:lnSpc>
                <a:spcPct val="120000"/>
              </a:lnSpc>
              <a:spcBef>
                <a:spcPct val="20000"/>
              </a:spcBef>
              <a:buFontTx/>
              <a:buNone/>
              <a:defRPr sz="2200" kern="1200" baseline="0">
                <a:solidFill>
                  <a:schemeClr val="tx1">
                    <a:tint val="75000"/>
                  </a:schemeClr>
                </a:solidFill>
                <a:latin typeface="+mn-ea"/>
                <a:ea typeface="+mn-ea"/>
                <a:cs typeface="+mn-cs"/>
              </a:defRPr>
            </a:lvl5pPr>
            <a:lvl6pPr marL="2285909" indent="0" algn="ctr" defTabSz="914363"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1"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ko-KR" altLang="en-US" dirty="0" smtClean="0"/>
              <a:t>이성환</a:t>
            </a:r>
            <a:endParaRPr lang="en-US" altLang="ko-KR" dirty="0" smtClean="0"/>
          </a:p>
          <a:p>
            <a:endParaRPr lang="en-US" altLang="ko-KR" dirty="0" smtClean="0"/>
          </a:p>
          <a:p>
            <a:r>
              <a:rPr lang="ko-KR" altLang="en-US" dirty="0" err="1" smtClean="0"/>
              <a:t>기초전산</a:t>
            </a:r>
            <a:endParaRPr lang="en-US" altLang="ko-KR" dirty="0" smtClean="0"/>
          </a:p>
          <a:p>
            <a:endParaRPr lang="en-US" dirty="0" smtClean="0"/>
          </a:p>
          <a:p>
            <a:r>
              <a:rPr lang="ko-KR" altLang="en-US" dirty="0"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5.2] (115 page)</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en-US" altLang="ko-KR" sz="2000" dirty="0" smtClean="0"/>
              <a:t>[</a:t>
            </a:r>
            <a:r>
              <a:rPr lang="ko-KR" altLang="en-US" sz="2000" dirty="0" smtClean="0"/>
              <a:t>예제 </a:t>
            </a:r>
            <a:r>
              <a:rPr lang="en-US" altLang="ko-KR" sz="2000" dirty="0" smtClean="0"/>
              <a:t>5-3]</a:t>
            </a:r>
            <a:r>
              <a:rPr lang="ko-KR" altLang="en-US" sz="2000" dirty="0" smtClean="0"/>
              <a:t>과 </a:t>
            </a:r>
            <a:r>
              <a:rPr lang="en-US" altLang="ko-KR" sz="2000" dirty="0" smtClean="0"/>
              <a:t>[</a:t>
            </a:r>
            <a:r>
              <a:rPr lang="ko-KR" altLang="en-US" sz="2000" dirty="0" smtClean="0"/>
              <a:t>예제 </a:t>
            </a:r>
            <a:r>
              <a:rPr lang="en-US" altLang="ko-KR" sz="2000" dirty="0" smtClean="0"/>
              <a:t>5-4]</a:t>
            </a:r>
            <a:r>
              <a:rPr lang="ko-KR" altLang="en-US" sz="2000" dirty="0" smtClean="0"/>
              <a:t>를 응용하여 입력 받은 </a:t>
            </a:r>
            <a:r>
              <a:rPr lang="en-US" altLang="ko-KR" sz="2000" dirty="0" smtClean="0"/>
              <a:t>10</a:t>
            </a:r>
            <a:r>
              <a:rPr lang="ko-KR" altLang="en-US" sz="2000" dirty="0" smtClean="0"/>
              <a:t>진 정수에 대해 </a:t>
            </a:r>
            <a:r>
              <a:rPr lang="en-US" altLang="ko-KR" sz="2000" dirty="0" smtClean="0"/>
              <a:t>8</a:t>
            </a:r>
            <a:r>
              <a:rPr lang="ko-KR" altLang="en-US" sz="2000" dirty="0" smtClean="0"/>
              <a:t>진수와 </a:t>
            </a:r>
            <a:endParaRPr lang="en-US" altLang="ko-KR" sz="2000" dirty="0" smtClean="0"/>
          </a:p>
          <a:p>
            <a:pPr>
              <a:buNone/>
            </a:pPr>
            <a:r>
              <a:rPr lang="en-US" altLang="ko-KR" sz="2000" dirty="0" smtClean="0"/>
              <a:t>16</a:t>
            </a:r>
            <a:r>
              <a:rPr lang="ko-KR" altLang="en-US" sz="2000" dirty="0" smtClean="0"/>
              <a:t>진수로 출력하는 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8194" name="Picture 2"/>
          <p:cNvPicPr>
            <a:picLocks noChangeAspect="1" noChangeArrowheads="1"/>
          </p:cNvPicPr>
          <p:nvPr/>
        </p:nvPicPr>
        <p:blipFill>
          <a:blip r:embed="rId3" cstate="print"/>
          <a:srcRect/>
          <a:stretch>
            <a:fillRect/>
          </a:stretch>
        </p:blipFill>
        <p:spPr bwMode="auto">
          <a:xfrm>
            <a:off x="323527" y="2060848"/>
            <a:ext cx="4690437" cy="3528392"/>
          </a:xfrm>
          <a:prstGeom prst="rect">
            <a:avLst/>
          </a:prstGeom>
          <a:noFill/>
          <a:ln w="9525">
            <a:noFill/>
            <a:miter lim="800000"/>
            <a:headEnd/>
            <a:tailEnd/>
          </a:ln>
        </p:spPr>
      </p:pic>
      <p:sp>
        <p:nvSpPr>
          <p:cNvPr id="8" name="Rounded Rectangle 7">
            <a:hlinkClick r:id="rId4" action="ppaction://hlinkfile"/>
          </p:cNvPr>
          <p:cNvSpPr/>
          <p:nvPr/>
        </p:nvSpPr>
        <p:spPr bwMode="auto">
          <a:xfrm>
            <a:off x="5839569"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err="1" smtClean="0"/>
              <a:t>실수형</a:t>
            </a:r>
            <a:r>
              <a:rPr lang="ko-KR" altLang="en-US" dirty="0" smtClean="0"/>
              <a:t> 데이터의 입력과 출력</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323528" y="1052736"/>
            <a:ext cx="8352928" cy="1015663"/>
          </a:xfrm>
          <a:prstGeom prst="rect">
            <a:avLst/>
          </a:prstGeom>
          <a:solidFill>
            <a:schemeClr val="accent1"/>
          </a:solidFill>
          <a:ln>
            <a:solidFill>
              <a:schemeClr val="tx1"/>
            </a:solidFill>
          </a:ln>
          <a:effectLst/>
        </p:spPr>
        <p:txBody>
          <a:bodyPr wrap="square" rtlCol="0">
            <a:spAutoFit/>
          </a:bodyPr>
          <a:lstStyle/>
          <a:p>
            <a:pPr>
              <a:buNone/>
            </a:pPr>
            <a:r>
              <a:rPr lang="ko-KR" altLang="en-US" sz="2000" dirty="0" err="1" smtClean="0"/>
              <a:t>실수형의</a:t>
            </a:r>
            <a:r>
              <a:rPr lang="ko-KR" altLang="en-US" sz="2000" dirty="0" smtClean="0"/>
              <a:t> 데이터 형으로 </a:t>
            </a:r>
            <a:r>
              <a:rPr lang="en-US" altLang="ko-KR" sz="2000" b="1" dirty="0" smtClean="0"/>
              <a:t>float</a:t>
            </a:r>
            <a:r>
              <a:rPr lang="ko-KR" altLang="en-US" sz="2000" dirty="0" smtClean="0"/>
              <a:t>나</a:t>
            </a:r>
            <a:r>
              <a:rPr lang="ko-KR" altLang="en-US" sz="2000" b="1" dirty="0" smtClean="0"/>
              <a:t> </a:t>
            </a:r>
            <a:r>
              <a:rPr lang="en-US" altLang="ko-KR" sz="2000" b="1" dirty="0" smtClean="0"/>
              <a:t>double</a:t>
            </a:r>
            <a:r>
              <a:rPr lang="ko-KR" altLang="en-US" sz="2000" dirty="0" smtClean="0"/>
              <a:t>을 사용할 수 있으나 </a:t>
            </a:r>
            <a:r>
              <a:rPr lang="en-US" altLang="ko-KR" sz="2000" b="1" dirty="0" smtClean="0"/>
              <a:t>double</a:t>
            </a:r>
            <a:r>
              <a:rPr lang="ko-KR" altLang="en-US" sz="2000" dirty="0" smtClean="0"/>
              <a:t> 형에 대해 서만 설명</a:t>
            </a:r>
            <a:r>
              <a:rPr lang="en-US" altLang="ko-KR" sz="2000" dirty="0" smtClean="0"/>
              <a:t>. </a:t>
            </a:r>
            <a:r>
              <a:rPr lang="ko-KR" altLang="en-US" sz="2000" dirty="0" smtClean="0"/>
              <a:t>앞에서 정수형 데이터로 </a:t>
            </a:r>
            <a:r>
              <a:rPr lang="en-US" altLang="ko-KR" sz="2000" dirty="0" smtClean="0"/>
              <a:t>8</a:t>
            </a:r>
            <a:r>
              <a:rPr lang="ko-KR" altLang="en-US" sz="2000" dirty="0" smtClean="0"/>
              <a:t>진수</a:t>
            </a:r>
            <a:r>
              <a:rPr lang="en-US" altLang="ko-KR" sz="2000" dirty="0" smtClean="0"/>
              <a:t>, 16</a:t>
            </a:r>
            <a:r>
              <a:rPr lang="ko-KR" altLang="en-US" sz="2000" dirty="0" smtClean="0"/>
              <a:t>진수</a:t>
            </a:r>
            <a:r>
              <a:rPr lang="en-US" altLang="ko-KR" sz="2000" dirty="0" smtClean="0"/>
              <a:t>, 10</a:t>
            </a:r>
            <a:r>
              <a:rPr lang="ko-KR" altLang="en-US" sz="2000" dirty="0" smtClean="0"/>
              <a:t>진수를 사용할 수 있지만 </a:t>
            </a:r>
            <a:r>
              <a:rPr lang="ko-KR" altLang="en-US" sz="2000" dirty="0" err="1" smtClean="0"/>
              <a:t>실수형</a:t>
            </a:r>
            <a:r>
              <a:rPr lang="ko-KR" altLang="en-US" sz="2000" dirty="0" smtClean="0"/>
              <a:t> </a:t>
            </a:r>
            <a:r>
              <a:rPr lang="en-US" altLang="ko-KR" sz="2000" dirty="0" smtClean="0"/>
              <a:t>8</a:t>
            </a:r>
            <a:r>
              <a:rPr lang="ko-KR" altLang="en-US" sz="2000" dirty="0" smtClean="0"/>
              <a:t>진수나 </a:t>
            </a:r>
            <a:r>
              <a:rPr lang="ko-KR" altLang="en-US" sz="2000" dirty="0" err="1" smtClean="0"/>
              <a:t>실수형</a:t>
            </a:r>
            <a:r>
              <a:rPr lang="ko-KR" altLang="en-US" sz="2000" dirty="0" smtClean="0"/>
              <a:t> </a:t>
            </a:r>
            <a:r>
              <a:rPr lang="en-US" altLang="ko-KR" sz="2000" dirty="0" smtClean="0"/>
              <a:t>16</a:t>
            </a:r>
            <a:r>
              <a:rPr lang="ko-KR" altLang="en-US" sz="2000" dirty="0" smtClean="0"/>
              <a:t>진수는 처리할 수 없다</a:t>
            </a:r>
            <a:r>
              <a:rPr lang="en-US" altLang="ko-KR" sz="2000" dirty="0" smtClean="0"/>
              <a:t>. </a:t>
            </a:r>
            <a:endParaRPr lang="ko-KR" altLang="en-US" sz="2000" dirty="0"/>
          </a:p>
        </p:txBody>
      </p:sp>
      <p:pic>
        <p:nvPicPr>
          <p:cNvPr id="9218" name="Picture 2"/>
          <p:cNvPicPr>
            <a:picLocks noChangeAspect="1" noChangeArrowheads="1"/>
          </p:cNvPicPr>
          <p:nvPr/>
        </p:nvPicPr>
        <p:blipFill>
          <a:blip r:embed="rId3" cstate="print"/>
          <a:srcRect/>
          <a:stretch>
            <a:fillRect/>
          </a:stretch>
        </p:blipFill>
        <p:spPr bwMode="auto">
          <a:xfrm>
            <a:off x="467544" y="2622798"/>
            <a:ext cx="7708791" cy="13822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err="1" smtClean="0"/>
              <a:t>실수형</a:t>
            </a:r>
            <a:r>
              <a:rPr lang="ko-KR" altLang="en-US" dirty="0" smtClean="0"/>
              <a:t> 데이터의 입력과 출력</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9218" name="Picture 2"/>
          <p:cNvPicPr>
            <a:picLocks noChangeAspect="1" noChangeArrowheads="1"/>
          </p:cNvPicPr>
          <p:nvPr/>
        </p:nvPicPr>
        <p:blipFill>
          <a:blip r:embed="rId3" cstate="print"/>
          <a:srcRect/>
          <a:stretch>
            <a:fillRect/>
          </a:stretch>
        </p:blipFill>
        <p:spPr bwMode="auto">
          <a:xfrm>
            <a:off x="679633" y="980728"/>
            <a:ext cx="7708791" cy="1382266"/>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166117" y="2431876"/>
            <a:ext cx="4333875" cy="438150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4716016" y="2793851"/>
            <a:ext cx="3667125" cy="2219325"/>
          </a:xfrm>
          <a:prstGeom prst="rect">
            <a:avLst/>
          </a:prstGeom>
          <a:noFill/>
          <a:ln w="9525">
            <a:noFill/>
            <a:miter lim="800000"/>
            <a:headEnd/>
            <a:tailEnd/>
          </a:ln>
        </p:spPr>
      </p:pic>
      <p:sp>
        <p:nvSpPr>
          <p:cNvPr id="9" name="Rounded Rectangle 7"/>
          <p:cNvSpPr/>
          <p:nvPr/>
        </p:nvSpPr>
        <p:spPr bwMode="auto">
          <a:xfrm>
            <a:off x="5652120" y="6165304"/>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실행 후 처리와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5.3] (116 page)</a:t>
            </a:r>
            <a:endParaRPr lang="ko-KR" altLang="en-US" dirty="0"/>
          </a:p>
        </p:txBody>
      </p:sp>
      <p:sp>
        <p:nvSpPr>
          <p:cNvPr id="6" name="텍스트 개체 틀 4"/>
          <p:cNvSpPr>
            <a:spLocks noGrp="1"/>
          </p:cNvSpPr>
          <p:nvPr>
            <p:ph type="body" sz="quarter" idx="10"/>
          </p:nvPr>
        </p:nvSpPr>
        <p:spPr>
          <a:xfrm>
            <a:off x="179512" y="1092239"/>
            <a:ext cx="8784976" cy="751424"/>
          </a:xfrm>
        </p:spPr>
        <p:txBody>
          <a:bodyPr/>
          <a:lstStyle/>
          <a:p>
            <a:pPr>
              <a:buNone/>
            </a:pPr>
            <a:r>
              <a:rPr lang="en-US" altLang="ko-KR" sz="2000" dirty="0" smtClean="0"/>
              <a:t>[</a:t>
            </a:r>
            <a:r>
              <a:rPr lang="ko-KR" altLang="en-US" sz="2000" dirty="0" smtClean="0"/>
              <a:t>예제 </a:t>
            </a:r>
            <a:r>
              <a:rPr lang="en-US" altLang="ko-KR" sz="2000" dirty="0" smtClean="0"/>
              <a:t>5-5]</a:t>
            </a:r>
            <a:r>
              <a:rPr lang="ko-KR" altLang="en-US" sz="2000" dirty="0" smtClean="0"/>
              <a:t>에 대해 두 개의 </a:t>
            </a:r>
            <a:r>
              <a:rPr lang="en-US" altLang="ko-KR" sz="2000" b="1" dirty="0" smtClean="0"/>
              <a:t>double</a:t>
            </a:r>
            <a:r>
              <a:rPr lang="ko-KR" altLang="en-US" sz="2000" dirty="0" smtClean="0"/>
              <a:t> 형 실수를 </a:t>
            </a:r>
            <a:r>
              <a:rPr lang="ko-KR" altLang="en-US" sz="2000" dirty="0" err="1" smtClean="0"/>
              <a:t>입력받아</a:t>
            </a:r>
            <a:r>
              <a:rPr lang="ko-KR" altLang="en-US" sz="2000" dirty="0" smtClean="0"/>
              <a:t> 사칙연산의 결과를 </a:t>
            </a:r>
            <a:endParaRPr lang="en-US" altLang="ko-KR" sz="2000" dirty="0" smtClean="0"/>
          </a:p>
          <a:p>
            <a:pPr>
              <a:buNone/>
            </a:pPr>
            <a:r>
              <a:rPr lang="ko-KR" altLang="en-US" sz="2000" dirty="0" smtClean="0"/>
              <a:t>출력하되 </a:t>
            </a:r>
            <a:r>
              <a:rPr lang="ko-KR" altLang="en-US" sz="2000" dirty="0" err="1" smtClean="0"/>
              <a:t>소수이하</a:t>
            </a:r>
            <a:r>
              <a:rPr lang="ko-KR" altLang="en-US" sz="2000" dirty="0" smtClean="0"/>
              <a:t> </a:t>
            </a:r>
            <a:r>
              <a:rPr lang="ko-KR" altLang="en-US" sz="2000" dirty="0" err="1" smtClean="0"/>
              <a:t>둘째자리까지</a:t>
            </a:r>
            <a:r>
              <a:rPr lang="ko-KR" altLang="en-US" sz="2000" dirty="0" smtClean="0"/>
              <a:t> 출력하고 </a:t>
            </a:r>
            <a:r>
              <a:rPr lang="ko-KR" altLang="en-US" sz="2000" dirty="0" err="1" smtClean="0"/>
              <a:t>자리수를</a:t>
            </a:r>
            <a:r>
              <a:rPr lang="ko-KR" altLang="en-US" sz="2000" dirty="0" smtClean="0"/>
              <a:t> 맞추어 출력</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5796136" y="544522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6" name="Picture 2"/>
          <p:cNvPicPr>
            <a:picLocks noChangeAspect="1" noChangeArrowheads="1"/>
          </p:cNvPicPr>
          <p:nvPr/>
        </p:nvPicPr>
        <p:blipFill>
          <a:blip r:embed="rId3" cstate="print"/>
          <a:srcRect/>
          <a:stretch>
            <a:fillRect/>
          </a:stretch>
        </p:blipFill>
        <p:spPr bwMode="auto">
          <a:xfrm>
            <a:off x="395536" y="2204863"/>
            <a:ext cx="4248472" cy="4434343"/>
          </a:xfrm>
          <a:prstGeom prst="rect">
            <a:avLst/>
          </a:prstGeom>
          <a:noFill/>
          <a:ln w="9525">
            <a:noFill/>
            <a:miter lim="800000"/>
            <a:headEnd/>
            <a:tailEnd/>
          </a:ln>
        </p:spPr>
      </p:pic>
      <p:sp>
        <p:nvSpPr>
          <p:cNvPr id="8" name="Rounded Rectangle 7">
            <a:hlinkClick r:id="rId4" action="ppaction://hlinkfile"/>
          </p:cNvPr>
          <p:cNvSpPr/>
          <p:nvPr/>
        </p:nvSpPr>
        <p:spPr bwMode="auto">
          <a:xfrm>
            <a:off x="5839569"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문자형 데이터의 입력과 출력</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323528" y="1052736"/>
            <a:ext cx="835292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문자형 데이터의 입력과 출력에 있어서 형식 지정자 </a:t>
            </a:r>
            <a:r>
              <a:rPr lang="en-US" altLang="ko-KR" sz="2000" dirty="0" smtClean="0"/>
              <a:t>%c</a:t>
            </a:r>
            <a:r>
              <a:rPr lang="ko-KR" altLang="en-US" sz="2000" dirty="0" smtClean="0"/>
              <a:t>를 사용</a:t>
            </a:r>
            <a:endParaRPr lang="ko-KR" altLang="en-US" sz="2000" dirty="0"/>
          </a:p>
        </p:txBody>
      </p:sp>
      <p:pic>
        <p:nvPicPr>
          <p:cNvPr id="12290" name="Picture 2"/>
          <p:cNvPicPr>
            <a:picLocks noChangeAspect="1" noChangeArrowheads="1"/>
          </p:cNvPicPr>
          <p:nvPr/>
        </p:nvPicPr>
        <p:blipFill>
          <a:blip r:embed="rId3" cstate="print"/>
          <a:srcRect/>
          <a:stretch>
            <a:fillRect/>
          </a:stretch>
        </p:blipFill>
        <p:spPr bwMode="auto">
          <a:xfrm>
            <a:off x="323528" y="1556792"/>
            <a:ext cx="7218402" cy="936104"/>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251520" y="2708920"/>
            <a:ext cx="4848225" cy="2819400"/>
          </a:xfrm>
          <a:prstGeom prst="rect">
            <a:avLst/>
          </a:prstGeom>
          <a:noFill/>
          <a:ln w="9525">
            <a:noFill/>
            <a:miter lim="800000"/>
            <a:headEnd/>
            <a:tailEnd/>
          </a:ln>
        </p:spPr>
      </p:pic>
      <p:pic>
        <p:nvPicPr>
          <p:cNvPr id="12292" name="Picture 4"/>
          <p:cNvPicPr>
            <a:picLocks noChangeAspect="1" noChangeArrowheads="1"/>
          </p:cNvPicPr>
          <p:nvPr/>
        </p:nvPicPr>
        <p:blipFill>
          <a:blip r:embed="rId5" cstate="print"/>
          <a:srcRect/>
          <a:stretch>
            <a:fillRect/>
          </a:stretch>
        </p:blipFill>
        <p:spPr bwMode="auto">
          <a:xfrm>
            <a:off x="5436096" y="3068960"/>
            <a:ext cx="3105150" cy="1781175"/>
          </a:xfrm>
          <a:prstGeom prst="rect">
            <a:avLst/>
          </a:prstGeom>
          <a:noFill/>
          <a:ln w="9525">
            <a:noFill/>
            <a:miter lim="800000"/>
            <a:headEnd/>
            <a:tailEnd/>
          </a:ln>
        </p:spPr>
      </p:pic>
      <p:sp>
        <p:nvSpPr>
          <p:cNvPr id="10" name="Rounded Rectangle 7">
            <a:hlinkClick r:id="rId6" action="ppaction://hlinkfile"/>
          </p:cNvPr>
          <p:cNvSpPr/>
          <p:nvPr/>
        </p:nvSpPr>
        <p:spPr bwMode="auto">
          <a:xfrm>
            <a:off x="5839569"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79512" y="1052736"/>
            <a:ext cx="5133975" cy="344805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문자형 데이터의 입력과 출력</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Rounded Rectangle 7"/>
          <p:cNvSpPr/>
          <p:nvPr/>
        </p:nvSpPr>
        <p:spPr bwMode="auto">
          <a:xfrm>
            <a:off x="5652120" y="6165304"/>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  결과와 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2" name="그룹 11"/>
          <p:cNvGrpSpPr/>
          <p:nvPr/>
        </p:nvGrpSpPr>
        <p:grpSpPr>
          <a:xfrm>
            <a:off x="4860031" y="1412776"/>
            <a:ext cx="4171095" cy="3706673"/>
            <a:chOff x="4860031" y="1412776"/>
            <a:chExt cx="4171095" cy="3706673"/>
          </a:xfrm>
        </p:grpSpPr>
        <p:sp>
          <p:nvSpPr>
            <p:cNvPr id="8" name="TextBox 7"/>
            <p:cNvSpPr txBox="1"/>
            <p:nvPr/>
          </p:nvSpPr>
          <p:spPr>
            <a:xfrm>
              <a:off x="4860032" y="2564904"/>
              <a:ext cx="4104456" cy="2554545"/>
            </a:xfrm>
            <a:prstGeom prst="rect">
              <a:avLst/>
            </a:prstGeom>
            <a:solidFill>
              <a:schemeClr val="accent1"/>
            </a:solidFill>
            <a:ln>
              <a:solidFill>
                <a:schemeClr val="tx1"/>
              </a:solidFill>
            </a:ln>
            <a:effectLst/>
          </p:spPr>
          <p:txBody>
            <a:bodyPr wrap="square" rtlCol="0">
              <a:spAutoFit/>
            </a:bodyPr>
            <a:lstStyle/>
            <a:p>
              <a:r>
                <a:rPr lang="en-US" altLang="ko-KR" sz="2000" dirty="0" smtClean="0"/>
                <a:t>b</a:t>
              </a:r>
              <a:r>
                <a:rPr lang="ko-KR" altLang="en-US" sz="2000" dirty="0" smtClean="0"/>
                <a:t>를 입력하고 </a:t>
              </a:r>
              <a:r>
                <a:rPr lang="en-US" altLang="ko-KR" sz="2000" dirty="0" smtClean="0"/>
                <a:t>Enter </a:t>
              </a:r>
              <a:r>
                <a:rPr lang="ko-KR" altLang="en-US" sz="2000" dirty="0" smtClean="0"/>
                <a:t>하면 </a:t>
              </a:r>
              <a:r>
                <a:rPr lang="en-US" altLang="ko-KR" sz="2000" dirty="0" smtClean="0"/>
                <a:t>[</a:t>
              </a:r>
              <a:r>
                <a:rPr lang="ko-KR" altLang="en-US" sz="2000" dirty="0" smtClean="0"/>
                <a:t>실행결과</a:t>
              </a:r>
              <a:r>
                <a:rPr lang="en-US" altLang="ko-KR" sz="2000" dirty="0" smtClean="0"/>
                <a:t>]</a:t>
              </a:r>
              <a:r>
                <a:rPr lang="ko-KR" altLang="en-US" sz="2000" dirty="0" smtClean="0"/>
                <a:t>와 같이 첫 번째 입력한 문자만 처리되고 프로그램 종료됨</a:t>
              </a:r>
              <a:r>
                <a:rPr lang="en-US" altLang="ko-KR" sz="2000" dirty="0" smtClean="0"/>
                <a:t>. </a:t>
              </a:r>
            </a:p>
            <a:p>
              <a:endParaRPr lang="en-US" altLang="ko-KR" sz="2000" dirty="0" smtClean="0"/>
            </a:p>
            <a:p>
              <a:r>
                <a:rPr lang="ko-KR" altLang="en-US" sz="2000" dirty="0" smtClean="0"/>
                <a:t>이런 상황이 발생하는 이유 </a:t>
              </a:r>
              <a:r>
                <a:rPr lang="en-US" altLang="ko-KR" sz="2000" dirty="0" smtClean="0"/>
                <a:t>: </a:t>
              </a:r>
              <a:r>
                <a:rPr lang="ko-KR" altLang="en-US" sz="2000" dirty="0" smtClean="0"/>
                <a:t>데이터를 입력하기 위해 누른 </a:t>
              </a:r>
              <a:r>
                <a:rPr lang="en-US" altLang="ko-KR" sz="2000" dirty="0" smtClean="0"/>
                <a:t>Enter</a:t>
              </a:r>
              <a:r>
                <a:rPr lang="ko-KR" altLang="en-US" sz="2000" dirty="0" smtClean="0"/>
                <a:t>를 변수 </a:t>
              </a:r>
              <a:r>
                <a:rPr lang="en-US" altLang="ko-KR" sz="2000" dirty="0" smtClean="0"/>
                <a:t>ch2</a:t>
              </a:r>
              <a:r>
                <a:rPr lang="ko-KR" altLang="en-US" sz="2000" dirty="0" smtClean="0"/>
                <a:t>의 데이터로 입력받기 때문</a:t>
              </a:r>
              <a:endParaRPr lang="ko-KR" altLang="en-US" sz="2000" dirty="0"/>
            </a:p>
          </p:txBody>
        </p:sp>
        <p:pic>
          <p:nvPicPr>
            <p:cNvPr id="13315" name="_x78551368" descr="EMB000001980621"/>
            <p:cNvPicPr>
              <a:picLocks noChangeAspect="1" noChangeArrowheads="1"/>
            </p:cNvPicPr>
            <p:nvPr/>
          </p:nvPicPr>
          <p:blipFill>
            <a:blip r:embed="rId4" cstate="print"/>
            <a:srcRect/>
            <a:stretch>
              <a:fillRect/>
            </a:stretch>
          </p:blipFill>
          <p:spPr bwMode="auto">
            <a:xfrm>
              <a:off x="4860031" y="1412776"/>
              <a:ext cx="4171095" cy="1008112"/>
            </a:xfrm>
            <a:prstGeom prst="rect">
              <a:avLst/>
            </a:prstGeom>
            <a:noFill/>
          </p:spPr>
        </p:pic>
      </p:grpSp>
      <p:sp>
        <p:nvSpPr>
          <p:cNvPr id="10" name="Rounded Rectangle 7">
            <a:hlinkClick r:id="rId5" action="ppaction://hlinkfile"/>
          </p:cNvPr>
          <p:cNvSpPr/>
          <p:nvPr/>
        </p:nvSpPr>
        <p:spPr bwMode="auto">
          <a:xfrm>
            <a:off x="5652120" y="5445224"/>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1038571"/>
          </a:xfrm>
        </p:spPr>
        <p:txBody>
          <a:bodyPr>
            <a:noAutofit/>
          </a:bodyPr>
          <a:lstStyle/>
          <a:p>
            <a:r>
              <a:rPr lang="en-US" altLang="ko-KR" sz="3200" dirty="0" smtClean="0"/>
              <a:t>[</a:t>
            </a:r>
            <a:r>
              <a:rPr lang="ko-KR" altLang="en-US" sz="3200" dirty="0" smtClean="0"/>
              <a:t>참고</a:t>
            </a:r>
            <a:r>
              <a:rPr lang="en-US" altLang="ko-KR" sz="3200" dirty="0" smtClean="0"/>
              <a:t>] </a:t>
            </a:r>
            <a:r>
              <a:rPr lang="en-US" altLang="ko-KR" sz="3200" dirty="0" err="1" smtClean="0"/>
              <a:t>scanf</a:t>
            </a:r>
            <a:r>
              <a:rPr lang="ko-KR" altLang="en-US" sz="3200" dirty="0" smtClean="0"/>
              <a:t>를 사용할 때 발생되는 예상외의 </a:t>
            </a:r>
            <a:r>
              <a:rPr lang="en-US" altLang="ko-KR" sz="3200" dirty="0" smtClean="0"/>
              <a:t/>
            </a:r>
            <a:br>
              <a:rPr lang="en-US" altLang="ko-KR" sz="3200" dirty="0" smtClean="0"/>
            </a:br>
            <a:r>
              <a:rPr lang="ko-KR" altLang="en-US" sz="3200" dirty="0" smtClean="0"/>
              <a:t>문제와 해결</a:t>
            </a:r>
            <a:br>
              <a:rPr lang="ko-KR" altLang="en-US" sz="3200" dirty="0" smtClean="0"/>
            </a:br>
            <a:endParaRPr lang="ko-KR" altLang="en-US" sz="3200" dirty="0"/>
          </a:p>
        </p:txBody>
      </p:sp>
      <p:sp>
        <p:nvSpPr>
          <p:cNvPr id="10" name="TextBox 9"/>
          <p:cNvSpPr txBox="1"/>
          <p:nvPr/>
        </p:nvSpPr>
        <p:spPr>
          <a:xfrm>
            <a:off x="323528" y="2759437"/>
            <a:ext cx="8352928" cy="3477875"/>
          </a:xfrm>
          <a:prstGeom prst="rect">
            <a:avLst/>
          </a:prstGeom>
          <a:solidFill>
            <a:schemeClr val="accent1"/>
          </a:solidFill>
          <a:ln>
            <a:solidFill>
              <a:schemeClr val="tx1"/>
            </a:solidFill>
          </a:ln>
          <a:effectLst/>
        </p:spPr>
        <p:txBody>
          <a:bodyPr wrap="square" rtlCol="0">
            <a:spAutoFit/>
          </a:bodyPr>
          <a:lstStyle/>
          <a:p>
            <a:r>
              <a:rPr lang="ko-KR" altLang="en-US" sz="2000" dirty="0" smtClean="0"/>
              <a:t>프로그램에서 함수 </a:t>
            </a:r>
            <a:r>
              <a:rPr lang="en-US" altLang="ko-KR" sz="2000" dirty="0" err="1" smtClean="0"/>
              <a:t>scanf</a:t>
            </a:r>
            <a:r>
              <a:rPr lang="ko-KR" altLang="en-US" sz="2000" dirty="0" smtClean="0"/>
              <a:t>를 통해 여러 번 입력을 받을 경우에 값을 입력하지 않았는데도 입력부분이 처리되지 않고 다음 단계로 실행이 넘어가는 현상이 종종 발생</a:t>
            </a:r>
            <a:endParaRPr lang="en-US" altLang="ko-KR" sz="2000" dirty="0" smtClean="0"/>
          </a:p>
          <a:p>
            <a:endParaRPr lang="en-US" altLang="ko-KR" sz="2000" dirty="0" smtClean="0"/>
          </a:p>
          <a:p>
            <a:r>
              <a:rPr lang="ko-KR" altLang="en-US" sz="2000" dirty="0" smtClean="0"/>
              <a:t>함수 </a:t>
            </a:r>
            <a:r>
              <a:rPr lang="en-US" altLang="ko-KR" sz="2000" dirty="0" err="1" smtClean="0"/>
              <a:t>scanf</a:t>
            </a:r>
            <a:r>
              <a:rPr lang="ko-KR" altLang="en-US" sz="2000" dirty="0" smtClean="0"/>
              <a:t>는 라인</a:t>
            </a:r>
            <a:r>
              <a:rPr lang="en-US" altLang="ko-KR" sz="2000" dirty="0" smtClean="0"/>
              <a:t>-</a:t>
            </a:r>
            <a:r>
              <a:rPr lang="ko-KR" altLang="en-US" sz="2000" dirty="0" smtClean="0"/>
              <a:t>버퍼형식으로 값을 </a:t>
            </a:r>
            <a:r>
              <a:rPr lang="ko-KR" altLang="en-US" sz="2000" dirty="0" err="1" smtClean="0"/>
              <a:t>입력받기</a:t>
            </a:r>
            <a:r>
              <a:rPr lang="ko-KR" altLang="en-US" sz="2000" dirty="0" smtClean="0"/>
              <a:t> 때문에 값을 입력한 다음에는 반드시 </a:t>
            </a:r>
            <a:r>
              <a:rPr lang="en-US" altLang="ko-KR" sz="2000" dirty="0" smtClean="0"/>
              <a:t>Enter</a:t>
            </a:r>
            <a:r>
              <a:rPr lang="ko-KR" altLang="en-US" sz="2000" dirty="0" smtClean="0"/>
              <a:t>키를 입력해야 한다</a:t>
            </a:r>
            <a:r>
              <a:rPr lang="en-US" altLang="ko-KR" sz="2000" dirty="0" smtClean="0"/>
              <a:t>. </a:t>
            </a:r>
            <a:r>
              <a:rPr lang="ko-KR" altLang="en-US" sz="2000" dirty="0" smtClean="0"/>
              <a:t>그러나 이때 </a:t>
            </a:r>
            <a:r>
              <a:rPr lang="en-US" altLang="ko-KR" sz="2000" dirty="0" smtClean="0"/>
              <a:t>Enter </a:t>
            </a:r>
            <a:r>
              <a:rPr lang="ko-KR" altLang="en-US" sz="2000" dirty="0" smtClean="0"/>
              <a:t>키 역시 하나의 문자이므로 버퍼</a:t>
            </a:r>
            <a:r>
              <a:rPr lang="en-US" altLang="ko-KR" sz="2000" dirty="0" smtClean="0"/>
              <a:t>(buffer)</a:t>
            </a:r>
            <a:r>
              <a:rPr lang="ko-KR" altLang="en-US" sz="2000" dirty="0" smtClean="0"/>
              <a:t>에 남아있을 수 있으므로 </a:t>
            </a:r>
            <a:r>
              <a:rPr lang="en-US" altLang="ko-KR" sz="2000" dirty="0" smtClean="0"/>
              <a:t>[</a:t>
            </a:r>
            <a:r>
              <a:rPr lang="ko-KR" altLang="en-US" sz="2000" dirty="0" smtClean="0"/>
              <a:t>예제 </a:t>
            </a:r>
            <a:r>
              <a:rPr lang="en-US" altLang="ko-KR" sz="2000" dirty="0" smtClean="0"/>
              <a:t>5-7]</a:t>
            </a:r>
            <a:r>
              <a:rPr lang="ko-KR" altLang="en-US" sz="2000" dirty="0" smtClean="0"/>
              <a:t>과 같은 현상이 나타난다</a:t>
            </a:r>
            <a:r>
              <a:rPr lang="en-US" altLang="ko-KR" sz="2000" dirty="0" smtClean="0"/>
              <a:t>.</a:t>
            </a:r>
          </a:p>
          <a:p>
            <a:endParaRPr lang="en-US" altLang="ko-KR" sz="2000" dirty="0" smtClean="0"/>
          </a:p>
          <a:p>
            <a:r>
              <a:rPr lang="ko-KR" altLang="en-US" sz="2000" dirty="0" smtClean="0"/>
              <a:t>이를 해결하기 위해서는 버퍼에 남아있는 내용을 비워주는 함수 </a:t>
            </a:r>
            <a:r>
              <a:rPr lang="en-US" altLang="ko-KR" sz="2000" dirty="0" err="1" smtClean="0"/>
              <a:t>fflush</a:t>
            </a:r>
            <a:r>
              <a:rPr lang="ko-KR" altLang="en-US" sz="2000" dirty="0" smtClean="0"/>
              <a:t>를 사용</a:t>
            </a:r>
            <a:endParaRPr lang="ko-KR" altLang="en-US" sz="2000" dirty="0"/>
          </a:p>
        </p:txBody>
      </p:sp>
      <p:sp>
        <p:nvSpPr>
          <p:cNvPr id="1218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1857" name="_x80257880" descr="EMB000001980621"/>
          <p:cNvPicPr>
            <a:picLocks noChangeAspect="1" noChangeArrowheads="1"/>
          </p:cNvPicPr>
          <p:nvPr/>
        </p:nvPicPr>
        <p:blipFill>
          <a:blip r:embed="rId3" cstate="print"/>
          <a:srcRect/>
          <a:stretch>
            <a:fillRect/>
          </a:stretch>
        </p:blipFill>
        <p:spPr bwMode="auto">
          <a:xfrm>
            <a:off x="539552" y="1484784"/>
            <a:ext cx="3873160" cy="93610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58105" y="980728"/>
            <a:ext cx="5133975" cy="3448050"/>
          </a:xfrm>
          <a:prstGeom prst="rect">
            <a:avLst/>
          </a:prstGeom>
          <a:noFill/>
          <a:ln w="9525">
            <a:noFill/>
            <a:miter lim="800000"/>
            <a:headEnd/>
            <a:tailEnd/>
          </a:ln>
        </p:spPr>
      </p:pic>
      <p:sp>
        <p:nvSpPr>
          <p:cNvPr id="2" name="Title 1"/>
          <p:cNvSpPr>
            <a:spLocks noGrp="1"/>
          </p:cNvSpPr>
          <p:nvPr>
            <p:ph type="title"/>
          </p:nvPr>
        </p:nvSpPr>
        <p:spPr>
          <a:xfrm>
            <a:off x="381000" y="230189"/>
            <a:ext cx="8382000" cy="678531"/>
          </a:xfrm>
        </p:spPr>
        <p:txBody>
          <a:bodyPr>
            <a:normAutofit/>
          </a:bodyPr>
          <a:lstStyle/>
          <a:p>
            <a:r>
              <a:rPr lang="ko-KR" altLang="en-US" dirty="0" smtClean="0"/>
              <a:t>프로그램 수정</a:t>
            </a:r>
            <a:r>
              <a:rPr lang="en-US" altLang="ko-KR" dirty="0" smtClean="0"/>
              <a:t>(</a:t>
            </a:r>
            <a:r>
              <a:rPr lang="ko-KR" altLang="en-US" dirty="0" smtClean="0"/>
              <a:t>함수 </a:t>
            </a:r>
            <a:r>
              <a:rPr lang="en-US" altLang="ko-KR" dirty="0" err="1" smtClean="0"/>
              <a:t>fflush</a:t>
            </a:r>
            <a:r>
              <a:rPr lang="en-US" altLang="ko-KR" dirty="0" smtClean="0"/>
              <a:t>)</a:t>
            </a:r>
            <a:r>
              <a:rPr lang="ko-KR" altLang="en-US" dirty="0" smtClean="0"/>
              <a:t> </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22882" name="Picture 2"/>
          <p:cNvPicPr>
            <a:picLocks noChangeAspect="1" noChangeArrowheads="1"/>
          </p:cNvPicPr>
          <p:nvPr/>
        </p:nvPicPr>
        <p:blipFill>
          <a:blip r:embed="rId4" cstate="print"/>
          <a:srcRect/>
          <a:stretch>
            <a:fillRect/>
          </a:stretch>
        </p:blipFill>
        <p:spPr bwMode="auto">
          <a:xfrm>
            <a:off x="3864421" y="2878410"/>
            <a:ext cx="5172075" cy="3790950"/>
          </a:xfrm>
          <a:prstGeom prst="rect">
            <a:avLst/>
          </a:prstGeom>
          <a:noFill/>
          <a:ln w="9525">
            <a:noFill/>
            <a:miter lim="800000"/>
            <a:headEnd/>
            <a:tailEnd/>
          </a:ln>
        </p:spPr>
      </p:pic>
      <p:sp>
        <p:nvSpPr>
          <p:cNvPr id="11" name="오른쪽 화살표 10"/>
          <p:cNvSpPr/>
          <p:nvPr/>
        </p:nvSpPr>
        <p:spPr bwMode="auto">
          <a:xfrm rot="898684">
            <a:off x="4229649" y="2120846"/>
            <a:ext cx="1087781"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직사각형 11"/>
          <p:cNvSpPr/>
          <p:nvPr/>
        </p:nvSpPr>
        <p:spPr bwMode="auto">
          <a:xfrm>
            <a:off x="4067944" y="5085184"/>
            <a:ext cx="1800200" cy="288032"/>
          </a:xfrm>
          <a:prstGeom prst="rect">
            <a:avLst/>
          </a:prstGeom>
          <a:noFill/>
          <a:ln>
            <a:solidFill>
              <a:schemeClr val="accent1">
                <a:alpha val="47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251520" y="4869160"/>
            <a:ext cx="2952328" cy="707886"/>
          </a:xfrm>
          <a:prstGeom prst="rect">
            <a:avLst/>
          </a:prstGeom>
          <a:solidFill>
            <a:schemeClr val="accent1"/>
          </a:solidFill>
          <a:ln>
            <a:solidFill>
              <a:schemeClr val="tx1"/>
            </a:solidFill>
          </a:ln>
          <a:effectLst/>
        </p:spPr>
        <p:txBody>
          <a:bodyPr wrap="square" rtlCol="0">
            <a:spAutoFit/>
          </a:bodyPr>
          <a:lstStyle/>
          <a:p>
            <a:r>
              <a:rPr lang="ko-KR" altLang="en-US" sz="2000" dirty="0" smtClean="0"/>
              <a:t>입력버퍼에 남아 있는 내용을 지움</a:t>
            </a:r>
            <a:r>
              <a:rPr lang="en-US" altLang="ko-KR" sz="2000" dirty="0" smtClean="0"/>
              <a:t>. </a:t>
            </a:r>
            <a:endParaRPr lang="ko-KR" altLang="en-US" sz="2000" dirty="0"/>
          </a:p>
        </p:txBody>
      </p:sp>
      <p:cxnSp>
        <p:nvCxnSpPr>
          <p:cNvPr id="15" name="직선 화살표 연결선 14"/>
          <p:cNvCxnSpPr>
            <a:stCxn id="13" idx="3"/>
          </p:cNvCxnSpPr>
          <p:nvPr/>
        </p:nvCxnSpPr>
        <p:spPr>
          <a:xfrm>
            <a:off x="3203848" y="5223103"/>
            <a:ext cx="792088" cy="60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Rounded Rectangle 7">
            <a:hlinkClick r:id="rId5" action="ppaction://hlinkfile"/>
          </p:cNvPr>
          <p:cNvSpPr/>
          <p:nvPr/>
        </p:nvSpPr>
        <p:spPr bwMode="auto">
          <a:xfrm>
            <a:off x="251520" y="5976664"/>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5.4] (118 page)</a:t>
            </a:r>
            <a:endParaRPr lang="ko-KR" altLang="en-US" dirty="0"/>
          </a:p>
        </p:txBody>
      </p:sp>
      <p:sp>
        <p:nvSpPr>
          <p:cNvPr id="6" name="텍스트 개체 틀 4"/>
          <p:cNvSpPr>
            <a:spLocks noGrp="1"/>
          </p:cNvSpPr>
          <p:nvPr>
            <p:ph type="body" sz="quarter" idx="10"/>
          </p:nvPr>
        </p:nvSpPr>
        <p:spPr>
          <a:xfrm>
            <a:off x="107504" y="1092239"/>
            <a:ext cx="3960440" cy="2120737"/>
          </a:xfrm>
        </p:spPr>
        <p:txBody>
          <a:bodyPr>
            <a:normAutofit/>
          </a:bodyPr>
          <a:lstStyle/>
          <a:p>
            <a:pPr>
              <a:buNone/>
            </a:pPr>
            <a:r>
              <a:rPr lang="ko-KR" altLang="en-US" sz="2000" dirty="0" smtClean="0"/>
              <a:t>어떤 한 사람의 나이</a:t>
            </a:r>
            <a:r>
              <a:rPr lang="en-US" altLang="ko-KR" sz="2000" dirty="0" smtClean="0"/>
              <a:t>(</a:t>
            </a:r>
            <a:r>
              <a:rPr lang="ko-KR" altLang="en-US" sz="2000" dirty="0" smtClean="0"/>
              <a:t>정수형</a:t>
            </a:r>
            <a:r>
              <a:rPr lang="en-US" altLang="ko-KR" sz="2000" dirty="0" smtClean="0"/>
              <a:t>), </a:t>
            </a:r>
            <a:r>
              <a:rPr lang="ko-KR" altLang="en-US" sz="2000" dirty="0" smtClean="0"/>
              <a:t>키</a:t>
            </a:r>
            <a:endParaRPr lang="en-US" altLang="ko-KR" sz="2000" dirty="0" smtClean="0"/>
          </a:p>
          <a:p>
            <a:pPr>
              <a:buNone/>
            </a:pPr>
            <a:r>
              <a:rPr lang="en-US" altLang="ko-KR" sz="2000" dirty="0" smtClean="0"/>
              <a:t>(</a:t>
            </a:r>
            <a:r>
              <a:rPr lang="ko-KR" altLang="en-US" sz="2000" dirty="0" err="1" smtClean="0"/>
              <a:t>실수형</a:t>
            </a:r>
            <a:r>
              <a:rPr lang="en-US" altLang="ko-KR" sz="2000" dirty="0" smtClean="0"/>
              <a:t>), </a:t>
            </a:r>
            <a:r>
              <a:rPr lang="ko-KR" altLang="en-US" sz="2000" dirty="0" smtClean="0"/>
              <a:t>혈액형</a:t>
            </a:r>
            <a:r>
              <a:rPr lang="en-US" altLang="ko-KR" sz="2000" dirty="0" smtClean="0"/>
              <a:t>(A, B, O</a:t>
            </a:r>
            <a:r>
              <a:rPr lang="ko-KR" altLang="en-US" sz="2000" dirty="0" smtClean="0"/>
              <a:t>만 사용</a:t>
            </a:r>
            <a:r>
              <a:rPr lang="en-US" altLang="ko-KR" sz="2000" dirty="0" smtClean="0"/>
              <a:t>)</a:t>
            </a:r>
          </a:p>
          <a:p>
            <a:pPr>
              <a:buNone/>
            </a:pPr>
            <a:r>
              <a:rPr lang="ko-KR" altLang="en-US" sz="2000" dirty="0" smtClean="0"/>
              <a:t>을 입력 받아 출력하는 프로그램을 </a:t>
            </a:r>
            <a:endParaRPr lang="en-US" altLang="ko-KR" sz="2000" dirty="0" smtClean="0"/>
          </a:p>
          <a:p>
            <a:pPr>
              <a:buNone/>
            </a:pPr>
            <a:r>
              <a:rPr lang="ko-KR" altLang="en-US" sz="2000" dirty="0" smtClean="0"/>
              <a:t>작성</a:t>
            </a:r>
            <a:r>
              <a:rPr lang="en-US" altLang="ko-KR" sz="2000" dirty="0" smtClean="0"/>
              <a:t>. </a:t>
            </a:r>
            <a:r>
              <a:rPr lang="ko-KR" altLang="en-US" sz="2000" dirty="0" smtClean="0"/>
              <a:t>단</a:t>
            </a:r>
            <a:r>
              <a:rPr lang="en-US" altLang="ko-KR" sz="2000" dirty="0" smtClean="0"/>
              <a:t>, </a:t>
            </a:r>
            <a:r>
              <a:rPr lang="ko-KR" altLang="en-US" sz="2000" dirty="0" smtClean="0"/>
              <a:t>어떤 값을 입력 받을지에 </a:t>
            </a:r>
            <a:endParaRPr lang="en-US" altLang="ko-KR" sz="2000" dirty="0" smtClean="0"/>
          </a:p>
          <a:p>
            <a:pPr>
              <a:buNone/>
            </a:pPr>
            <a:r>
              <a:rPr lang="ko-KR" altLang="en-US" sz="2000" dirty="0" smtClean="0"/>
              <a:t>대해 </a:t>
            </a:r>
            <a:r>
              <a:rPr lang="ko-KR" altLang="en-US" sz="2000" dirty="0" err="1" smtClean="0"/>
              <a:t>지시문을</a:t>
            </a:r>
            <a:r>
              <a:rPr lang="ko-KR" altLang="en-US" sz="2000" dirty="0" smtClean="0"/>
              <a:t> 사용하시오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51520" y="515719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3906" name="Picture 2"/>
          <p:cNvPicPr>
            <a:picLocks noChangeAspect="1" noChangeArrowheads="1"/>
          </p:cNvPicPr>
          <p:nvPr/>
        </p:nvPicPr>
        <p:blipFill>
          <a:blip r:embed="rId3" cstate="print"/>
          <a:srcRect/>
          <a:stretch>
            <a:fillRect/>
          </a:stretch>
        </p:blipFill>
        <p:spPr bwMode="auto">
          <a:xfrm>
            <a:off x="4111609" y="1171153"/>
            <a:ext cx="4924887" cy="5282183"/>
          </a:xfrm>
          <a:prstGeom prst="rect">
            <a:avLst/>
          </a:prstGeom>
          <a:noFill/>
          <a:ln w="9525">
            <a:noFill/>
            <a:miter lim="800000"/>
            <a:headEnd/>
            <a:tailEnd/>
          </a:ln>
        </p:spPr>
      </p:pic>
      <p:sp>
        <p:nvSpPr>
          <p:cNvPr id="8" name="Rounded Rectangle 7">
            <a:hlinkClick r:id="rId4" action="ppaction://hlinkfile"/>
          </p:cNvPr>
          <p:cNvSpPr/>
          <p:nvPr/>
        </p:nvSpPr>
        <p:spPr bwMode="auto">
          <a:xfrm>
            <a:off x="251520" y="5949280"/>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2000"/>
                                        <p:tgtEl>
                                          <p:spTgt spid="123906"/>
                                        </p:tgtEl>
                                      </p:cBhvr>
                                    </p:animEffect>
                                  </p:childTnLst>
                                </p:cTn>
                              </p:par>
                            </p:childTnLst>
                          </p:cTn>
                        </p:par>
                      </p:childTnLst>
                    </p:cTn>
                  </p:par>
                </p:childTnLst>
              </p:cTn>
              <p:nextCondLst>
                <p:cond evt="onClick" delay="0">
                  <p:tgtEl>
                    <p:spTgt spid="1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여러 데이터를 한 줄에 입력하는 방법</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323528" y="1052736"/>
            <a:ext cx="8568952" cy="707886"/>
          </a:xfrm>
          <a:prstGeom prst="rect">
            <a:avLst/>
          </a:prstGeom>
          <a:solidFill>
            <a:schemeClr val="accent1"/>
          </a:solidFill>
          <a:ln>
            <a:solidFill>
              <a:schemeClr val="tx1"/>
            </a:solidFill>
          </a:ln>
          <a:effectLst/>
        </p:spPr>
        <p:txBody>
          <a:bodyPr wrap="square" rtlCol="0">
            <a:spAutoFit/>
          </a:bodyPr>
          <a:lstStyle/>
          <a:p>
            <a:r>
              <a:rPr lang="en-US" altLang="ko-KR" sz="2000" dirty="0" err="1" smtClean="0"/>
              <a:t>printf</a:t>
            </a:r>
            <a:r>
              <a:rPr lang="ko-KR" altLang="en-US" sz="2000" dirty="0" smtClean="0"/>
              <a:t>에서 여러 상수나 변수의 값을 출력하듯이 </a:t>
            </a:r>
            <a:r>
              <a:rPr lang="en-US" altLang="ko-KR" sz="2000" dirty="0" err="1" smtClean="0"/>
              <a:t>scanf</a:t>
            </a:r>
            <a:r>
              <a:rPr lang="ko-KR" altLang="en-US" sz="2000" dirty="0" smtClean="0"/>
              <a:t>를 이용하여 여러 개의 데이터를 한 줄에서 입력 받을 수 있다</a:t>
            </a:r>
            <a:r>
              <a:rPr lang="en-US" altLang="ko-KR" sz="2000" dirty="0" smtClean="0"/>
              <a:t>.</a:t>
            </a:r>
            <a:endParaRPr lang="ko-KR" altLang="en-US" sz="2000" dirty="0"/>
          </a:p>
        </p:txBody>
      </p:sp>
      <p:sp>
        <p:nvSpPr>
          <p:cNvPr id="9" name="Rounded Rectangle 7"/>
          <p:cNvSpPr/>
          <p:nvPr/>
        </p:nvSpPr>
        <p:spPr bwMode="auto">
          <a:xfrm>
            <a:off x="5652120" y="6165304"/>
            <a:ext cx="302433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smtClean="0">
                <a:solidFill>
                  <a:srgbClr val="FFFFFF"/>
                </a:solidFill>
                <a:effectLst>
                  <a:outerShdw blurRad="38100" dist="38100" dir="2700000" algn="tl">
                    <a:srgbClr val="000000">
                      <a:alpha val="43137"/>
                    </a:srgbClr>
                  </a:outerShdw>
                </a:effectLst>
                <a:ea typeface="맑은 고딕" pitchFamily="50" charset="-127"/>
              </a:rPr>
              <a:t>실행 후 처리와 결과</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4930" name="Picture 2"/>
          <p:cNvPicPr>
            <a:picLocks noChangeAspect="1" noChangeArrowheads="1"/>
          </p:cNvPicPr>
          <p:nvPr/>
        </p:nvPicPr>
        <p:blipFill>
          <a:blip r:embed="rId3" cstate="print"/>
          <a:srcRect/>
          <a:stretch>
            <a:fillRect/>
          </a:stretch>
        </p:blipFill>
        <p:spPr bwMode="auto">
          <a:xfrm>
            <a:off x="107504" y="2995761"/>
            <a:ext cx="4552950" cy="3457575"/>
          </a:xfrm>
          <a:prstGeom prst="rect">
            <a:avLst/>
          </a:prstGeom>
          <a:noFill/>
          <a:ln w="9525">
            <a:noFill/>
            <a:miter lim="800000"/>
            <a:headEnd/>
            <a:tailEnd/>
          </a:ln>
        </p:spPr>
      </p:pic>
      <p:sp>
        <p:nvSpPr>
          <p:cNvPr id="11" name="직사각형 10"/>
          <p:cNvSpPr/>
          <p:nvPr/>
        </p:nvSpPr>
        <p:spPr bwMode="auto">
          <a:xfrm>
            <a:off x="323528" y="5201904"/>
            <a:ext cx="2808312" cy="288032"/>
          </a:xfrm>
          <a:prstGeom prst="rect">
            <a:avLst/>
          </a:prstGeom>
          <a:noFill/>
          <a:ln>
            <a:solidFill>
              <a:schemeClr val="accent1">
                <a:alpha val="47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8" name="그룹 17"/>
          <p:cNvGrpSpPr/>
          <p:nvPr/>
        </p:nvGrpSpPr>
        <p:grpSpPr>
          <a:xfrm>
            <a:off x="4120455" y="2333997"/>
            <a:ext cx="4772025" cy="2359209"/>
            <a:chOff x="4120455" y="2333997"/>
            <a:chExt cx="4772025" cy="2359209"/>
          </a:xfrm>
        </p:grpSpPr>
        <p:pic>
          <p:nvPicPr>
            <p:cNvPr id="124931" name="Picture 3"/>
            <p:cNvPicPr>
              <a:picLocks noChangeAspect="1" noChangeArrowheads="1"/>
            </p:cNvPicPr>
            <p:nvPr/>
          </p:nvPicPr>
          <p:blipFill>
            <a:blip r:embed="rId4" cstate="print"/>
            <a:srcRect/>
            <a:stretch>
              <a:fillRect/>
            </a:stretch>
          </p:blipFill>
          <p:spPr bwMode="auto">
            <a:xfrm>
              <a:off x="4120455" y="2333997"/>
              <a:ext cx="4772025" cy="1743075"/>
            </a:xfrm>
            <a:prstGeom prst="rect">
              <a:avLst/>
            </a:prstGeom>
            <a:noFill/>
            <a:ln w="9525">
              <a:noFill/>
              <a:miter lim="800000"/>
              <a:headEnd/>
              <a:tailEnd/>
            </a:ln>
          </p:spPr>
        </p:pic>
        <p:sp>
          <p:nvSpPr>
            <p:cNvPr id="12" name="TextBox 11"/>
            <p:cNvSpPr txBox="1"/>
            <p:nvPr/>
          </p:nvSpPr>
          <p:spPr>
            <a:xfrm>
              <a:off x="5580112" y="4293096"/>
              <a:ext cx="295232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입력 값 사이에 공백 입력</a:t>
              </a:r>
              <a:endParaRPr lang="ko-KR" altLang="en-US" sz="2000" dirty="0"/>
            </a:p>
          </p:txBody>
        </p:sp>
        <p:cxnSp>
          <p:nvCxnSpPr>
            <p:cNvPr id="13" name="직선 화살표 연결선 12"/>
            <p:cNvCxnSpPr>
              <a:endCxn id="12" idx="0"/>
            </p:cNvCxnSpPr>
            <p:nvPr/>
          </p:nvCxnSpPr>
          <p:spPr>
            <a:xfrm flipH="1">
              <a:off x="7056276" y="3140968"/>
              <a:ext cx="252028" cy="1152128"/>
            </a:xfrm>
            <a:prstGeom prst="straightConnector1">
              <a:avLst/>
            </a:prstGeom>
            <a:ln w="38100">
              <a:solidFill>
                <a:schemeClr val="accent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583488" cy="4537728"/>
          </a:xfrm>
        </p:spPr>
        <p:txBody>
          <a:bodyPr>
            <a:normAutofit/>
          </a:bodyPr>
          <a:lstStyle/>
          <a:p>
            <a:r>
              <a:rPr lang="en-US" altLang="ko-KR" sz="2800" dirty="0" err="1" smtClean="0"/>
              <a:t>scanf</a:t>
            </a:r>
            <a:r>
              <a:rPr lang="ko-KR" altLang="en-US" sz="2800" dirty="0" smtClean="0"/>
              <a:t>의 기본적인 사용법과 변수의 데이터 형</a:t>
            </a:r>
            <a:endParaRPr lang="en-US" altLang="ko-KR" sz="2800" dirty="0" smtClean="0"/>
          </a:p>
          <a:p>
            <a:pPr lvl="1"/>
            <a:r>
              <a:rPr lang="ko-KR" altLang="en-US" sz="2400" dirty="0" smtClean="0"/>
              <a:t>정수형 데이터의 입력과 출력 </a:t>
            </a:r>
          </a:p>
          <a:p>
            <a:pPr lvl="1"/>
            <a:r>
              <a:rPr lang="ko-KR" altLang="en-US" sz="2400" dirty="0" err="1" smtClean="0"/>
              <a:t>실수형</a:t>
            </a:r>
            <a:r>
              <a:rPr lang="ko-KR" altLang="en-US" sz="2400" dirty="0" smtClean="0"/>
              <a:t> 데이터의 입력과 출력 </a:t>
            </a:r>
          </a:p>
          <a:p>
            <a:pPr lvl="1"/>
            <a:r>
              <a:rPr lang="ko-KR" altLang="en-US" sz="2400" dirty="0" smtClean="0"/>
              <a:t>문자형 데이터의 입력과 출력 </a:t>
            </a:r>
            <a:endParaRPr lang="en-US" altLang="ko-KR" sz="2400" dirty="0" smtClean="0"/>
          </a:p>
          <a:p>
            <a:pPr lvl="1"/>
            <a:endParaRPr lang="ko-KR" altLang="en-US" sz="2300" dirty="0" smtClean="0"/>
          </a:p>
          <a:p>
            <a:r>
              <a:rPr lang="ko-KR" altLang="en-US" sz="2800" dirty="0" smtClean="0"/>
              <a:t>여러 데이터를 한 줄에 입력하는 방법</a:t>
            </a:r>
          </a:p>
          <a:p>
            <a:r>
              <a:rPr lang="ko-KR" altLang="en-US" sz="2800" dirty="0" smtClean="0"/>
              <a:t>형식 지정자의 종류</a:t>
            </a:r>
          </a:p>
          <a:p>
            <a:pPr>
              <a:buNone/>
            </a:pPr>
            <a:endParaRPr lang="ko-KR" altLang="en-US" sz="3200" b="1" dirty="0" smtClean="0"/>
          </a:p>
          <a:p>
            <a:pPr>
              <a:buNone/>
            </a:pPr>
            <a:endParaRPr lang="en-US" altLang="ko-KR" sz="3200" dirty="0" smtClean="0"/>
          </a:p>
          <a:p>
            <a:endParaRPr lang="ko-KR" altLang="en-US" sz="2800" dirty="0" smtClean="0"/>
          </a:p>
          <a:p>
            <a:pPr>
              <a:buNone/>
            </a:pPr>
            <a:endParaRPr lang="en-US" altLang="ko-KR" sz="2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5.5] (119 page)</a:t>
            </a:r>
            <a:endParaRPr lang="ko-KR" altLang="en-US" dirty="0"/>
          </a:p>
        </p:txBody>
      </p:sp>
      <p:sp>
        <p:nvSpPr>
          <p:cNvPr id="6" name="텍스트 개체 틀 4"/>
          <p:cNvSpPr>
            <a:spLocks noGrp="1"/>
          </p:cNvSpPr>
          <p:nvPr>
            <p:ph type="body" sz="quarter" idx="10"/>
          </p:nvPr>
        </p:nvSpPr>
        <p:spPr>
          <a:xfrm>
            <a:off x="107504" y="1092239"/>
            <a:ext cx="8640960" cy="968609"/>
          </a:xfrm>
        </p:spPr>
        <p:txBody>
          <a:bodyPr>
            <a:normAutofit/>
          </a:bodyPr>
          <a:lstStyle/>
          <a:p>
            <a:pPr>
              <a:buNone/>
            </a:pPr>
            <a:r>
              <a:rPr lang="ko-KR" altLang="en-US" sz="2000" dirty="0" smtClean="0"/>
              <a:t>세 개의 </a:t>
            </a:r>
            <a:r>
              <a:rPr lang="en-US" altLang="ko-KR" sz="2000" b="1" dirty="0" smtClean="0"/>
              <a:t>double</a:t>
            </a:r>
            <a:r>
              <a:rPr lang="ko-KR" altLang="en-US" sz="2000" dirty="0" smtClean="0"/>
              <a:t> 형 실수를 한 줄에 입력 받아 다음의 수식을 출력하는 </a:t>
            </a:r>
            <a:endParaRPr lang="en-US" altLang="ko-KR" sz="2000" dirty="0" smtClean="0"/>
          </a:p>
          <a:p>
            <a:pPr>
              <a:buNone/>
            </a:pPr>
            <a:r>
              <a:rPr lang="ko-KR" altLang="en-US" sz="2000" dirty="0" smtClean="0"/>
              <a:t>프로그램을 작성</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395536" y="5085184"/>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실습문제 정답</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25956" name="Picture 4"/>
          <p:cNvPicPr>
            <a:picLocks noChangeAspect="1" noChangeArrowheads="1"/>
          </p:cNvPicPr>
          <p:nvPr/>
        </p:nvPicPr>
        <p:blipFill>
          <a:blip r:embed="rId3" cstate="print"/>
          <a:srcRect/>
          <a:stretch>
            <a:fillRect/>
          </a:stretch>
        </p:blipFill>
        <p:spPr bwMode="auto">
          <a:xfrm>
            <a:off x="4860032" y="1147986"/>
            <a:ext cx="4010025" cy="5467350"/>
          </a:xfrm>
          <a:prstGeom prst="rect">
            <a:avLst/>
          </a:prstGeom>
          <a:noFill/>
          <a:ln w="9525">
            <a:noFill/>
            <a:miter lim="800000"/>
            <a:headEnd/>
            <a:tailEnd/>
          </a:ln>
        </p:spPr>
      </p:pic>
      <p:pic>
        <p:nvPicPr>
          <p:cNvPr id="125957" name="Picture 5"/>
          <p:cNvPicPr>
            <a:picLocks noChangeAspect="1" noChangeArrowheads="1"/>
          </p:cNvPicPr>
          <p:nvPr/>
        </p:nvPicPr>
        <p:blipFill>
          <a:blip r:embed="rId4" cstate="print"/>
          <a:srcRect/>
          <a:stretch>
            <a:fillRect/>
          </a:stretch>
        </p:blipFill>
        <p:spPr bwMode="auto">
          <a:xfrm>
            <a:off x="179512" y="2060848"/>
            <a:ext cx="2577242" cy="1584176"/>
          </a:xfrm>
          <a:prstGeom prst="rect">
            <a:avLst/>
          </a:prstGeom>
          <a:noFill/>
          <a:ln w="9525">
            <a:noFill/>
            <a:miter lim="800000"/>
            <a:headEnd/>
            <a:tailEnd/>
          </a:ln>
        </p:spPr>
      </p:pic>
      <p:sp>
        <p:nvSpPr>
          <p:cNvPr id="9" name="Rounded Rectangle 7">
            <a:hlinkClick r:id="rId5" action="ppaction://hlinkfile"/>
          </p:cNvPr>
          <p:cNvSpPr/>
          <p:nvPr/>
        </p:nvSpPr>
        <p:spPr bwMode="auto">
          <a:xfrm>
            <a:off x="395536" y="5832648"/>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fade">
                                      <p:cBhvr>
                                        <p:cTn id="7" dur="2000"/>
                                        <p:tgtEl>
                                          <p:spTgt spid="125956"/>
                                        </p:tgtEl>
                                      </p:cBhvr>
                                    </p:animEffect>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참고</a:t>
            </a:r>
            <a:r>
              <a:rPr lang="en-US" altLang="ko-KR" dirty="0" smtClean="0"/>
              <a:t>] </a:t>
            </a:r>
            <a:r>
              <a:rPr lang="ko-KR" altLang="en-US" dirty="0" smtClean="0"/>
              <a:t>프로그램의 작성이 어렵네요</a:t>
            </a:r>
            <a:r>
              <a:rPr lang="en-US" altLang="ko-KR" dirty="0" smtClean="0"/>
              <a:t>.</a:t>
            </a:r>
            <a:endParaRPr lang="ko-KR" altLang="en-US" dirty="0"/>
          </a:p>
        </p:txBody>
      </p:sp>
      <p:sp>
        <p:nvSpPr>
          <p:cNvPr id="6" name="텍스트 개체 틀 4"/>
          <p:cNvSpPr>
            <a:spLocks noGrp="1"/>
          </p:cNvSpPr>
          <p:nvPr>
            <p:ph type="body" sz="quarter" idx="10"/>
          </p:nvPr>
        </p:nvSpPr>
        <p:spPr>
          <a:xfrm>
            <a:off x="107504" y="1092239"/>
            <a:ext cx="8640960" cy="2984833"/>
          </a:xfrm>
        </p:spPr>
        <p:txBody>
          <a:bodyPr>
            <a:noAutofit/>
          </a:bodyPr>
          <a:lstStyle/>
          <a:p>
            <a:pPr>
              <a:buNone/>
            </a:pPr>
            <a:r>
              <a:rPr lang="ko-KR" altLang="en-US" sz="2000" dirty="0" smtClean="0"/>
              <a:t>프로그램에 대한 문제가 주어지면 프로그램 작성부터 하는 것이 아니라</a:t>
            </a:r>
            <a:r>
              <a:rPr lang="en-US" altLang="ko-KR" sz="2000" dirty="0" smtClean="0"/>
              <a:t>, </a:t>
            </a:r>
          </a:p>
          <a:p>
            <a:pPr>
              <a:buNone/>
            </a:pPr>
            <a:r>
              <a:rPr lang="ko-KR" altLang="en-US" sz="2000" dirty="0" smtClean="0"/>
              <a:t>문제 자체에 대한 분석이 필요</a:t>
            </a:r>
            <a:r>
              <a:rPr lang="en-US" altLang="ko-KR" sz="2000" dirty="0" smtClean="0"/>
              <a:t>. </a:t>
            </a:r>
          </a:p>
          <a:p>
            <a:pPr>
              <a:buNone/>
            </a:pPr>
            <a:r>
              <a:rPr lang="ko-KR" altLang="en-US" sz="2000" dirty="0" smtClean="0"/>
              <a:t>프로그램 초보자들이 문제 해결에 대한 프로그램을 작성하기가 어려운 것은</a:t>
            </a:r>
            <a:endParaRPr lang="en-US" altLang="ko-KR" sz="2000" dirty="0" smtClean="0"/>
          </a:p>
          <a:p>
            <a:pPr>
              <a:buNone/>
            </a:pPr>
            <a:r>
              <a:rPr lang="ko-KR" altLang="en-US" sz="2000" dirty="0" smtClean="0"/>
              <a:t>이러한 과정을 생략하고 바로 처음부터 </a:t>
            </a:r>
            <a:r>
              <a:rPr lang="en-US" altLang="ko-KR" sz="2000" dirty="0" smtClean="0"/>
              <a:t>C </a:t>
            </a:r>
            <a:r>
              <a:rPr lang="ko-KR" altLang="en-US" sz="2000" dirty="0" smtClean="0"/>
              <a:t>언어를 사용한 원시 프로그램의 </a:t>
            </a:r>
            <a:endParaRPr lang="en-US" altLang="ko-KR" sz="2000" dirty="0" smtClean="0"/>
          </a:p>
          <a:p>
            <a:pPr>
              <a:buNone/>
            </a:pPr>
            <a:r>
              <a:rPr lang="ko-KR" altLang="en-US" sz="2000" dirty="0" smtClean="0"/>
              <a:t>작성에만 몰두하기 때문</a:t>
            </a:r>
            <a:r>
              <a:rPr lang="en-US" altLang="ko-KR" sz="2000" dirty="0" smtClean="0"/>
              <a:t>.</a:t>
            </a:r>
            <a:endParaRPr lang="ko-KR" altLang="en-US" sz="2000" dirty="0" smtClean="0"/>
          </a:p>
          <a:p>
            <a:pPr>
              <a:buNone/>
            </a:pPr>
            <a:r>
              <a:rPr lang="ko-KR" altLang="en-US" sz="2000" dirty="0" smtClean="0"/>
              <a:t>이제부터 프로그램 문제가 주어지면 다음과 같이 </a:t>
            </a:r>
            <a:r>
              <a:rPr lang="ko-KR" altLang="en-US" sz="2000" b="1" dirty="0" smtClean="0">
                <a:solidFill>
                  <a:schemeClr val="bg2">
                    <a:lumMod val="50000"/>
                  </a:schemeClr>
                </a:solidFill>
              </a:rPr>
              <a:t>세 개의 단계</a:t>
            </a:r>
            <a:r>
              <a:rPr lang="ko-KR" altLang="en-US" sz="2000" dirty="0" smtClean="0"/>
              <a:t>로 구분하여 </a:t>
            </a:r>
            <a:endParaRPr lang="en-US" altLang="ko-KR" sz="2000" dirty="0" smtClean="0"/>
          </a:p>
          <a:p>
            <a:pPr>
              <a:buNone/>
            </a:pPr>
            <a:r>
              <a:rPr lang="ko-KR" altLang="en-US" sz="2000" dirty="0" smtClean="0"/>
              <a:t>프로그램을 작성하는 습관을 들이도록 한다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TextBox 8"/>
          <p:cNvSpPr txBox="1"/>
          <p:nvPr/>
        </p:nvSpPr>
        <p:spPr>
          <a:xfrm>
            <a:off x="1835696" y="4573577"/>
            <a:ext cx="5832648" cy="1015663"/>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단계 </a:t>
            </a:r>
            <a:r>
              <a:rPr lang="en-US" altLang="ko-KR" sz="2000" dirty="0" smtClean="0"/>
              <a:t>1] </a:t>
            </a:r>
            <a:r>
              <a:rPr lang="ko-KR" altLang="en-US" sz="2000" dirty="0" smtClean="0"/>
              <a:t>문제 분석</a:t>
            </a:r>
            <a:r>
              <a:rPr lang="en-US" altLang="ko-KR" sz="2000" dirty="0" smtClean="0"/>
              <a:t>(</a:t>
            </a:r>
            <a:r>
              <a:rPr lang="ko-KR" altLang="en-US" sz="2000" dirty="0" smtClean="0"/>
              <a:t>입력</a:t>
            </a:r>
            <a:r>
              <a:rPr lang="en-US" altLang="ko-KR" sz="2000" dirty="0" smtClean="0"/>
              <a:t>, </a:t>
            </a:r>
            <a:r>
              <a:rPr lang="ko-KR" altLang="en-US" sz="2000" dirty="0" smtClean="0"/>
              <a:t>처리</a:t>
            </a:r>
            <a:r>
              <a:rPr lang="en-US" altLang="ko-KR" sz="2000" dirty="0" smtClean="0"/>
              <a:t>, </a:t>
            </a:r>
            <a:r>
              <a:rPr lang="ko-KR" altLang="en-US" sz="2000" dirty="0" smtClean="0"/>
              <a:t>출력을 구분</a:t>
            </a:r>
            <a:r>
              <a:rPr lang="en-US" altLang="ko-KR" sz="2000" dirty="0" smtClean="0"/>
              <a:t>)</a:t>
            </a:r>
            <a:endParaRPr lang="ko-KR" altLang="en-US" sz="2000" dirty="0" smtClean="0"/>
          </a:p>
          <a:p>
            <a:r>
              <a:rPr lang="en-US" altLang="ko-KR" sz="2000" dirty="0" smtClean="0"/>
              <a:t>[</a:t>
            </a:r>
            <a:r>
              <a:rPr lang="ko-KR" altLang="en-US" sz="2000" dirty="0" smtClean="0"/>
              <a:t>단계 </a:t>
            </a:r>
            <a:r>
              <a:rPr lang="en-US" altLang="ko-KR" sz="2000" dirty="0" smtClean="0"/>
              <a:t>2] </a:t>
            </a:r>
            <a:r>
              <a:rPr lang="ko-KR" altLang="en-US" sz="2000" dirty="0" smtClean="0"/>
              <a:t>프로그램의 기본 구조로 응용</a:t>
            </a:r>
          </a:p>
          <a:p>
            <a:r>
              <a:rPr lang="en-US" altLang="ko-KR" sz="2000" dirty="0" smtClean="0"/>
              <a:t>[</a:t>
            </a:r>
            <a:r>
              <a:rPr lang="ko-KR" altLang="en-US" sz="2000" dirty="0" smtClean="0"/>
              <a:t>단계 </a:t>
            </a:r>
            <a:r>
              <a:rPr lang="en-US" altLang="ko-KR" sz="2000" dirty="0" smtClean="0"/>
              <a:t>3] </a:t>
            </a:r>
            <a:r>
              <a:rPr lang="ko-KR" altLang="en-US" sz="2000" dirty="0" smtClean="0"/>
              <a:t>원시 프로그램의 작성</a:t>
            </a:r>
            <a:endParaRPr lang="ko-KR" alt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11480" cy="678531"/>
          </a:xfrm>
        </p:spPr>
        <p:txBody>
          <a:bodyPr>
            <a:normAutofit fontScale="90000"/>
          </a:bodyPr>
          <a:lstStyle/>
          <a:p>
            <a:r>
              <a:rPr lang="en-US" altLang="ko-KR" dirty="0" smtClean="0"/>
              <a:t>[</a:t>
            </a:r>
            <a:r>
              <a:rPr lang="ko-KR" altLang="en-US" dirty="0" smtClean="0"/>
              <a:t>단계 </a:t>
            </a:r>
            <a:r>
              <a:rPr lang="en-US" altLang="ko-KR" dirty="0" smtClean="0"/>
              <a:t>1] </a:t>
            </a:r>
            <a:r>
              <a:rPr lang="ko-KR" altLang="en-US" dirty="0" smtClean="0"/>
              <a:t>문제 분석</a:t>
            </a:r>
            <a:r>
              <a:rPr lang="en-US" altLang="ko-KR" dirty="0" smtClean="0"/>
              <a:t>(</a:t>
            </a:r>
            <a:r>
              <a:rPr lang="ko-KR" altLang="en-US" dirty="0" smtClean="0"/>
              <a:t>입력</a:t>
            </a:r>
            <a:r>
              <a:rPr lang="en-US" altLang="ko-KR" dirty="0" smtClean="0"/>
              <a:t>, </a:t>
            </a:r>
            <a:r>
              <a:rPr lang="ko-KR" altLang="en-US" dirty="0" smtClean="0"/>
              <a:t>처리</a:t>
            </a:r>
            <a:r>
              <a:rPr lang="en-US" altLang="ko-KR" dirty="0" smtClean="0"/>
              <a:t>, </a:t>
            </a:r>
            <a:r>
              <a:rPr lang="ko-KR" altLang="en-US" dirty="0" smtClean="0"/>
              <a:t>출력을 구분</a:t>
            </a:r>
            <a:r>
              <a:rPr lang="en-US" altLang="ko-KR" dirty="0" smtClean="0"/>
              <a:t>)</a:t>
            </a:r>
            <a:endParaRPr lang="ko-KR" altLang="en-US" dirty="0"/>
          </a:p>
        </p:txBody>
      </p:sp>
      <p:sp>
        <p:nvSpPr>
          <p:cNvPr id="6" name="텍스트 개체 틀 4"/>
          <p:cNvSpPr>
            <a:spLocks noGrp="1"/>
          </p:cNvSpPr>
          <p:nvPr>
            <p:ph type="body" sz="quarter" idx="10"/>
          </p:nvPr>
        </p:nvSpPr>
        <p:spPr>
          <a:xfrm>
            <a:off x="107504" y="1092239"/>
            <a:ext cx="8640960" cy="392545"/>
          </a:xfrm>
        </p:spPr>
        <p:txBody>
          <a:bodyPr>
            <a:noAutofit/>
          </a:bodyPr>
          <a:lstStyle/>
          <a:p>
            <a:pPr>
              <a:buNone/>
            </a:pPr>
            <a:r>
              <a:rPr lang="ko-KR" altLang="en-US" sz="2000" dirty="0" smtClean="0"/>
              <a:t>문제 분석 </a:t>
            </a:r>
            <a:r>
              <a:rPr lang="en-US" altLang="ko-KR" sz="2000" dirty="0" smtClean="0"/>
              <a:t>: </a:t>
            </a:r>
            <a:r>
              <a:rPr lang="ko-KR" altLang="en-US" sz="2000" dirty="0" smtClean="0"/>
              <a:t>문제 해결의 </a:t>
            </a:r>
            <a:r>
              <a:rPr lang="ko-KR" altLang="en-US" sz="2000" b="1" dirty="0" smtClean="0">
                <a:solidFill>
                  <a:schemeClr val="bg2">
                    <a:lumMod val="50000"/>
                  </a:schemeClr>
                </a:solidFill>
              </a:rPr>
              <a:t>기본 처리 단계</a:t>
            </a:r>
            <a:r>
              <a:rPr lang="ko-KR" altLang="en-US" sz="2000" dirty="0" smtClean="0"/>
              <a:t>에 따라 문제를 풀어 보는 것</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2" name="그룹 11"/>
          <p:cNvGrpSpPr/>
          <p:nvPr/>
        </p:nvGrpSpPr>
        <p:grpSpPr>
          <a:xfrm>
            <a:off x="1403648" y="1700808"/>
            <a:ext cx="6048672" cy="400110"/>
            <a:chOff x="323528" y="1700808"/>
            <a:chExt cx="6048672" cy="400110"/>
          </a:xfrm>
        </p:grpSpPr>
        <p:sp>
          <p:nvSpPr>
            <p:cNvPr id="9" name="TextBox 8"/>
            <p:cNvSpPr txBox="1"/>
            <p:nvPr/>
          </p:nvSpPr>
          <p:spPr>
            <a:xfrm>
              <a:off x="323528" y="1700808"/>
              <a:ext cx="1440160"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입력</a:t>
              </a:r>
              <a:r>
                <a:rPr lang="en-US" altLang="ko-KR" sz="2000" dirty="0" smtClean="0"/>
                <a:t>(input)</a:t>
              </a:r>
              <a:endParaRPr lang="en-US" altLang="ko-KR" sz="2000" dirty="0"/>
            </a:p>
          </p:txBody>
        </p:sp>
        <p:sp>
          <p:nvSpPr>
            <p:cNvPr id="7" name="TextBox 6"/>
            <p:cNvSpPr txBox="1"/>
            <p:nvPr/>
          </p:nvSpPr>
          <p:spPr>
            <a:xfrm>
              <a:off x="2411760" y="1700808"/>
              <a:ext cx="165618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처리</a:t>
              </a:r>
              <a:r>
                <a:rPr lang="en-US" altLang="ko-KR" sz="2000" dirty="0" smtClean="0"/>
                <a:t>(process)</a:t>
              </a:r>
              <a:endParaRPr lang="en-US" altLang="ko-KR" sz="2000" dirty="0"/>
            </a:p>
          </p:txBody>
        </p:sp>
        <p:sp>
          <p:nvSpPr>
            <p:cNvPr id="8" name="TextBox 7"/>
            <p:cNvSpPr txBox="1"/>
            <p:nvPr/>
          </p:nvSpPr>
          <p:spPr>
            <a:xfrm>
              <a:off x="4716016" y="1700808"/>
              <a:ext cx="1656184"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출력</a:t>
              </a:r>
              <a:r>
                <a:rPr lang="en-US" altLang="ko-KR" sz="2000" dirty="0" smtClean="0"/>
                <a:t>(output)</a:t>
              </a:r>
              <a:endParaRPr lang="en-US" altLang="ko-KR" sz="2000" dirty="0"/>
            </a:p>
          </p:txBody>
        </p:sp>
        <p:sp>
          <p:nvSpPr>
            <p:cNvPr id="10" name="오른쪽 화살표 9"/>
            <p:cNvSpPr/>
            <p:nvPr/>
          </p:nvSpPr>
          <p:spPr bwMode="auto">
            <a:xfrm>
              <a:off x="1907704" y="1772816"/>
              <a:ext cx="360040" cy="2880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오른쪽 화살표 10"/>
            <p:cNvSpPr/>
            <p:nvPr/>
          </p:nvSpPr>
          <p:spPr bwMode="auto">
            <a:xfrm>
              <a:off x="4211960" y="1772816"/>
              <a:ext cx="360040" cy="2880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3" name="텍스트 개체 틀 4"/>
          <p:cNvSpPr txBox="1">
            <a:spLocks/>
          </p:cNvSpPr>
          <p:nvPr/>
        </p:nvSpPr>
        <p:spPr>
          <a:xfrm>
            <a:off x="179512" y="2348880"/>
            <a:ext cx="8640960" cy="1944216"/>
          </a:xfrm>
          <a:prstGeom prst="rect">
            <a:avLst/>
          </a:prstGeom>
        </p:spPr>
        <p:txBody>
          <a:bodyPr vert="horz" lIns="0" tIns="0" rIns="0" bIns="0" rtlCol="0">
            <a:noAutofit/>
          </a:bodyPr>
          <a:lstStyle/>
          <a:p>
            <a:r>
              <a:rPr lang="ko-KR" altLang="en-US" sz="2000" dirty="0" smtClean="0"/>
              <a:t>문제가 주어지면 </a:t>
            </a:r>
            <a:endParaRPr lang="en-US" altLang="ko-KR" sz="2000" dirty="0" smtClean="0"/>
          </a:p>
          <a:p>
            <a:pPr marL="457200" indent="-457200">
              <a:buAutoNum type="arabicPeriod"/>
            </a:pPr>
            <a:r>
              <a:rPr lang="ko-KR" altLang="en-US" sz="2000" dirty="0" smtClean="0"/>
              <a:t>문제의 목표</a:t>
            </a:r>
            <a:r>
              <a:rPr lang="en-US" altLang="ko-KR" sz="2000" dirty="0" smtClean="0"/>
              <a:t>(</a:t>
            </a:r>
            <a:r>
              <a:rPr lang="ko-KR" altLang="en-US" sz="2000" dirty="0" smtClean="0"/>
              <a:t>문제 해결로부터 얻어지는 것</a:t>
            </a:r>
            <a:r>
              <a:rPr lang="en-US" altLang="ko-KR" sz="2000" dirty="0" smtClean="0"/>
              <a:t>. </a:t>
            </a:r>
            <a:r>
              <a:rPr lang="ko-KR" altLang="en-US" sz="2000" dirty="0" smtClean="0"/>
              <a:t>즉</a:t>
            </a:r>
            <a:r>
              <a:rPr lang="en-US" altLang="ko-KR" sz="2000" dirty="0" smtClean="0"/>
              <a:t>, </a:t>
            </a:r>
            <a:r>
              <a:rPr lang="ko-KR" altLang="en-US" sz="2000" dirty="0" smtClean="0"/>
              <a:t>출력</a:t>
            </a:r>
            <a:r>
              <a:rPr lang="en-US" altLang="ko-KR" sz="2000" dirty="0" smtClean="0"/>
              <a:t>)</a:t>
            </a:r>
            <a:r>
              <a:rPr lang="ko-KR" altLang="en-US" sz="2000" dirty="0" smtClean="0"/>
              <a:t>가 무엇이고</a:t>
            </a:r>
            <a:r>
              <a:rPr lang="en-US" altLang="ko-KR" sz="2000" dirty="0" smtClean="0"/>
              <a:t>, </a:t>
            </a:r>
          </a:p>
          <a:p>
            <a:pPr marL="457200" indent="-457200">
              <a:buAutoNum type="arabicPeriod"/>
            </a:pPr>
            <a:r>
              <a:rPr lang="ko-KR" altLang="en-US" sz="2000" dirty="0" smtClean="0"/>
              <a:t>목표를 달성하기 위해 어떤 사전 정보</a:t>
            </a:r>
            <a:r>
              <a:rPr lang="en-US" altLang="ko-KR" sz="2000" dirty="0" smtClean="0"/>
              <a:t>(</a:t>
            </a:r>
            <a:r>
              <a:rPr lang="ko-KR" altLang="en-US" sz="2000" dirty="0" smtClean="0"/>
              <a:t>입력</a:t>
            </a:r>
            <a:r>
              <a:rPr lang="en-US" altLang="ko-KR" sz="2000" dirty="0" smtClean="0"/>
              <a:t>)</a:t>
            </a:r>
            <a:r>
              <a:rPr lang="ko-KR" altLang="en-US" sz="2000" dirty="0" smtClean="0"/>
              <a:t>가 요구되며</a:t>
            </a:r>
            <a:r>
              <a:rPr lang="en-US" altLang="ko-KR" sz="2000" dirty="0" smtClean="0"/>
              <a:t>, </a:t>
            </a:r>
          </a:p>
          <a:p>
            <a:pPr marL="457200" indent="-457200">
              <a:buAutoNum type="arabicPeriod"/>
            </a:pPr>
            <a:r>
              <a:rPr lang="ko-KR" altLang="en-US" sz="2000" dirty="0" smtClean="0"/>
              <a:t>그것을 어떤 방법으로 계산</a:t>
            </a:r>
            <a:r>
              <a:rPr lang="en-US" altLang="ko-KR" sz="2000" dirty="0" smtClean="0"/>
              <a:t>(</a:t>
            </a:r>
            <a:r>
              <a:rPr lang="ko-KR" altLang="en-US" sz="2000" dirty="0" smtClean="0"/>
              <a:t>처리</a:t>
            </a:r>
            <a:r>
              <a:rPr lang="en-US" altLang="ko-KR" sz="2000" dirty="0" smtClean="0"/>
              <a:t>)</a:t>
            </a:r>
            <a:r>
              <a:rPr lang="ko-KR" altLang="en-US" sz="2000" dirty="0" smtClean="0"/>
              <a:t>할 것인가를 명확하게 나타내야 한다</a:t>
            </a:r>
            <a:r>
              <a:rPr lang="en-US" altLang="ko-KR" sz="2000" dirty="0" smtClean="0"/>
              <a:t>.</a:t>
            </a:r>
          </a:p>
          <a:p>
            <a:pPr marL="457200" indent="-457200"/>
            <a:endParaRPr lang="en-US" altLang="ko-KR" sz="2000" dirty="0" smtClean="0"/>
          </a:p>
          <a:p>
            <a:pPr marL="457200" indent="-457200"/>
            <a:r>
              <a:rPr lang="en-US" altLang="ko-KR" sz="2000" dirty="0" smtClean="0"/>
              <a:t> </a:t>
            </a:r>
            <a:r>
              <a:rPr lang="ko-KR" altLang="en-US" sz="2000" dirty="0" smtClean="0"/>
              <a:t>예를 들어 자동차의 연비를 계산하는 프로그램을 작성한다고 한다면 </a:t>
            </a:r>
            <a:endParaRPr lang="ko-KR" altLang="en-US" sz="2000" dirty="0"/>
          </a:p>
        </p:txBody>
      </p:sp>
      <p:sp>
        <p:nvSpPr>
          <p:cNvPr id="14" name="TextBox 13"/>
          <p:cNvSpPr txBox="1"/>
          <p:nvPr/>
        </p:nvSpPr>
        <p:spPr>
          <a:xfrm>
            <a:off x="251520" y="4429561"/>
            <a:ext cx="8568952"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목표</a:t>
            </a:r>
            <a:r>
              <a:rPr lang="en-US" altLang="ko-KR" sz="2000" dirty="0" smtClean="0"/>
              <a:t>(</a:t>
            </a:r>
            <a:r>
              <a:rPr lang="ko-KR" altLang="en-US" sz="2000" dirty="0" smtClean="0"/>
              <a:t>출력</a:t>
            </a:r>
            <a:r>
              <a:rPr lang="en-US" altLang="ko-KR" sz="2000" dirty="0" smtClean="0"/>
              <a:t>): </a:t>
            </a:r>
            <a:r>
              <a:rPr lang="ko-KR" altLang="en-US" sz="2000" dirty="0" smtClean="0"/>
              <a:t>연비계산 값을 출력</a:t>
            </a:r>
          </a:p>
          <a:p>
            <a:r>
              <a:rPr lang="ko-KR" altLang="en-US" sz="2000" dirty="0" smtClean="0"/>
              <a:t>정보</a:t>
            </a:r>
            <a:r>
              <a:rPr lang="en-US" altLang="ko-KR" sz="2000" dirty="0" smtClean="0"/>
              <a:t>(</a:t>
            </a:r>
            <a:r>
              <a:rPr lang="ko-KR" altLang="en-US" sz="2000" dirty="0" smtClean="0"/>
              <a:t>입력</a:t>
            </a:r>
            <a:r>
              <a:rPr lang="en-US" altLang="ko-KR" sz="2000" dirty="0" smtClean="0"/>
              <a:t>): </a:t>
            </a:r>
            <a:r>
              <a:rPr lang="ko-KR" altLang="en-US" sz="2000" dirty="0" smtClean="0"/>
              <a:t>어떤 자동차의 실제 연료 소모량과 주행 거리</a:t>
            </a:r>
            <a:r>
              <a:rPr lang="en-US" altLang="ko-KR" sz="2000" dirty="0" smtClean="0"/>
              <a:t>, </a:t>
            </a:r>
            <a:r>
              <a:rPr lang="ko-KR" altLang="en-US" sz="2000" dirty="0" smtClean="0"/>
              <a:t>연비계산 공식</a:t>
            </a:r>
          </a:p>
          <a:p>
            <a:r>
              <a:rPr lang="ko-KR" altLang="en-US" sz="2000" dirty="0" smtClean="0"/>
              <a:t>계산</a:t>
            </a:r>
            <a:r>
              <a:rPr lang="en-US" altLang="ko-KR" sz="2000" dirty="0" smtClean="0"/>
              <a:t>(</a:t>
            </a:r>
            <a:r>
              <a:rPr lang="ko-KR" altLang="en-US" sz="2000" dirty="0" smtClean="0"/>
              <a:t>처리</a:t>
            </a:r>
            <a:r>
              <a:rPr lang="en-US" altLang="ko-KR" sz="2000" dirty="0" smtClean="0"/>
              <a:t>): </a:t>
            </a:r>
            <a:r>
              <a:rPr lang="ko-KR" altLang="en-US" sz="2000" dirty="0" smtClean="0"/>
              <a:t>사전 정보로부터 얻은 실제 값을 연비 공식에 대입하여 계산</a:t>
            </a:r>
            <a:endParaRPr lang="ko-KR" altLang="en-US" sz="2000" dirty="0"/>
          </a:p>
        </p:txBody>
      </p:sp>
      <p:sp>
        <p:nvSpPr>
          <p:cNvPr id="15" name="Rounded Rectangle 7"/>
          <p:cNvSpPr/>
          <p:nvPr/>
        </p:nvSpPr>
        <p:spPr bwMode="auto">
          <a:xfrm>
            <a:off x="5724128" y="5877272"/>
            <a:ext cx="2736304"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자동차 연비에 대한 문제 분석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nextCondLst>
                <p:cond evt="onClick" delay="0">
                  <p:tgtEl>
                    <p:spTgt spid="15"/>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11480" cy="678531"/>
          </a:xfrm>
        </p:spPr>
        <p:txBody>
          <a:bodyPr>
            <a:normAutofit fontScale="90000"/>
          </a:bodyPr>
          <a:lstStyle/>
          <a:p>
            <a:r>
              <a:rPr lang="en-US" altLang="ko-KR" dirty="0" smtClean="0"/>
              <a:t>[</a:t>
            </a:r>
            <a:r>
              <a:rPr lang="ko-KR" altLang="en-US" dirty="0" smtClean="0"/>
              <a:t>단계 </a:t>
            </a:r>
            <a:r>
              <a:rPr lang="en-US" altLang="ko-KR" dirty="0" smtClean="0"/>
              <a:t>1] </a:t>
            </a:r>
            <a:r>
              <a:rPr lang="ko-KR" altLang="en-US" dirty="0" smtClean="0"/>
              <a:t>문제 분석</a:t>
            </a:r>
            <a:r>
              <a:rPr lang="en-US" altLang="ko-KR" dirty="0" smtClean="0"/>
              <a:t>(</a:t>
            </a:r>
            <a:r>
              <a:rPr lang="ko-KR" altLang="en-US" dirty="0" smtClean="0"/>
              <a:t>입력</a:t>
            </a:r>
            <a:r>
              <a:rPr lang="en-US" altLang="ko-KR" dirty="0" smtClean="0"/>
              <a:t>, </a:t>
            </a:r>
            <a:r>
              <a:rPr lang="ko-KR" altLang="en-US" dirty="0" smtClean="0"/>
              <a:t>처리</a:t>
            </a:r>
            <a:r>
              <a:rPr lang="en-US" altLang="ko-KR" dirty="0" smtClean="0"/>
              <a:t>, </a:t>
            </a:r>
            <a:r>
              <a:rPr lang="ko-KR" altLang="en-US" dirty="0" smtClean="0"/>
              <a:t>출력을 구분</a:t>
            </a:r>
            <a:r>
              <a:rPr lang="en-US" altLang="ko-KR" dirty="0" smtClean="0"/>
              <a:t>)</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4" name="TextBox 13"/>
          <p:cNvSpPr txBox="1"/>
          <p:nvPr/>
        </p:nvSpPr>
        <p:spPr>
          <a:xfrm>
            <a:off x="323528" y="1124744"/>
            <a:ext cx="8568952"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목표</a:t>
            </a:r>
            <a:r>
              <a:rPr lang="en-US" altLang="ko-KR" sz="2000" dirty="0" smtClean="0"/>
              <a:t>(</a:t>
            </a:r>
            <a:r>
              <a:rPr lang="ko-KR" altLang="en-US" sz="2000" dirty="0" smtClean="0"/>
              <a:t>출력</a:t>
            </a:r>
            <a:r>
              <a:rPr lang="en-US" altLang="ko-KR" sz="2000" dirty="0" smtClean="0"/>
              <a:t>): </a:t>
            </a:r>
            <a:r>
              <a:rPr lang="ko-KR" altLang="en-US" sz="2000" dirty="0" smtClean="0"/>
              <a:t>연비계산 값을 출력</a:t>
            </a:r>
          </a:p>
          <a:p>
            <a:r>
              <a:rPr lang="ko-KR" altLang="en-US" sz="2000" dirty="0" smtClean="0"/>
              <a:t>정보</a:t>
            </a:r>
            <a:r>
              <a:rPr lang="en-US" altLang="ko-KR" sz="2000" dirty="0" smtClean="0"/>
              <a:t>(</a:t>
            </a:r>
            <a:r>
              <a:rPr lang="ko-KR" altLang="en-US" sz="2000" dirty="0" smtClean="0"/>
              <a:t>입력</a:t>
            </a:r>
            <a:r>
              <a:rPr lang="en-US" altLang="ko-KR" sz="2000" dirty="0" smtClean="0"/>
              <a:t>): </a:t>
            </a:r>
            <a:r>
              <a:rPr lang="ko-KR" altLang="en-US" sz="2000" dirty="0" smtClean="0"/>
              <a:t>어떤 자동차의 실제 연료 소모량과 주행 거리</a:t>
            </a:r>
            <a:r>
              <a:rPr lang="en-US" altLang="ko-KR" sz="2000" dirty="0" smtClean="0"/>
              <a:t>, </a:t>
            </a:r>
            <a:r>
              <a:rPr lang="ko-KR" altLang="en-US" sz="2000" dirty="0" smtClean="0"/>
              <a:t>연비계산 공식</a:t>
            </a:r>
          </a:p>
          <a:p>
            <a:r>
              <a:rPr lang="ko-KR" altLang="en-US" sz="2000" dirty="0" smtClean="0"/>
              <a:t>계산</a:t>
            </a:r>
            <a:r>
              <a:rPr lang="en-US" altLang="ko-KR" sz="2000" dirty="0" smtClean="0"/>
              <a:t>(</a:t>
            </a:r>
            <a:r>
              <a:rPr lang="ko-KR" altLang="en-US" sz="2000" dirty="0" smtClean="0"/>
              <a:t>처리</a:t>
            </a:r>
            <a:r>
              <a:rPr lang="en-US" altLang="ko-KR" sz="2000" dirty="0" smtClean="0"/>
              <a:t>): </a:t>
            </a:r>
            <a:r>
              <a:rPr lang="ko-KR" altLang="en-US" sz="2000" dirty="0" smtClean="0"/>
              <a:t>사전 정보로부터 얻은 실제 값을 연비 공식에 대입하여 계산</a:t>
            </a:r>
            <a:endParaRPr lang="ko-KR" altLang="en-US" sz="2000" dirty="0"/>
          </a:p>
        </p:txBody>
      </p:sp>
      <p:sp>
        <p:nvSpPr>
          <p:cNvPr id="15" name="Rounded Rectangle 7"/>
          <p:cNvSpPr/>
          <p:nvPr/>
        </p:nvSpPr>
        <p:spPr bwMode="auto">
          <a:xfrm>
            <a:off x="755576" y="2420888"/>
            <a:ext cx="5184576" cy="7200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위의 과정을 구체적으로 기술하면</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7" name="Picture 3"/>
          <p:cNvPicPr>
            <a:picLocks noChangeAspect="1" noChangeArrowheads="1"/>
          </p:cNvPicPr>
          <p:nvPr/>
        </p:nvPicPr>
        <p:blipFill>
          <a:blip r:embed="rId3" cstate="print"/>
          <a:srcRect/>
          <a:stretch>
            <a:fillRect/>
          </a:stretch>
        </p:blipFill>
        <p:spPr bwMode="auto">
          <a:xfrm>
            <a:off x="69852" y="3717032"/>
            <a:ext cx="8966644" cy="158417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nextCondLst>
                <p:cond evt="onClick" delay="0">
                  <p:tgtEl>
                    <p:spTgt spid="1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단계 </a:t>
            </a:r>
            <a:r>
              <a:rPr lang="en-US" altLang="ko-KR" dirty="0" smtClean="0"/>
              <a:t>2] </a:t>
            </a:r>
            <a:r>
              <a:rPr lang="ko-KR" altLang="en-US" dirty="0" smtClean="0"/>
              <a:t>프로그램의 기본 구조로 응용</a:t>
            </a:r>
            <a:endParaRPr lang="ko-KR" altLang="en-US" dirty="0"/>
          </a:p>
        </p:txBody>
      </p:sp>
      <p:sp>
        <p:nvSpPr>
          <p:cNvPr id="6" name="텍스트 개체 틀 4"/>
          <p:cNvSpPr>
            <a:spLocks noGrp="1"/>
          </p:cNvSpPr>
          <p:nvPr>
            <p:ph type="body" sz="quarter" idx="10"/>
          </p:nvPr>
        </p:nvSpPr>
        <p:spPr>
          <a:xfrm>
            <a:off x="107504" y="1092239"/>
            <a:ext cx="8640960" cy="1256641"/>
          </a:xfrm>
        </p:spPr>
        <p:txBody>
          <a:bodyPr>
            <a:noAutofit/>
          </a:bodyPr>
          <a:lstStyle/>
          <a:p>
            <a:pPr>
              <a:buNone/>
            </a:pPr>
            <a:r>
              <a:rPr lang="ko-KR" altLang="en-US" sz="2000" dirty="0" smtClean="0"/>
              <a:t>앞의 </a:t>
            </a:r>
            <a:r>
              <a:rPr lang="en-US" altLang="ko-KR" sz="2000" dirty="0" smtClean="0"/>
              <a:t>[</a:t>
            </a:r>
            <a:r>
              <a:rPr lang="ko-KR" altLang="en-US" sz="2000" dirty="0" smtClean="0"/>
              <a:t>단계 </a:t>
            </a:r>
            <a:r>
              <a:rPr lang="en-US" altLang="ko-KR" sz="2000" dirty="0" smtClean="0"/>
              <a:t>1]</a:t>
            </a:r>
            <a:r>
              <a:rPr lang="ko-KR" altLang="en-US" sz="2000" dirty="0" smtClean="0"/>
              <a:t>로 구분된 입력</a:t>
            </a:r>
            <a:r>
              <a:rPr lang="en-US" altLang="ko-KR" sz="2000" dirty="0" smtClean="0"/>
              <a:t>, </a:t>
            </a:r>
            <a:r>
              <a:rPr lang="ko-KR" altLang="en-US" sz="2000" dirty="0" smtClean="0"/>
              <a:t>처리 그리고 출력 부분을 프로그램의 </a:t>
            </a:r>
            <a:endParaRPr lang="en-US" altLang="ko-KR" sz="2000" dirty="0" smtClean="0"/>
          </a:p>
          <a:p>
            <a:pPr>
              <a:buNone/>
            </a:pPr>
            <a:r>
              <a:rPr lang="ko-KR" altLang="en-US" sz="2000" dirty="0" smtClean="0"/>
              <a:t>기본 구조에 응용</a:t>
            </a:r>
            <a:r>
              <a:rPr lang="en-US" altLang="ko-KR" sz="2000" dirty="0" smtClean="0"/>
              <a:t>. </a:t>
            </a:r>
            <a:r>
              <a:rPr lang="ko-KR" altLang="en-US" sz="2000" dirty="0" smtClean="0"/>
              <a:t>앞에서 구체적으로 기술한 단계를 다음과 같은 프로그램 </a:t>
            </a:r>
            <a:endParaRPr lang="en-US" altLang="ko-KR" sz="2000" dirty="0" smtClean="0"/>
          </a:p>
          <a:p>
            <a:pPr>
              <a:buNone/>
            </a:pPr>
            <a:r>
              <a:rPr lang="ko-KR" altLang="en-US" sz="2000" dirty="0" smtClean="0"/>
              <a:t>기본 구조에 넣어 프로그램</a:t>
            </a:r>
            <a:r>
              <a:rPr lang="en-US" altLang="ko-KR" sz="2000" dirty="0" smtClean="0"/>
              <a:t> </a:t>
            </a:r>
            <a:r>
              <a:rPr lang="ko-KR" altLang="en-US" sz="2000" dirty="0" smtClean="0"/>
              <a:t>한다</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Rounded Rectangle 7"/>
          <p:cNvSpPr/>
          <p:nvPr/>
        </p:nvSpPr>
        <p:spPr bwMode="auto">
          <a:xfrm>
            <a:off x="6156176"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기본구조로 응용  </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2052" name="Picture 4"/>
          <p:cNvPicPr>
            <a:picLocks noChangeAspect="1" noChangeArrowheads="1"/>
          </p:cNvPicPr>
          <p:nvPr/>
        </p:nvPicPr>
        <p:blipFill>
          <a:blip r:embed="rId3" cstate="print"/>
          <a:srcRect/>
          <a:stretch>
            <a:fillRect/>
          </a:stretch>
        </p:blipFill>
        <p:spPr bwMode="auto">
          <a:xfrm>
            <a:off x="108992" y="2564904"/>
            <a:ext cx="2590800" cy="397192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187624" y="116632"/>
            <a:ext cx="7877175" cy="48863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511480" cy="678531"/>
          </a:xfrm>
        </p:spPr>
        <p:txBody>
          <a:bodyPr>
            <a:normAutofit/>
          </a:bodyPr>
          <a:lstStyle/>
          <a:p>
            <a:r>
              <a:rPr lang="en-US" altLang="ko-KR" dirty="0" smtClean="0"/>
              <a:t>[</a:t>
            </a:r>
            <a:r>
              <a:rPr lang="ko-KR" altLang="en-US" dirty="0" smtClean="0"/>
              <a:t>단계 </a:t>
            </a:r>
            <a:r>
              <a:rPr lang="en-US" altLang="ko-KR" dirty="0" smtClean="0"/>
              <a:t>3] </a:t>
            </a:r>
            <a:r>
              <a:rPr lang="ko-KR" altLang="en-US" dirty="0" smtClean="0"/>
              <a:t>프로그램의 작성</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4" name="TextBox 13"/>
          <p:cNvSpPr txBox="1"/>
          <p:nvPr/>
        </p:nvSpPr>
        <p:spPr>
          <a:xfrm>
            <a:off x="323528" y="1124744"/>
            <a:ext cx="4824536"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기본 구조의 내용들을 프로그램으로 완성</a:t>
            </a:r>
            <a:endParaRPr lang="ko-KR" altLang="en-US" sz="2000" dirty="0"/>
          </a:p>
        </p:txBody>
      </p:sp>
      <p:pic>
        <p:nvPicPr>
          <p:cNvPr id="3074" name="Picture 2"/>
          <p:cNvPicPr>
            <a:picLocks noChangeAspect="1" noChangeArrowheads="1"/>
          </p:cNvPicPr>
          <p:nvPr/>
        </p:nvPicPr>
        <p:blipFill>
          <a:blip r:embed="rId3" cstate="print"/>
          <a:srcRect/>
          <a:stretch>
            <a:fillRect/>
          </a:stretch>
        </p:blipFill>
        <p:spPr bwMode="auto">
          <a:xfrm>
            <a:off x="2492821" y="1936204"/>
            <a:ext cx="6543675" cy="42291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107504" y="2636912"/>
            <a:ext cx="2364809" cy="24482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형식 지정자의 종류</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4098" name="Picture 2"/>
          <p:cNvPicPr>
            <a:picLocks noChangeAspect="1" noChangeArrowheads="1"/>
          </p:cNvPicPr>
          <p:nvPr/>
        </p:nvPicPr>
        <p:blipFill>
          <a:blip r:embed="rId3" cstate="print"/>
          <a:srcRect/>
          <a:stretch>
            <a:fillRect/>
          </a:stretch>
        </p:blipFill>
        <p:spPr bwMode="auto">
          <a:xfrm>
            <a:off x="107504" y="1052736"/>
            <a:ext cx="8892480" cy="46489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형식 지정자의 종류</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TextBox 7"/>
          <p:cNvSpPr txBox="1"/>
          <p:nvPr/>
        </p:nvSpPr>
        <p:spPr>
          <a:xfrm>
            <a:off x="323528" y="1052736"/>
            <a:ext cx="8568952" cy="400110"/>
          </a:xfrm>
          <a:prstGeom prst="rect">
            <a:avLst/>
          </a:prstGeom>
          <a:solidFill>
            <a:schemeClr val="accent1"/>
          </a:solidFill>
          <a:ln>
            <a:solidFill>
              <a:schemeClr val="tx1"/>
            </a:solidFill>
          </a:ln>
          <a:effectLst/>
        </p:spPr>
        <p:txBody>
          <a:bodyPr wrap="square" rtlCol="0">
            <a:spAutoFit/>
          </a:bodyPr>
          <a:lstStyle/>
          <a:p>
            <a:r>
              <a:rPr lang="en-US" altLang="ko-KR" sz="2000" dirty="0" err="1" smtClean="0"/>
              <a:t>scanf</a:t>
            </a:r>
            <a:r>
              <a:rPr lang="ko-KR" altLang="en-US" sz="2000" dirty="0" smtClean="0"/>
              <a:t>와 </a:t>
            </a:r>
            <a:r>
              <a:rPr lang="en-US" altLang="ko-KR" sz="2000" dirty="0" err="1" smtClean="0"/>
              <a:t>printf</a:t>
            </a:r>
            <a:r>
              <a:rPr lang="ko-KR" altLang="en-US" sz="2000" dirty="0" smtClean="0"/>
              <a:t>에서 사용하는 형식 지정자는 약간의 차이가 있다</a:t>
            </a:r>
            <a:r>
              <a:rPr lang="en-US" altLang="ko-KR" sz="2000" dirty="0" smtClean="0"/>
              <a:t>.</a:t>
            </a:r>
            <a:endParaRPr lang="ko-KR" altLang="en-US" sz="2000" dirty="0"/>
          </a:p>
        </p:txBody>
      </p:sp>
      <p:pic>
        <p:nvPicPr>
          <p:cNvPr id="4099" name="Picture 3"/>
          <p:cNvPicPr>
            <a:picLocks noChangeAspect="1" noChangeArrowheads="1"/>
          </p:cNvPicPr>
          <p:nvPr/>
        </p:nvPicPr>
        <p:blipFill>
          <a:blip r:embed="rId3" cstate="print"/>
          <a:srcRect/>
          <a:stretch>
            <a:fillRect/>
          </a:stretch>
        </p:blipFill>
        <p:spPr bwMode="auto">
          <a:xfrm>
            <a:off x="288032" y="1556793"/>
            <a:ext cx="7956376" cy="258562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23528" y="4293096"/>
            <a:ext cx="8444210" cy="20981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1/3 </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ko-KR" altLang="en-US" sz="2300" b="1" dirty="0" smtClean="0"/>
              <a:t>데이터의 화면 출력</a:t>
            </a:r>
            <a:endParaRPr lang="ko-KR" altLang="en-US" sz="2300" dirty="0"/>
          </a:p>
        </p:txBody>
      </p:sp>
      <p:sp>
        <p:nvSpPr>
          <p:cNvPr id="14" name="Text Placeholder 2"/>
          <p:cNvSpPr txBox="1">
            <a:spLocks/>
          </p:cNvSpPr>
          <p:nvPr/>
        </p:nvSpPr>
        <p:spPr>
          <a:xfrm>
            <a:off x="395536" y="3933056"/>
            <a:ext cx="8352928" cy="360040"/>
          </a:xfrm>
          <a:prstGeom prst="rect">
            <a:avLst/>
          </a:prstGeom>
          <a:ln>
            <a:noFill/>
          </a:ln>
        </p:spPr>
        <p:txBody>
          <a:bodyPr vert="horz" lIns="0" tIns="0" rIns="0" bIns="0" rtlCol="0">
            <a:normAutofit fontScale="62500" lnSpcReduction="20000"/>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en-US" altLang="ko-KR" sz="3600" b="1" i="0" u="none" strike="noStrike" kern="1200" cap="none" spc="0" normalizeH="0" baseline="0" noProof="0" dirty="0" err="1" smtClean="0">
                <a:ln>
                  <a:noFill/>
                </a:ln>
                <a:solidFill>
                  <a:schemeClr val="tx1"/>
                </a:solidFill>
                <a:effectLst/>
                <a:uLnTx/>
                <a:uFillTx/>
                <a:latin typeface="+mn-ea"/>
                <a:cs typeface="+mn-cs"/>
              </a:rPr>
              <a:t>printf</a:t>
            </a:r>
            <a:r>
              <a:rPr kumimoji="0" lang="ko-KR" altLang="en-US" sz="3600" b="1" i="0" u="none" strike="noStrike" kern="1200" cap="none" spc="0" normalizeH="0" baseline="0" noProof="0" dirty="0" smtClean="0">
                <a:ln>
                  <a:noFill/>
                </a:ln>
                <a:solidFill>
                  <a:schemeClr val="tx1"/>
                </a:solidFill>
                <a:effectLst/>
                <a:uLnTx/>
                <a:uFillTx/>
                <a:latin typeface="+mn-ea"/>
                <a:cs typeface="+mn-cs"/>
              </a:rPr>
              <a:t>와 </a:t>
            </a:r>
            <a:r>
              <a:rPr kumimoji="0" lang="en-US" altLang="ko-KR" sz="3600" b="1" i="0" u="none" strike="noStrike" kern="1200" cap="none" spc="0" normalizeH="0" baseline="0" noProof="0" dirty="0" err="1" smtClean="0">
                <a:ln>
                  <a:noFill/>
                </a:ln>
                <a:solidFill>
                  <a:schemeClr val="tx1"/>
                </a:solidFill>
                <a:effectLst/>
                <a:uLnTx/>
                <a:uFillTx/>
                <a:latin typeface="+mn-ea"/>
                <a:cs typeface="+mn-cs"/>
              </a:rPr>
              <a:t>scanf</a:t>
            </a:r>
            <a:r>
              <a:rPr kumimoji="0" lang="ko-KR" altLang="en-US" sz="3600" b="1" i="0" u="none" strike="noStrike" kern="1200" cap="none" spc="0" normalizeH="0" baseline="0" noProof="0" dirty="0" smtClean="0">
                <a:ln>
                  <a:noFill/>
                </a:ln>
                <a:solidFill>
                  <a:schemeClr val="tx1"/>
                </a:solidFill>
                <a:effectLst/>
                <a:uLnTx/>
                <a:uFillTx/>
                <a:latin typeface="+mn-ea"/>
                <a:cs typeface="+mn-cs"/>
              </a:rPr>
              <a:t>의 사용방법</a:t>
            </a:r>
            <a:endParaRPr kumimoji="0" lang="ko-KR" altLang="en-US" sz="3300" b="0" i="0" u="none" strike="noStrike" kern="1200" cap="none" spc="0" normalizeH="0" baseline="0" noProof="0" dirty="0" smtClean="0">
              <a:ln>
                <a:noFill/>
              </a:ln>
              <a:solidFill>
                <a:schemeClr val="tx1"/>
              </a:solidFill>
              <a:effectLst/>
              <a:uLnTx/>
              <a:uFillTx/>
              <a:latin typeface="+mn-ea"/>
              <a:cs typeface="+mn-cs"/>
            </a:endParaRPr>
          </a:p>
        </p:txBody>
      </p:sp>
      <p:sp>
        <p:nvSpPr>
          <p:cNvPr id="9" name="TextBox 8"/>
          <p:cNvSpPr txBox="1"/>
          <p:nvPr/>
        </p:nvSpPr>
        <p:spPr>
          <a:xfrm>
            <a:off x="395536" y="1700808"/>
            <a:ext cx="8352928" cy="400110"/>
          </a:xfrm>
          <a:prstGeom prst="rect">
            <a:avLst/>
          </a:prstGeom>
          <a:solidFill>
            <a:schemeClr val="accent1"/>
          </a:solidFill>
          <a:ln>
            <a:solidFill>
              <a:schemeClr val="tx1"/>
            </a:solidFill>
          </a:ln>
          <a:effectLst/>
        </p:spPr>
        <p:txBody>
          <a:bodyPr wrap="square" rtlCol="0">
            <a:spAutoFit/>
          </a:bodyPr>
          <a:lstStyle/>
          <a:p>
            <a:r>
              <a:rPr lang="ko-KR" altLang="en-US" sz="2000" dirty="0" smtClean="0"/>
              <a:t>문장</a:t>
            </a:r>
            <a:r>
              <a:rPr lang="en-US" altLang="ko-KR" sz="2000" dirty="0" smtClean="0"/>
              <a:t>, </a:t>
            </a:r>
            <a:r>
              <a:rPr lang="ko-KR" altLang="en-US" sz="2000" dirty="0" smtClean="0"/>
              <a:t>상수</a:t>
            </a:r>
            <a:r>
              <a:rPr lang="en-US" altLang="ko-KR" sz="2000" dirty="0" smtClean="0"/>
              <a:t>, </a:t>
            </a:r>
            <a:r>
              <a:rPr lang="ko-KR" altLang="en-US" sz="2000" dirty="0" smtClean="0"/>
              <a:t>변수 또는 연산결과를 화면에 출력 →  출력함수 </a:t>
            </a:r>
            <a:r>
              <a:rPr lang="en-US" altLang="ko-KR" sz="2000" dirty="0" err="1" smtClean="0"/>
              <a:t>printf</a:t>
            </a:r>
            <a:endParaRPr lang="en-US" altLang="ko-KR" sz="2000" dirty="0" smtClean="0"/>
          </a:p>
        </p:txBody>
      </p:sp>
      <p:sp>
        <p:nvSpPr>
          <p:cNvPr id="10" name="TextBox 9"/>
          <p:cNvSpPr txBox="1"/>
          <p:nvPr/>
        </p:nvSpPr>
        <p:spPr>
          <a:xfrm>
            <a:off x="395536" y="2924944"/>
            <a:ext cx="8568952"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방법 </a:t>
            </a:r>
            <a:r>
              <a:rPr lang="en-US" altLang="ko-KR" sz="2000" dirty="0" smtClean="0"/>
              <a:t>1] : </a:t>
            </a:r>
            <a:r>
              <a:rPr lang="ko-KR" altLang="en-US" sz="2000" dirty="0" smtClean="0"/>
              <a:t>프로그램 실행 전</a:t>
            </a:r>
            <a:r>
              <a:rPr lang="en-US" altLang="ko-KR" sz="2000" dirty="0" smtClean="0"/>
              <a:t>, </a:t>
            </a:r>
            <a:r>
              <a:rPr lang="ko-KR" altLang="en-US" sz="2000" dirty="0" smtClean="0"/>
              <a:t>변수에 값을 저장</a:t>
            </a:r>
            <a:r>
              <a:rPr lang="en-US" altLang="ko-KR" sz="2000" dirty="0" smtClean="0"/>
              <a:t>(</a:t>
            </a:r>
            <a:r>
              <a:rPr lang="ko-KR" altLang="en-US" sz="2000" dirty="0" smtClean="0"/>
              <a:t>초기화</a:t>
            </a:r>
            <a:r>
              <a:rPr lang="en-US" altLang="ko-KR" sz="2000" dirty="0" smtClean="0"/>
              <a:t>)</a:t>
            </a:r>
          </a:p>
          <a:p>
            <a:r>
              <a:rPr lang="en-US" altLang="ko-KR" sz="2000" dirty="0" smtClean="0"/>
              <a:t>[</a:t>
            </a:r>
            <a:r>
              <a:rPr lang="ko-KR" altLang="en-US" sz="2000" dirty="0" smtClean="0"/>
              <a:t>방법 </a:t>
            </a:r>
            <a:r>
              <a:rPr lang="en-US" altLang="ko-KR" sz="2000" dirty="0" smtClean="0"/>
              <a:t>2] : </a:t>
            </a:r>
            <a:r>
              <a:rPr lang="ko-KR" altLang="en-US" sz="2000" dirty="0" smtClean="0"/>
              <a:t>프로그램 실행 후</a:t>
            </a:r>
            <a:r>
              <a:rPr lang="en-US" altLang="ko-KR" sz="2000" dirty="0" smtClean="0"/>
              <a:t>, </a:t>
            </a:r>
            <a:r>
              <a:rPr lang="ko-KR" altLang="en-US" sz="2000" dirty="0" smtClean="0"/>
              <a:t>키보드를 통해 변수의 값을 입력</a:t>
            </a:r>
            <a:r>
              <a:rPr lang="en-US" altLang="ko-KR" sz="2000" dirty="0" smtClean="0"/>
              <a:t>(</a:t>
            </a:r>
            <a:r>
              <a:rPr lang="ko-KR" altLang="en-US" sz="2000" dirty="0" smtClean="0"/>
              <a:t>입력함수 </a:t>
            </a:r>
            <a:r>
              <a:rPr lang="en-US" altLang="ko-KR" sz="2000" dirty="0" err="1" smtClean="0"/>
              <a:t>scanf</a:t>
            </a:r>
            <a:r>
              <a:rPr lang="en-US" altLang="ko-KR" sz="2000" dirty="0" smtClean="0"/>
              <a:t>) </a:t>
            </a:r>
            <a:endParaRPr lang="ko-KR" altLang="en-US" sz="2000" dirty="0"/>
          </a:p>
        </p:txBody>
      </p:sp>
      <p:sp>
        <p:nvSpPr>
          <p:cNvPr id="7" name="Text Placeholder 2"/>
          <p:cNvSpPr txBox="1">
            <a:spLocks/>
          </p:cNvSpPr>
          <p:nvPr/>
        </p:nvSpPr>
        <p:spPr>
          <a:xfrm>
            <a:off x="323528" y="2348880"/>
            <a:ext cx="8352928" cy="360040"/>
          </a:xfrm>
          <a:prstGeom prst="rect">
            <a:avLst/>
          </a:prstGeom>
          <a:ln>
            <a:noFill/>
          </a:ln>
        </p:spPr>
        <p:txBody>
          <a:bodyPr vert="horz" lIns="0" tIns="0" rIns="0" bIns="0" rtlCol="0">
            <a:noAutofit/>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2300" b="1" i="0" u="none" strike="noStrike" kern="1200" cap="none" spc="0" normalizeH="0" baseline="0" noProof="0" dirty="0" smtClean="0">
                <a:ln>
                  <a:noFill/>
                </a:ln>
                <a:solidFill>
                  <a:schemeClr val="tx1"/>
                </a:solidFill>
                <a:effectLst/>
                <a:uLnTx/>
                <a:uFillTx/>
                <a:latin typeface="+mn-ea"/>
                <a:cs typeface="+mn-cs"/>
              </a:rPr>
              <a:t>데이터의 입력</a:t>
            </a:r>
            <a:endParaRPr kumimoji="0" lang="ko-KR" altLang="en-US" sz="2300" b="0" i="0" u="none" strike="noStrike" kern="1200" cap="none" spc="0" normalizeH="0" baseline="0" noProof="0" dirty="0">
              <a:ln>
                <a:noFill/>
              </a:ln>
              <a:solidFill>
                <a:schemeClr val="tx1"/>
              </a:solidFill>
              <a:effectLst/>
              <a:uLnTx/>
              <a:uFillTx/>
              <a:latin typeface="+mn-ea"/>
              <a:cs typeface="+mn-cs"/>
            </a:endParaRPr>
          </a:p>
        </p:txBody>
      </p:sp>
      <p:pic>
        <p:nvPicPr>
          <p:cNvPr id="5122" name="Picture 2"/>
          <p:cNvPicPr>
            <a:picLocks noChangeAspect="1" noChangeArrowheads="1"/>
          </p:cNvPicPr>
          <p:nvPr/>
        </p:nvPicPr>
        <p:blipFill>
          <a:blip r:embed="rId4" cstate="print"/>
          <a:srcRect/>
          <a:stretch>
            <a:fillRect/>
          </a:stretch>
        </p:blipFill>
        <p:spPr bwMode="auto">
          <a:xfrm>
            <a:off x="539552" y="4509120"/>
            <a:ext cx="7404556" cy="158417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2/3</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Autofit/>
          </a:bodyPr>
          <a:lstStyle/>
          <a:p>
            <a:r>
              <a:rPr lang="en-US" altLang="ko-KR" sz="2300" b="1" dirty="0" err="1" smtClean="0"/>
              <a:t>printf</a:t>
            </a:r>
            <a:r>
              <a:rPr lang="ko-KR" altLang="en-US" sz="2300" b="1" dirty="0" smtClean="0"/>
              <a:t>와 </a:t>
            </a:r>
            <a:r>
              <a:rPr lang="en-US" altLang="ko-KR" sz="2300" b="1" dirty="0" err="1" smtClean="0"/>
              <a:t>scanf</a:t>
            </a:r>
            <a:r>
              <a:rPr lang="ko-KR" altLang="en-US" sz="2300" b="1" dirty="0" smtClean="0"/>
              <a:t>의 차이점</a:t>
            </a:r>
            <a:endParaRPr lang="ko-KR" altLang="en-US" sz="2300" dirty="0"/>
          </a:p>
        </p:txBody>
      </p:sp>
      <p:sp>
        <p:nvSpPr>
          <p:cNvPr id="9" name="TextBox 8"/>
          <p:cNvSpPr txBox="1"/>
          <p:nvPr/>
        </p:nvSpPr>
        <p:spPr>
          <a:xfrm>
            <a:off x="395536" y="1700808"/>
            <a:ext cx="8352928" cy="1631216"/>
          </a:xfrm>
          <a:prstGeom prst="rect">
            <a:avLst/>
          </a:prstGeom>
          <a:solidFill>
            <a:schemeClr val="accent1"/>
          </a:solidFill>
          <a:ln>
            <a:solidFill>
              <a:schemeClr val="tx1"/>
            </a:solidFill>
          </a:ln>
          <a:effectLst/>
        </p:spPr>
        <p:txBody>
          <a:bodyPr wrap="square" rtlCol="0">
            <a:spAutoFit/>
          </a:bodyPr>
          <a:lstStyle/>
          <a:p>
            <a:r>
              <a:rPr lang="en-US" altLang="ko-KR" sz="2000" dirty="0" err="1" smtClean="0"/>
              <a:t>scanf</a:t>
            </a:r>
            <a:r>
              <a:rPr lang="ko-KR" altLang="en-US" sz="2000" dirty="0" smtClean="0"/>
              <a:t>의 대상은 오직 변수만 사용이 가능하나 </a:t>
            </a:r>
            <a:r>
              <a:rPr lang="en-US" altLang="ko-KR" sz="2000" dirty="0" err="1" smtClean="0"/>
              <a:t>printf</a:t>
            </a:r>
            <a:r>
              <a:rPr lang="ko-KR" altLang="en-US" sz="2000" dirty="0" smtClean="0"/>
              <a:t>는 상수</a:t>
            </a:r>
            <a:r>
              <a:rPr lang="en-US" altLang="ko-KR" sz="2000" dirty="0" smtClean="0"/>
              <a:t>, </a:t>
            </a:r>
            <a:r>
              <a:rPr lang="ko-KR" altLang="en-US" sz="2000" dirty="0" smtClean="0"/>
              <a:t>수식 그리고 변수에 대해서 사용이 가능함</a:t>
            </a:r>
            <a:r>
              <a:rPr lang="en-US" altLang="ko-KR" sz="2000" dirty="0" smtClean="0"/>
              <a:t>.</a:t>
            </a:r>
            <a:endParaRPr lang="ko-KR" altLang="en-US" sz="2000" dirty="0" smtClean="0"/>
          </a:p>
          <a:p>
            <a:r>
              <a:rPr lang="en-US" altLang="ko-KR" sz="2000" dirty="0" err="1" smtClean="0"/>
              <a:t>scanf</a:t>
            </a:r>
            <a:r>
              <a:rPr lang="ko-KR" altLang="en-US" sz="2000" dirty="0" smtClean="0"/>
              <a:t>에서는 형식 지정자 외에 문장을 사용할 수 없다</a:t>
            </a:r>
            <a:r>
              <a:rPr lang="en-US" altLang="ko-KR" sz="2000" dirty="0" smtClean="0"/>
              <a:t>.</a:t>
            </a:r>
            <a:endParaRPr lang="ko-KR" altLang="en-US" sz="2000" dirty="0" smtClean="0"/>
          </a:p>
          <a:p>
            <a:r>
              <a:rPr lang="en-US" altLang="ko-KR" sz="2000" dirty="0" err="1" smtClean="0"/>
              <a:t>scanf</a:t>
            </a:r>
            <a:r>
              <a:rPr lang="ko-KR" altLang="en-US" sz="2000" dirty="0" smtClean="0"/>
              <a:t>에서 입력에 사용할 변수 앞에 주소 연산자인 </a:t>
            </a:r>
            <a:r>
              <a:rPr lang="en-US" altLang="ko-KR" sz="2000" dirty="0" smtClean="0"/>
              <a:t>&amp;</a:t>
            </a:r>
            <a:r>
              <a:rPr lang="ko-KR" altLang="en-US" sz="2000" dirty="0" smtClean="0"/>
              <a:t>을 사용한다</a:t>
            </a:r>
            <a:r>
              <a:rPr lang="en-US" altLang="ko-KR" sz="2000" dirty="0" smtClean="0"/>
              <a:t>.</a:t>
            </a:r>
            <a:endParaRPr lang="ko-KR" altLang="en-US" sz="2000" dirty="0" smtClean="0"/>
          </a:p>
          <a:p>
            <a:r>
              <a:rPr lang="en-US" altLang="ko-KR" sz="2000" dirty="0" err="1" smtClean="0"/>
              <a:t>scanf</a:t>
            </a:r>
            <a:r>
              <a:rPr lang="ko-KR" altLang="en-US" sz="2000" dirty="0" smtClean="0"/>
              <a:t>에서 데이터를 입력할 경우 </a:t>
            </a:r>
            <a:r>
              <a:rPr lang="en-US" altLang="ko-KR" sz="2000" dirty="0" smtClean="0"/>
              <a:t>Enter</a:t>
            </a:r>
            <a:r>
              <a:rPr lang="ko-KR" altLang="en-US" sz="2000" dirty="0" smtClean="0"/>
              <a:t>키를 사용한다</a:t>
            </a:r>
            <a:r>
              <a:rPr lang="en-US" altLang="ko-KR" sz="2000" dirty="0" smtClean="0"/>
              <a:t>.</a:t>
            </a:r>
            <a:endParaRPr lang="ko-KR" altLang="en-US" sz="2000" dirty="0"/>
          </a:p>
        </p:txBody>
      </p:sp>
      <p:sp>
        <p:nvSpPr>
          <p:cNvPr id="7" name="Text Placeholder 2"/>
          <p:cNvSpPr txBox="1">
            <a:spLocks/>
          </p:cNvSpPr>
          <p:nvPr/>
        </p:nvSpPr>
        <p:spPr>
          <a:xfrm>
            <a:off x="467544" y="3717032"/>
            <a:ext cx="8352928" cy="360040"/>
          </a:xfrm>
          <a:prstGeom prst="rect">
            <a:avLst/>
          </a:prstGeom>
          <a:ln>
            <a:noFill/>
          </a:ln>
        </p:spPr>
        <p:txBody>
          <a:bodyPr vert="horz" lIns="0" tIns="0" rIns="0" bIns="0" rtlCol="0">
            <a:noAutofit/>
          </a:bodyPr>
          <a:lstStyle/>
          <a:p>
            <a:pPr marL="396875" marR="0" lvl="0" indent="-396875" algn="l" defTabSz="914363" rtl="0" eaLnBrk="1" fontAlgn="auto" latinLnBrk="1" hangingPunct="1">
              <a:lnSpc>
                <a:spcPct val="120000"/>
              </a:lnSpc>
              <a:spcBef>
                <a:spcPct val="20000"/>
              </a:spcBef>
              <a:spcAft>
                <a:spcPts val="0"/>
              </a:spcAft>
              <a:buClrTx/>
              <a:buSzTx/>
              <a:buFontTx/>
              <a:buBlip>
                <a:blip r:embed="rId3"/>
              </a:buBlip>
              <a:tabLst/>
              <a:defRPr/>
            </a:pPr>
            <a:r>
              <a:rPr kumimoji="0" lang="ko-KR" altLang="en-US" sz="2300" b="1" i="0" u="none" strike="noStrike" kern="1200" cap="none" spc="0" normalizeH="0" baseline="0" noProof="0" dirty="0" smtClean="0">
                <a:ln>
                  <a:noFill/>
                </a:ln>
                <a:solidFill>
                  <a:schemeClr val="tx1"/>
                </a:solidFill>
                <a:effectLst/>
                <a:uLnTx/>
                <a:uFillTx/>
                <a:latin typeface="+mn-ea"/>
                <a:cs typeface="+mn-cs"/>
              </a:rPr>
              <a:t>입력 받을 데이터 형과 </a:t>
            </a:r>
            <a:r>
              <a:rPr kumimoji="0" lang="en-US" altLang="ko-KR" sz="2300" b="1" i="0" u="none" strike="noStrike" kern="1200" cap="none" spc="0" normalizeH="0" baseline="0" noProof="0" dirty="0" err="1" smtClean="0">
                <a:ln>
                  <a:noFill/>
                </a:ln>
                <a:solidFill>
                  <a:schemeClr val="tx1"/>
                </a:solidFill>
                <a:effectLst/>
                <a:uLnTx/>
                <a:uFillTx/>
                <a:latin typeface="+mn-ea"/>
                <a:cs typeface="+mn-cs"/>
              </a:rPr>
              <a:t>scanf</a:t>
            </a:r>
            <a:r>
              <a:rPr kumimoji="0" lang="ko-KR" altLang="en-US" sz="2300" b="1" i="0" u="none" strike="noStrike" kern="1200" cap="none" spc="0" normalizeH="0" baseline="0" noProof="0" dirty="0" smtClean="0">
                <a:ln>
                  <a:noFill/>
                </a:ln>
                <a:solidFill>
                  <a:schemeClr val="tx1"/>
                </a:solidFill>
                <a:effectLst/>
                <a:uLnTx/>
                <a:uFillTx/>
                <a:latin typeface="+mn-ea"/>
                <a:cs typeface="+mn-cs"/>
              </a:rPr>
              <a:t>의 사용방법</a:t>
            </a:r>
            <a:endParaRPr kumimoji="0" lang="ko-KR" altLang="en-US" sz="2300" b="0" i="0" u="none" strike="noStrike" kern="1200" cap="none" spc="0" normalizeH="0" baseline="0" noProof="0" dirty="0">
              <a:ln>
                <a:noFill/>
              </a:ln>
              <a:solidFill>
                <a:schemeClr val="tx1"/>
              </a:solidFill>
              <a:effectLst/>
              <a:uLnTx/>
              <a:uFillTx/>
              <a:latin typeface="+mn-ea"/>
              <a:cs typeface="+mn-cs"/>
            </a:endParaRPr>
          </a:p>
        </p:txBody>
      </p:sp>
      <p:pic>
        <p:nvPicPr>
          <p:cNvPr id="11" name="Picture 4"/>
          <p:cNvPicPr>
            <a:picLocks noChangeAspect="1" noChangeArrowheads="1"/>
          </p:cNvPicPr>
          <p:nvPr/>
        </p:nvPicPr>
        <p:blipFill>
          <a:blip r:embed="rId4" cstate="print"/>
          <a:srcRect/>
          <a:stretch>
            <a:fillRect/>
          </a:stretch>
        </p:blipFill>
        <p:spPr bwMode="auto">
          <a:xfrm>
            <a:off x="467544" y="4437112"/>
            <a:ext cx="8029575"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a:bodyPr>
          <a:lstStyle/>
          <a:p>
            <a:r>
              <a:rPr lang="ko-KR" altLang="en-US" dirty="0" smtClean="0"/>
              <a:t>데이터의 출력과 입력</a:t>
            </a:r>
            <a:endParaRPr lang="en-US" dirty="0">
              <a:solidFill>
                <a:schemeClr val="tx2"/>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TextBox 10"/>
          <p:cNvSpPr txBox="1"/>
          <p:nvPr/>
        </p:nvSpPr>
        <p:spPr>
          <a:xfrm>
            <a:off x="3995936" y="4221088"/>
            <a:ext cx="4392488" cy="1631216"/>
          </a:xfrm>
          <a:prstGeom prst="rect">
            <a:avLst/>
          </a:prstGeom>
          <a:solidFill>
            <a:schemeClr val="accent1"/>
          </a:solidFill>
          <a:ln>
            <a:solidFill>
              <a:schemeClr val="tx1"/>
            </a:solidFill>
          </a:ln>
          <a:effectLst/>
        </p:spPr>
        <p:txBody>
          <a:bodyPr wrap="square" rtlCol="0">
            <a:spAutoFit/>
          </a:bodyPr>
          <a:lstStyle/>
          <a:p>
            <a:r>
              <a:rPr lang="ko-KR" altLang="en-US" sz="2000" dirty="0" smtClean="0"/>
              <a:t>입력 함수를 사용하면 프로그램의 실행 중에 필요한 값들을 마치 탁상용 계산기의 숫자 버튼을 이용하여 데이터를 입력하듯이 키보드를 통해 직접 입력할 수 있다</a:t>
            </a:r>
            <a:r>
              <a:rPr lang="en-US" altLang="ko-KR" sz="2000" dirty="0" smtClean="0"/>
              <a:t>.</a:t>
            </a:r>
            <a:endParaRPr lang="ko-KR" altLang="en-US" sz="2000" dirty="0"/>
          </a:p>
        </p:txBody>
      </p:sp>
      <p:sp>
        <p:nvSpPr>
          <p:cNvPr id="13" name="Text Placeholder 2"/>
          <p:cNvSpPr txBox="1">
            <a:spLocks/>
          </p:cNvSpPr>
          <p:nvPr/>
        </p:nvSpPr>
        <p:spPr>
          <a:xfrm>
            <a:off x="179512" y="980728"/>
            <a:ext cx="8583488" cy="2880320"/>
          </a:xfrm>
          <a:prstGeom prst="rect">
            <a:avLst/>
          </a:prstGeom>
        </p:spPr>
        <p:txBody>
          <a:bodyPr vert="horz" lIns="0" tIns="0" rIns="0" bIns="0" rtlCol="0">
            <a:normAutofit fontScale="92500" lnSpcReduction="20000"/>
          </a:bodyPr>
          <a:lstStyle/>
          <a:p>
            <a:pPr marL="396875" lvl="0" indent="-396875" defTabSz="914363" latinLnBrk="1">
              <a:lnSpc>
                <a:spcPct val="120000"/>
              </a:lnSpc>
              <a:spcBef>
                <a:spcPct val="20000"/>
              </a:spcBef>
              <a:buBlip>
                <a:blip r:embed="rId3"/>
              </a:buBlip>
            </a:pPr>
            <a:r>
              <a:rPr lang="ko-KR" altLang="en-US" sz="2800" b="1" dirty="0" smtClean="0">
                <a:solidFill>
                  <a:schemeClr val="bg2">
                    <a:lumMod val="50000"/>
                  </a:schemeClr>
                </a:solidFill>
                <a:latin typeface="+mn-ea"/>
              </a:rPr>
              <a:t>데이터 출력</a:t>
            </a:r>
            <a:r>
              <a:rPr lang="en-US" altLang="ko-KR" sz="2800" dirty="0" smtClean="0">
                <a:latin typeface="+mn-ea"/>
              </a:rPr>
              <a:t>(</a:t>
            </a:r>
            <a:r>
              <a:rPr lang="ko-KR" altLang="en-US" sz="2800" dirty="0" smtClean="0">
                <a:latin typeface="+mn-ea"/>
              </a:rPr>
              <a:t>출력함수 </a:t>
            </a:r>
            <a:r>
              <a:rPr lang="en-US" altLang="ko-KR" sz="2800" dirty="0" err="1" smtClean="0">
                <a:latin typeface="+mn-ea"/>
              </a:rPr>
              <a:t>printf</a:t>
            </a:r>
            <a:r>
              <a:rPr lang="en-US" altLang="ko-KR" sz="2800" dirty="0" smtClean="0">
                <a:latin typeface="+mn-ea"/>
              </a:rPr>
              <a:t>) : </a:t>
            </a:r>
            <a:r>
              <a:rPr lang="ko-KR" altLang="en-US" sz="2800" dirty="0" smtClean="0">
                <a:latin typeface="+mn-ea"/>
              </a:rPr>
              <a:t>상수</a:t>
            </a:r>
            <a:r>
              <a:rPr lang="en-US" altLang="ko-KR" sz="2800" dirty="0" smtClean="0">
                <a:latin typeface="+mn-ea"/>
              </a:rPr>
              <a:t>, </a:t>
            </a:r>
            <a:r>
              <a:rPr lang="ko-KR" altLang="en-US" sz="2800" dirty="0" smtClean="0">
                <a:latin typeface="+mn-ea"/>
              </a:rPr>
              <a:t>변수</a:t>
            </a:r>
            <a:r>
              <a:rPr lang="en-US" altLang="ko-KR" sz="2800" dirty="0" smtClean="0">
                <a:latin typeface="+mn-ea"/>
              </a:rPr>
              <a:t>, </a:t>
            </a:r>
            <a:r>
              <a:rPr lang="ko-KR" altLang="en-US" sz="2800" dirty="0" smtClean="0">
                <a:latin typeface="+mn-ea"/>
              </a:rPr>
              <a:t>연산결과를 화면에 출력</a:t>
            </a:r>
            <a:endParaRPr lang="en-US" altLang="ko-KR" sz="2800" dirty="0" smtClean="0">
              <a:latin typeface="+mn-ea"/>
            </a:endParaRPr>
          </a:p>
          <a:p>
            <a:pPr marL="396875" lvl="0" indent="-396875" defTabSz="914363" latinLnBrk="1">
              <a:lnSpc>
                <a:spcPct val="120000"/>
              </a:lnSpc>
              <a:spcBef>
                <a:spcPct val="20000"/>
              </a:spcBef>
              <a:buBlip>
                <a:blip r:embed="rId3"/>
              </a:buBlip>
            </a:pPr>
            <a:r>
              <a:rPr lang="ko-KR" altLang="en-US" sz="2800" b="1" dirty="0" smtClean="0">
                <a:solidFill>
                  <a:schemeClr val="bg2">
                    <a:lumMod val="50000"/>
                  </a:schemeClr>
                </a:solidFill>
                <a:latin typeface="+mn-ea"/>
              </a:rPr>
              <a:t>데이터 입력</a:t>
            </a:r>
            <a:endParaRPr kumimoji="0" lang="ko-KR" altLang="en-US" sz="2400" b="1" i="0" u="none" strike="noStrike" kern="1200" cap="none" spc="0" normalizeH="0" baseline="0" noProof="0" dirty="0" smtClean="0">
              <a:ln>
                <a:noFill/>
              </a:ln>
              <a:solidFill>
                <a:schemeClr val="bg2">
                  <a:lumMod val="50000"/>
                </a:schemeClr>
              </a:solidFill>
              <a:effectLst/>
              <a:uLnTx/>
              <a:uFillTx/>
              <a:latin typeface="+mn-ea"/>
              <a:cs typeface="+mn-cs"/>
            </a:endParaRPr>
          </a:p>
          <a:p>
            <a:pPr marL="914400" marR="0" lvl="1" indent="-396875" algn="l" defTabSz="914363" rtl="0" eaLnBrk="1" fontAlgn="auto" latinLnBrk="1" hangingPunct="1">
              <a:lnSpc>
                <a:spcPct val="120000"/>
              </a:lnSpc>
              <a:spcBef>
                <a:spcPct val="20000"/>
              </a:spcBef>
              <a:spcAft>
                <a:spcPts val="0"/>
              </a:spcAft>
              <a:buClrTx/>
              <a:buSzTx/>
              <a:buFontTx/>
              <a:buBlip>
                <a:blip r:embed="rId4"/>
              </a:buBlip>
              <a:tabLst/>
              <a:defRPr/>
            </a:pPr>
            <a:r>
              <a:rPr kumimoji="0" lang="en-US" altLang="ko-KR" sz="2400" b="0" i="0" u="none" strike="noStrike" kern="1200" cap="none" spc="0" normalizeH="0" baseline="0" noProof="0" dirty="0" smtClean="0">
                <a:ln>
                  <a:noFill/>
                </a:ln>
                <a:solidFill>
                  <a:schemeClr val="tx1"/>
                </a:solidFill>
                <a:effectLst/>
                <a:uLnTx/>
                <a:uFillTx/>
                <a:latin typeface="+mn-ea"/>
                <a:cs typeface="+mn-cs"/>
              </a:rPr>
              <a:t>[</a:t>
            </a:r>
            <a:r>
              <a:rPr kumimoji="0" lang="ko-KR" altLang="en-US" sz="2400" b="0" i="0" u="none" strike="noStrike" kern="1200" cap="none" spc="0" normalizeH="0" baseline="0" noProof="0" dirty="0" smtClean="0">
                <a:ln>
                  <a:noFill/>
                </a:ln>
                <a:solidFill>
                  <a:schemeClr val="tx1"/>
                </a:solidFill>
                <a:effectLst/>
                <a:uLnTx/>
                <a:uFillTx/>
                <a:latin typeface="+mn-ea"/>
                <a:cs typeface="+mn-cs"/>
              </a:rPr>
              <a:t>방법 </a:t>
            </a:r>
            <a:r>
              <a:rPr kumimoji="0" lang="en-US" altLang="ko-KR" sz="2400" b="0" i="0" u="none" strike="noStrike" kern="1200" cap="none" spc="0" normalizeH="0" baseline="0" noProof="0" dirty="0" smtClean="0">
                <a:ln>
                  <a:noFill/>
                </a:ln>
                <a:solidFill>
                  <a:schemeClr val="tx1"/>
                </a:solidFill>
                <a:effectLst/>
                <a:uLnTx/>
                <a:uFillTx/>
                <a:latin typeface="+mn-ea"/>
                <a:cs typeface="+mn-cs"/>
              </a:rPr>
              <a:t>1] : </a:t>
            </a:r>
            <a:r>
              <a:rPr kumimoji="0" lang="ko-KR" altLang="en-US" sz="2400" b="0" i="0" u="sng" strike="noStrike" kern="1200" cap="none" spc="0" normalizeH="0" noProof="0" dirty="0" smtClean="0">
                <a:ln>
                  <a:noFill/>
                </a:ln>
                <a:solidFill>
                  <a:schemeClr val="tx1"/>
                </a:solidFill>
                <a:effectLst/>
                <a:uLnTx/>
                <a:uFill>
                  <a:solidFill>
                    <a:srgbClr val="FF0000"/>
                  </a:solidFill>
                </a:uFill>
                <a:latin typeface="+mn-ea"/>
                <a:cs typeface="+mn-cs"/>
              </a:rPr>
              <a:t>프로그램 실행 전</a:t>
            </a:r>
            <a:r>
              <a:rPr kumimoji="0" lang="ko-KR" altLang="en-US" sz="2400" b="0" i="0" u="none" strike="noStrike" kern="1200" cap="none" spc="0" normalizeH="0" baseline="0" noProof="0" dirty="0" smtClean="0">
                <a:ln>
                  <a:noFill/>
                </a:ln>
                <a:solidFill>
                  <a:schemeClr val="tx1"/>
                </a:solidFill>
                <a:effectLst/>
                <a:uLnTx/>
                <a:uFillTx/>
                <a:latin typeface="+mn-ea"/>
                <a:cs typeface="+mn-cs"/>
              </a:rPr>
              <a:t>에 변수의 값을 초기화</a:t>
            </a:r>
            <a:endParaRPr kumimoji="0" lang="en-US" altLang="ko-KR" sz="2400" b="0" i="0" u="none" strike="noStrike" kern="1200" cap="none" spc="0" normalizeH="0" baseline="0" noProof="0" dirty="0" smtClean="0">
              <a:ln>
                <a:noFill/>
              </a:ln>
              <a:solidFill>
                <a:schemeClr val="tx1"/>
              </a:solidFill>
              <a:effectLst/>
              <a:uLnTx/>
              <a:uFillTx/>
              <a:latin typeface="+mn-ea"/>
              <a:cs typeface="+mn-cs"/>
            </a:endParaRPr>
          </a:p>
          <a:p>
            <a:pPr marL="914400" marR="0" lvl="1" indent="-396875" algn="l" defTabSz="914363" rtl="0" eaLnBrk="1" fontAlgn="auto" latinLnBrk="1" hangingPunct="1">
              <a:lnSpc>
                <a:spcPct val="120000"/>
              </a:lnSpc>
              <a:spcBef>
                <a:spcPct val="20000"/>
              </a:spcBef>
              <a:spcAft>
                <a:spcPts val="0"/>
              </a:spcAft>
              <a:buClrTx/>
              <a:buSzTx/>
              <a:tabLst/>
              <a:defRPr/>
            </a:pPr>
            <a:r>
              <a:rPr lang="en-US" altLang="ko-KR" sz="2400" dirty="0" smtClean="0">
                <a:latin typeface="+mn-ea"/>
              </a:rPr>
              <a:t>     </a:t>
            </a:r>
            <a:r>
              <a:rPr lang="ko-KR" altLang="en-US" sz="2400" dirty="0" smtClean="0">
                <a:latin typeface="+mn-ea"/>
              </a:rPr>
              <a:t>예 </a:t>
            </a:r>
            <a:r>
              <a:rPr lang="en-US" altLang="ko-KR" sz="2400" dirty="0" smtClean="0">
                <a:latin typeface="+mn-ea"/>
              </a:rPr>
              <a:t>:  </a:t>
            </a:r>
            <a:r>
              <a:rPr lang="en-US" altLang="ko-KR" sz="2400" dirty="0" err="1" smtClean="0">
                <a:latin typeface="+mn-ea"/>
              </a:rPr>
              <a:t>int</a:t>
            </a:r>
            <a:r>
              <a:rPr lang="en-US" altLang="ko-KR" sz="2400" dirty="0" smtClean="0">
                <a:latin typeface="+mn-ea"/>
              </a:rPr>
              <a:t> a=3;</a:t>
            </a:r>
            <a:endParaRPr kumimoji="0" lang="en-US" altLang="ko-KR" sz="2400" b="0" i="0" u="none" strike="noStrike" kern="1200" cap="none" spc="0" normalizeH="0" baseline="0" noProof="0" dirty="0" smtClean="0">
              <a:ln>
                <a:noFill/>
              </a:ln>
              <a:solidFill>
                <a:schemeClr val="tx1"/>
              </a:solidFill>
              <a:effectLst/>
              <a:uLnTx/>
              <a:uFillTx/>
              <a:latin typeface="+mn-ea"/>
              <a:cs typeface="+mn-cs"/>
            </a:endParaRPr>
          </a:p>
          <a:p>
            <a:pPr marL="914400" marR="0" lvl="1" indent="-396875" algn="l" defTabSz="914363" rtl="0" eaLnBrk="1" fontAlgn="auto" latinLnBrk="1" hangingPunct="1">
              <a:lnSpc>
                <a:spcPct val="120000"/>
              </a:lnSpc>
              <a:spcBef>
                <a:spcPct val="20000"/>
              </a:spcBef>
              <a:spcAft>
                <a:spcPts val="0"/>
              </a:spcAft>
              <a:buClrTx/>
              <a:buSzTx/>
              <a:buFontTx/>
              <a:buBlip>
                <a:blip r:embed="rId4"/>
              </a:buBlip>
              <a:tabLst/>
              <a:defRPr/>
            </a:pPr>
            <a:r>
              <a:rPr lang="en-US" altLang="ko-KR" sz="2400" dirty="0" smtClean="0">
                <a:latin typeface="+mn-ea"/>
              </a:rPr>
              <a:t>[</a:t>
            </a:r>
            <a:r>
              <a:rPr lang="ko-KR" altLang="en-US" sz="2400" dirty="0" smtClean="0">
                <a:latin typeface="+mn-ea"/>
              </a:rPr>
              <a:t>방법 </a:t>
            </a:r>
            <a:r>
              <a:rPr lang="en-US" altLang="ko-KR" sz="2400" dirty="0" smtClean="0">
                <a:latin typeface="+mn-ea"/>
              </a:rPr>
              <a:t>2] : </a:t>
            </a:r>
            <a:r>
              <a:rPr lang="ko-KR" altLang="en-US" sz="2400" u="sng" dirty="0" smtClean="0">
                <a:uFill>
                  <a:solidFill>
                    <a:srgbClr val="C00000"/>
                  </a:solidFill>
                </a:uFill>
                <a:latin typeface="+mn-ea"/>
              </a:rPr>
              <a:t>프로그램 실행 후</a:t>
            </a:r>
            <a:r>
              <a:rPr lang="ko-KR" altLang="en-US" sz="2400" dirty="0" smtClean="0">
                <a:latin typeface="+mn-ea"/>
              </a:rPr>
              <a:t>에 변수의 값을 화면 상에서 입력</a:t>
            </a:r>
            <a:r>
              <a:rPr lang="en-US" altLang="ko-KR" sz="2400" dirty="0" smtClean="0">
                <a:latin typeface="+mn-ea"/>
              </a:rPr>
              <a:t>(</a:t>
            </a:r>
            <a:r>
              <a:rPr lang="ko-KR" altLang="en-US" sz="2400" dirty="0" smtClean="0">
                <a:latin typeface="+mn-ea"/>
              </a:rPr>
              <a:t>입력함수 </a:t>
            </a:r>
            <a:r>
              <a:rPr lang="en-US" altLang="ko-KR" sz="2400" dirty="0" err="1" smtClean="0">
                <a:latin typeface="+mn-ea"/>
              </a:rPr>
              <a:t>scanf</a:t>
            </a:r>
            <a:r>
              <a:rPr lang="en-US" altLang="ko-KR" sz="2400" dirty="0" smtClean="0">
                <a:latin typeface="+mn-ea"/>
              </a:rPr>
              <a:t>)</a:t>
            </a:r>
            <a:endParaRPr kumimoji="0" lang="ko-KR" altLang="en-US" sz="2800" b="0" i="0" u="none" strike="noStrike" kern="1200" cap="none" spc="0" normalizeH="0" baseline="0" noProof="0" dirty="0" smtClean="0">
              <a:ln>
                <a:noFill/>
              </a:ln>
              <a:solidFill>
                <a:schemeClr val="tx1"/>
              </a:solidFill>
              <a:effectLst/>
              <a:uLnTx/>
              <a:uFillTx/>
              <a:latin typeface="+mn-ea"/>
              <a:cs typeface="+mn-cs"/>
            </a:endParaRPr>
          </a:p>
          <a:p>
            <a:pPr marL="396875" marR="0" lvl="0" indent="-396875" algn="l" defTabSz="914363" rtl="0" eaLnBrk="1" fontAlgn="auto" latinLnBrk="1" hangingPunct="1">
              <a:lnSpc>
                <a:spcPct val="120000"/>
              </a:lnSpc>
              <a:spcBef>
                <a:spcPct val="20000"/>
              </a:spcBef>
              <a:spcAft>
                <a:spcPts val="0"/>
              </a:spcAft>
              <a:buClrTx/>
              <a:buSzTx/>
              <a:buFontTx/>
              <a:buNone/>
              <a:tabLst/>
              <a:defRPr/>
            </a:pPr>
            <a:endParaRPr kumimoji="0" lang="en-US" altLang="ko-KR" sz="2800" b="0" i="0" u="none" strike="noStrike" kern="1200" cap="none" spc="0" normalizeH="0" baseline="0" noProof="0" dirty="0" smtClean="0">
              <a:ln>
                <a:noFill/>
              </a:ln>
              <a:solidFill>
                <a:schemeClr val="tx1"/>
              </a:solidFill>
              <a:effectLst/>
              <a:uLnTx/>
              <a:uFillTx/>
              <a:latin typeface="+mn-ea"/>
              <a:cs typeface="+mn-cs"/>
            </a:endParaRPr>
          </a:p>
        </p:txBody>
      </p:sp>
      <p:pic>
        <p:nvPicPr>
          <p:cNvPr id="3" name="Picture 2"/>
          <p:cNvPicPr>
            <a:picLocks noChangeAspect="1" noChangeArrowheads="1"/>
          </p:cNvPicPr>
          <p:nvPr/>
        </p:nvPicPr>
        <p:blipFill>
          <a:blip r:embed="rId5" cstate="print"/>
          <a:srcRect/>
          <a:stretch>
            <a:fillRect/>
          </a:stretch>
        </p:blipFill>
        <p:spPr bwMode="auto">
          <a:xfrm>
            <a:off x="395536" y="3933056"/>
            <a:ext cx="3024336" cy="2643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3/3</a:t>
            </a:r>
            <a:endParaRPr lang="en-US" dirty="0">
              <a:solidFill>
                <a:schemeClr val="tx2"/>
              </a:solidFill>
            </a:endParaRPr>
          </a:p>
        </p:txBody>
      </p:sp>
      <p:sp>
        <p:nvSpPr>
          <p:cNvPr id="3" name="Text Placeholder 2"/>
          <p:cNvSpPr>
            <a:spLocks noGrp="1"/>
          </p:cNvSpPr>
          <p:nvPr>
            <p:ph type="body" sz="quarter" idx="10"/>
          </p:nvPr>
        </p:nvSpPr>
        <p:spPr>
          <a:xfrm>
            <a:off x="323528" y="1124744"/>
            <a:ext cx="8352928" cy="360040"/>
          </a:xfrm>
          <a:ln>
            <a:noFill/>
          </a:ln>
        </p:spPr>
        <p:txBody>
          <a:bodyPr>
            <a:normAutofit fontScale="92500" lnSpcReduction="20000"/>
          </a:bodyPr>
          <a:lstStyle/>
          <a:p>
            <a:r>
              <a:rPr lang="ko-KR" altLang="en-US" sz="2400" b="1" dirty="0" smtClean="0"/>
              <a:t>형식</a:t>
            </a:r>
            <a:r>
              <a:rPr lang="en-US" altLang="ko-KR" sz="2400" b="1" dirty="0" smtClean="0"/>
              <a:t> </a:t>
            </a:r>
            <a:r>
              <a:rPr lang="ko-KR" altLang="en-US" sz="2400" b="1" dirty="0" smtClean="0"/>
              <a:t>지정자</a:t>
            </a:r>
            <a:endParaRPr lang="ko-KR" altLang="en-US" sz="2400" dirty="0" smtClean="0"/>
          </a:p>
        </p:txBody>
      </p:sp>
      <p:grpSp>
        <p:nvGrpSpPr>
          <p:cNvPr id="8" name="그룹 7"/>
          <p:cNvGrpSpPr/>
          <p:nvPr/>
        </p:nvGrpSpPr>
        <p:grpSpPr>
          <a:xfrm>
            <a:off x="311319" y="1772816"/>
            <a:ext cx="8581161" cy="3960440"/>
            <a:chOff x="311319" y="1772816"/>
            <a:chExt cx="8581161" cy="3960440"/>
          </a:xfrm>
        </p:grpSpPr>
        <p:sp>
          <p:nvSpPr>
            <p:cNvPr id="10" name="TextBox 9"/>
            <p:cNvSpPr txBox="1"/>
            <p:nvPr/>
          </p:nvSpPr>
          <p:spPr>
            <a:xfrm>
              <a:off x="395536" y="1772816"/>
              <a:ext cx="8352928" cy="1015663"/>
            </a:xfrm>
            <a:prstGeom prst="rect">
              <a:avLst/>
            </a:prstGeom>
            <a:solidFill>
              <a:schemeClr val="accent1"/>
            </a:solidFill>
            <a:ln>
              <a:solidFill>
                <a:schemeClr val="tx1"/>
              </a:solidFill>
            </a:ln>
            <a:effectLst/>
          </p:spPr>
          <p:txBody>
            <a:bodyPr wrap="square" rtlCol="0">
              <a:spAutoFit/>
            </a:bodyPr>
            <a:lstStyle/>
            <a:p>
              <a:r>
                <a:rPr lang="ko-KR" altLang="en-US" sz="2000" dirty="0" smtClean="0"/>
                <a:t>형식 지정자는 데이터의 입력과 출력의 형식을 제어하며 정수형</a:t>
              </a:r>
              <a:r>
                <a:rPr lang="en-US" altLang="ko-KR" sz="2000" dirty="0" smtClean="0"/>
                <a:t>, </a:t>
              </a:r>
              <a:r>
                <a:rPr lang="ko-KR" altLang="en-US" sz="2000" dirty="0" err="1" smtClean="0"/>
                <a:t>실수형</a:t>
              </a:r>
              <a:r>
                <a:rPr lang="ko-KR" altLang="en-US" sz="2000" dirty="0" smtClean="0"/>
                <a:t> 그리고 문자형을 구분하여 사용한다</a:t>
              </a:r>
              <a:r>
                <a:rPr lang="en-US" altLang="ko-KR" sz="2000" dirty="0" smtClean="0"/>
                <a:t>. </a:t>
              </a:r>
              <a:r>
                <a:rPr lang="ko-KR" altLang="en-US" sz="2000" dirty="0" smtClean="0"/>
                <a:t>형식 지정자는 데이터의 전체 자릿수 또는 소수 이하의 자릿수를 지정하여 입출력을 할 수 있다</a:t>
              </a:r>
              <a:r>
                <a:rPr lang="en-US" altLang="ko-KR" sz="2000" dirty="0" smtClean="0"/>
                <a:t>. </a:t>
              </a:r>
              <a:endParaRPr lang="ko-KR" altLang="en-US" sz="2000" dirty="0"/>
            </a:p>
          </p:txBody>
        </p:sp>
        <p:pic>
          <p:nvPicPr>
            <p:cNvPr id="6146" name="Picture 2"/>
            <p:cNvPicPr>
              <a:picLocks noChangeAspect="1" noChangeArrowheads="1"/>
            </p:cNvPicPr>
            <p:nvPr/>
          </p:nvPicPr>
          <p:blipFill>
            <a:blip r:embed="rId3" cstate="print"/>
            <a:srcRect/>
            <a:stretch>
              <a:fillRect/>
            </a:stretch>
          </p:blipFill>
          <p:spPr bwMode="auto">
            <a:xfrm>
              <a:off x="311319" y="3212976"/>
              <a:ext cx="8581161" cy="252028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763000" cy="606524"/>
          </a:xfrm>
        </p:spPr>
        <p:txBody>
          <a:bodyPr>
            <a:normAutofit/>
          </a:bodyPr>
          <a:lstStyle/>
          <a:p>
            <a:r>
              <a:rPr lang="ko-KR" altLang="en-US" dirty="0" smtClean="0"/>
              <a:t>데이터 형에 따른 </a:t>
            </a:r>
            <a:r>
              <a:rPr lang="en-US" altLang="ko-KR" dirty="0" err="1" smtClean="0"/>
              <a:t>scanf</a:t>
            </a:r>
            <a:r>
              <a:rPr lang="ko-KR" altLang="en-US" dirty="0" smtClean="0"/>
              <a:t>의 사용법</a:t>
            </a:r>
            <a:endParaRPr lang="en-US" dirty="0">
              <a:solidFill>
                <a:schemeClr val="tx2"/>
              </a:solidFill>
            </a:endParaRPr>
          </a:p>
        </p:txBody>
      </p:sp>
      <p:sp>
        <p:nvSpPr>
          <p:cNvPr id="409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8" name="TextBox 17"/>
          <p:cNvSpPr txBox="1"/>
          <p:nvPr/>
        </p:nvSpPr>
        <p:spPr>
          <a:xfrm>
            <a:off x="179512" y="3853497"/>
            <a:ext cx="8640960" cy="1015663"/>
          </a:xfrm>
          <a:prstGeom prst="rect">
            <a:avLst/>
          </a:prstGeom>
          <a:solidFill>
            <a:schemeClr val="accent1"/>
          </a:solidFill>
          <a:ln>
            <a:solidFill>
              <a:schemeClr val="tx1"/>
            </a:solidFill>
          </a:ln>
          <a:effectLst/>
        </p:spPr>
        <p:txBody>
          <a:bodyPr wrap="square" rtlCol="0">
            <a:spAutoFit/>
          </a:bodyPr>
          <a:lstStyle/>
          <a:p>
            <a:pPr marL="457200" indent="-457200">
              <a:buAutoNum type="arabicPeriod"/>
            </a:pPr>
            <a:r>
              <a:rPr lang="en-US" altLang="ko-KR" sz="2000" dirty="0" err="1" smtClean="0"/>
              <a:t>scanf</a:t>
            </a:r>
            <a:r>
              <a:rPr lang="ko-KR" altLang="en-US" sz="2000" dirty="0" smtClean="0"/>
              <a:t>를 사용하기 이전에 입력 받을 변수를 데이터 형과 함께 미리 선언</a:t>
            </a:r>
            <a:r>
              <a:rPr lang="en-US" altLang="ko-KR" sz="2000" dirty="0" smtClean="0"/>
              <a:t> </a:t>
            </a:r>
          </a:p>
          <a:p>
            <a:pPr marL="457200" indent="-457200">
              <a:buAutoNum type="arabicPeriod"/>
            </a:pPr>
            <a:r>
              <a:rPr lang="ko-KR" altLang="en-US" sz="2000" dirty="0" smtClean="0"/>
              <a:t>입력할 </a:t>
            </a:r>
            <a:r>
              <a:rPr lang="ko-KR" altLang="en-US" sz="2000" b="1" dirty="0" smtClean="0"/>
              <a:t>변수의 이름 앞에 주소 연산자인 </a:t>
            </a:r>
            <a:r>
              <a:rPr lang="en-US" altLang="ko-KR" sz="2000" b="1" dirty="0" smtClean="0"/>
              <a:t>&amp;</a:t>
            </a:r>
            <a:r>
              <a:rPr lang="ko-KR" altLang="en-US" sz="2000" b="1" dirty="0" smtClean="0"/>
              <a:t>를 사용</a:t>
            </a:r>
            <a:endParaRPr lang="en-US" altLang="ko-KR" sz="2000" b="1" dirty="0" smtClean="0"/>
          </a:p>
          <a:p>
            <a:pPr marL="457200" indent="-457200">
              <a:buAutoNum type="arabicPeriod"/>
            </a:pPr>
            <a:r>
              <a:rPr lang="ko-KR" altLang="en-US" sz="2000" dirty="0" smtClean="0"/>
              <a:t>입력</a:t>
            </a:r>
            <a:r>
              <a:rPr lang="ko-KR" altLang="en-US" sz="2000" b="1" dirty="0" smtClean="0"/>
              <a:t> 형식 지정자의 사용법에  주의</a:t>
            </a:r>
            <a:endParaRPr lang="ko-KR" altLang="en-US" sz="2000" b="1" dirty="0"/>
          </a:p>
        </p:txBody>
      </p:sp>
      <p:pic>
        <p:nvPicPr>
          <p:cNvPr id="2052" name="Picture 4"/>
          <p:cNvPicPr>
            <a:picLocks noChangeAspect="1" noChangeArrowheads="1"/>
          </p:cNvPicPr>
          <p:nvPr/>
        </p:nvPicPr>
        <p:blipFill>
          <a:blip r:embed="rId3" cstate="print"/>
          <a:srcRect/>
          <a:stretch>
            <a:fillRect/>
          </a:stretch>
        </p:blipFill>
        <p:spPr bwMode="auto">
          <a:xfrm>
            <a:off x="179512" y="1196752"/>
            <a:ext cx="8671821" cy="23042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정수형 데이터의 입력과 출력</a:t>
            </a:r>
            <a:endParaRPr lang="ko-KR" altLang="en-US" dirty="0"/>
          </a:p>
        </p:txBody>
      </p:sp>
      <p:pic>
        <p:nvPicPr>
          <p:cNvPr id="3074" name="Picture 2"/>
          <p:cNvPicPr>
            <a:picLocks noChangeAspect="1" noChangeArrowheads="1"/>
          </p:cNvPicPr>
          <p:nvPr/>
        </p:nvPicPr>
        <p:blipFill>
          <a:blip r:embed="rId3" cstate="print"/>
          <a:srcRect/>
          <a:stretch>
            <a:fillRect/>
          </a:stretch>
        </p:blipFill>
        <p:spPr bwMode="auto">
          <a:xfrm>
            <a:off x="395536" y="980728"/>
            <a:ext cx="7286625" cy="1657350"/>
          </a:xfrm>
          <a:prstGeom prst="rect">
            <a:avLst/>
          </a:prstGeom>
          <a:noFill/>
          <a:ln w="9525">
            <a:noFill/>
            <a:miter lim="800000"/>
            <a:headEnd/>
            <a:tailEnd/>
          </a:ln>
        </p:spPr>
      </p:pic>
      <p:sp>
        <p:nvSpPr>
          <p:cNvPr id="7" name="텍스트 개체 틀 4"/>
          <p:cNvSpPr>
            <a:spLocks noGrp="1"/>
          </p:cNvSpPr>
          <p:nvPr>
            <p:ph type="body" sz="quarter" idx="10"/>
          </p:nvPr>
        </p:nvSpPr>
        <p:spPr>
          <a:xfrm>
            <a:off x="359024" y="2708920"/>
            <a:ext cx="7885384" cy="360040"/>
          </a:xfrm>
        </p:spPr>
        <p:txBody>
          <a:bodyPr/>
          <a:lstStyle/>
          <a:p>
            <a:pPr>
              <a:buNone/>
            </a:pPr>
            <a:r>
              <a:rPr lang="ko-KR" altLang="en-US" sz="2000" dirty="0" smtClean="0"/>
              <a:t>다음 예제를 실행하고 키보드를 통해 값을 입력</a:t>
            </a:r>
            <a:endParaRPr lang="en-US" altLang="ko-KR" sz="2000" dirty="0" smtClean="0"/>
          </a:p>
        </p:txBody>
      </p:sp>
      <p:pic>
        <p:nvPicPr>
          <p:cNvPr id="4" name="Picture 4"/>
          <p:cNvPicPr>
            <a:picLocks noChangeAspect="1" noChangeArrowheads="1"/>
          </p:cNvPicPr>
          <p:nvPr/>
        </p:nvPicPr>
        <p:blipFill>
          <a:blip r:embed="rId4" cstate="print"/>
          <a:srcRect/>
          <a:stretch>
            <a:fillRect/>
          </a:stretch>
        </p:blipFill>
        <p:spPr bwMode="auto">
          <a:xfrm>
            <a:off x="5004048" y="3212976"/>
            <a:ext cx="2376264" cy="2054837"/>
          </a:xfrm>
          <a:prstGeom prst="rect">
            <a:avLst/>
          </a:prstGeom>
          <a:noFill/>
          <a:ln w="9525">
            <a:noFill/>
            <a:miter lim="800000"/>
            <a:headEnd/>
            <a:tailEnd/>
          </a:ln>
        </p:spPr>
      </p:pic>
      <p:sp>
        <p:nvSpPr>
          <p:cNvPr id="10" name="TextBox 9"/>
          <p:cNvSpPr txBox="1"/>
          <p:nvPr/>
        </p:nvSpPr>
        <p:spPr>
          <a:xfrm>
            <a:off x="4211960" y="5373216"/>
            <a:ext cx="4896544" cy="707886"/>
          </a:xfrm>
          <a:prstGeom prst="rect">
            <a:avLst/>
          </a:prstGeom>
          <a:solidFill>
            <a:schemeClr val="accent1"/>
          </a:solidFill>
          <a:ln>
            <a:solidFill>
              <a:schemeClr val="tx1"/>
            </a:solidFill>
          </a:ln>
          <a:effectLst/>
        </p:spPr>
        <p:txBody>
          <a:bodyPr wrap="square" rtlCol="0">
            <a:spAutoFit/>
          </a:bodyPr>
          <a:lstStyle/>
          <a:p>
            <a:pPr marL="457200" indent="-457200"/>
            <a:r>
              <a:rPr lang="en-US" altLang="ko-KR" sz="2000" dirty="0" err="1" smtClean="0"/>
              <a:t>scanf</a:t>
            </a:r>
            <a:r>
              <a:rPr lang="ko-KR" altLang="en-US" sz="2000" dirty="0" smtClean="0"/>
              <a:t>는 입력된 값을 변수에 저장하기 위해</a:t>
            </a:r>
            <a:endParaRPr lang="en-US" altLang="ko-KR" sz="2000" dirty="0" smtClean="0"/>
          </a:p>
          <a:p>
            <a:pPr marL="457200" indent="-457200"/>
            <a:r>
              <a:rPr lang="en-US" altLang="ko-KR" sz="2000" dirty="0" smtClean="0"/>
              <a:t>Enter</a:t>
            </a:r>
            <a:r>
              <a:rPr lang="ko-KR" altLang="en-US" sz="2000" dirty="0" smtClean="0"/>
              <a:t>키를 사용</a:t>
            </a:r>
          </a:p>
        </p:txBody>
      </p:sp>
      <p:pic>
        <p:nvPicPr>
          <p:cNvPr id="5" name="Picture 5"/>
          <p:cNvPicPr>
            <a:picLocks noChangeAspect="1" noChangeArrowheads="1"/>
          </p:cNvPicPr>
          <p:nvPr/>
        </p:nvPicPr>
        <p:blipFill>
          <a:blip r:embed="rId5" cstate="print"/>
          <a:srcRect/>
          <a:stretch>
            <a:fillRect/>
          </a:stretch>
        </p:blipFill>
        <p:spPr bwMode="auto">
          <a:xfrm>
            <a:off x="179512" y="3284984"/>
            <a:ext cx="3954901" cy="3024336"/>
          </a:xfrm>
          <a:prstGeom prst="rect">
            <a:avLst/>
          </a:prstGeom>
          <a:noFill/>
          <a:ln w="9525">
            <a:noFill/>
            <a:miter lim="800000"/>
            <a:headEnd/>
            <a:tailEnd/>
          </a:ln>
        </p:spPr>
      </p:pic>
      <p:sp>
        <p:nvSpPr>
          <p:cNvPr id="12" name="직사각형 11"/>
          <p:cNvSpPr/>
          <p:nvPr/>
        </p:nvSpPr>
        <p:spPr bwMode="auto">
          <a:xfrm>
            <a:off x="1763688" y="4941168"/>
            <a:ext cx="576064" cy="648072"/>
          </a:xfrm>
          <a:prstGeom prst="rect">
            <a:avLst/>
          </a:prstGeom>
          <a:noFill/>
          <a:ln w="2540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직선 화살표 연결선 13"/>
          <p:cNvCxnSpPr>
            <a:endCxn id="4" idx="1"/>
          </p:cNvCxnSpPr>
          <p:nvPr/>
        </p:nvCxnSpPr>
        <p:spPr>
          <a:xfrm flipV="1">
            <a:off x="2339752" y="4240395"/>
            <a:ext cx="2664296" cy="8447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ounded Rectangle 7">
            <a:hlinkClick r:id="rId6" action="ppaction://hlinkfile"/>
          </p:cNvPr>
          <p:cNvSpPr/>
          <p:nvPr/>
        </p:nvSpPr>
        <p:spPr bwMode="auto">
          <a:xfrm>
            <a:off x="6228184" y="614087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예제 </a:t>
            </a:r>
            <a:r>
              <a:rPr lang="en-US" altLang="ko-KR" dirty="0" smtClean="0"/>
              <a:t>5-1]</a:t>
            </a:r>
            <a:r>
              <a:rPr lang="ko-KR" altLang="en-US" dirty="0" smtClean="0"/>
              <a:t>에서의 문제와 해결</a:t>
            </a:r>
            <a:endParaRPr lang="ko-KR" alt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2771800" y="6237312"/>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프로그램 수정</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 name="TextBox 12"/>
          <p:cNvSpPr txBox="1"/>
          <p:nvPr/>
        </p:nvSpPr>
        <p:spPr>
          <a:xfrm>
            <a:off x="179512" y="1149712"/>
            <a:ext cx="4032448" cy="1631216"/>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문제점</a:t>
            </a:r>
            <a:r>
              <a:rPr lang="en-US" altLang="ko-KR" sz="2000" dirty="0" smtClean="0"/>
              <a:t>] </a:t>
            </a:r>
          </a:p>
          <a:p>
            <a:r>
              <a:rPr lang="en-US" altLang="ko-KR" sz="2000" dirty="0" err="1" smtClean="0"/>
              <a:t>scanf</a:t>
            </a:r>
            <a:r>
              <a:rPr lang="ko-KR" altLang="en-US" sz="2000" dirty="0" smtClean="0"/>
              <a:t>가 사용될 경우 실행 화면에 아무것도 나타나지 않고 커서만 깜빡이므로 무엇을 하라는 것인지 사용자로 하여금 혼돈을 줄 수 있다</a:t>
            </a:r>
            <a:r>
              <a:rPr lang="en-US" altLang="ko-KR" sz="2000" dirty="0" smtClean="0"/>
              <a:t>.</a:t>
            </a:r>
            <a:endParaRPr lang="ko-KR" altLang="en-US" sz="2000" dirty="0"/>
          </a:p>
        </p:txBody>
      </p:sp>
      <p:sp>
        <p:nvSpPr>
          <p:cNvPr id="14" name="TextBox 13"/>
          <p:cNvSpPr txBox="1"/>
          <p:nvPr/>
        </p:nvSpPr>
        <p:spPr>
          <a:xfrm>
            <a:off x="4788024" y="1124744"/>
            <a:ext cx="3600400"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해결</a:t>
            </a:r>
            <a:r>
              <a:rPr lang="en-US" altLang="ko-KR" sz="2000" dirty="0" smtClean="0"/>
              <a:t>] </a:t>
            </a:r>
          </a:p>
          <a:p>
            <a:r>
              <a:rPr lang="ko-KR" altLang="en-US" sz="2000" dirty="0" smtClean="0"/>
              <a:t>함수 </a:t>
            </a:r>
            <a:r>
              <a:rPr lang="en-US" altLang="ko-KR" sz="2000" dirty="0" err="1" smtClean="0"/>
              <a:t>scanf</a:t>
            </a:r>
            <a:r>
              <a:rPr lang="ko-KR" altLang="en-US" sz="2000" dirty="0" smtClean="0"/>
              <a:t>가 사용되기 전에  </a:t>
            </a:r>
            <a:r>
              <a:rPr lang="en-US" altLang="ko-KR" sz="2000" dirty="0" err="1" smtClean="0"/>
              <a:t>printf</a:t>
            </a:r>
            <a:r>
              <a:rPr lang="ko-KR" altLang="en-US" sz="2000" dirty="0" smtClean="0"/>
              <a:t>를 이용하여 어떻게 하라는 </a:t>
            </a:r>
            <a:r>
              <a:rPr lang="ko-KR" altLang="en-US" sz="2000" dirty="0" err="1" smtClean="0"/>
              <a:t>지시문을</a:t>
            </a:r>
            <a:r>
              <a:rPr lang="ko-KR" altLang="en-US" sz="2000" dirty="0" smtClean="0"/>
              <a:t> 출력</a:t>
            </a:r>
            <a:endParaRPr lang="ko-KR" altLang="en-US" sz="2000" dirty="0"/>
          </a:p>
        </p:txBody>
      </p:sp>
      <p:pic>
        <p:nvPicPr>
          <p:cNvPr id="15" name="Picture 5"/>
          <p:cNvPicPr>
            <a:picLocks noChangeAspect="1" noChangeArrowheads="1"/>
          </p:cNvPicPr>
          <p:nvPr/>
        </p:nvPicPr>
        <p:blipFill>
          <a:blip r:embed="rId3" cstate="print"/>
          <a:srcRect/>
          <a:stretch>
            <a:fillRect/>
          </a:stretch>
        </p:blipFill>
        <p:spPr bwMode="auto">
          <a:xfrm>
            <a:off x="179512" y="3140968"/>
            <a:ext cx="3954901" cy="3024336"/>
          </a:xfrm>
          <a:prstGeom prst="rect">
            <a:avLst/>
          </a:prstGeom>
          <a:noFill/>
          <a:ln w="9525">
            <a:noFill/>
            <a:miter lim="800000"/>
            <a:headEnd/>
            <a:tailEnd/>
          </a:ln>
        </p:spPr>
      </p:pic>
      <p:grpSp>
        <p:nvGrpSpPr>
          <p:cNvPr id="18" name="그룹 17"/>
          <p:cNvGrpSpPr/>
          <p:nvPr/>
        </p:nvGrpSpPr>
        <p:grpSpPr>
          <a:xfrm>
            <a:off x="3347864" y="980728"/>
            <a:ext cx="5472608" cy="5159474"/>
            <a:chOff x="3347864" y="980728"/>
            <a:chExt cx="5472608" cy="5159474"/>
          </a:xfrm>
        </p:grpSpPr>
        <p:grpSp>
          <p:nvGrpSpPr>
            <p:cNvPr id="20" name="그룹 19"/>
            <p:cNvGrpSpPr/>
            <p:nvPr/>
          </p:nvGrpSpPr>
          <p:grpSpPr>
            <a:xfrm>
              <a:off x="3347864" y="2996952"/>
              <a:ext cx="5472608" cy="3143250"/>
              <a:chOff x="3347864" y="2996952"/>
              <a:chExt cx="5472608" cy="3143250"/>
            </a:xfrm>
          </p:grpSpPr>
          <p:pic>
            <p:nvPicPr>
              <p:cNvPr id="3" name="Picture 2"/>
              <p:cNvPicPr>
                <a:picLocks noChangeAspect="1" noChangeArrowheads="1"/>
              </p:cNvPicPr>
              <p:nvPr/>
            </p:nvPicPr>
            <p:blipFill>
              <a:blip r:embed="rId4" cstate="print"/>
              <a:srcRect/>
              <a:stretch>
                <a:fillRect/>
              </a:stretch>
            </p:blipFill>
            <p:spPr bwMode="auto">
              <a:xfrm>
                <a:off x="4644008" y="2996952"/>
                <a:ext cx="4176464" cy="3143250"/>
              </a:xfrm>
              <a:prstGeom prst="rect">
                <a:avLst/>
              </a:prstGeom>
              <a:noFill/>
              <a:ln w="9525">
                <a:noFill/>
                <a:miter lim="800000"/>
                <a:headEnd/>
                <a:tailEnd/>
              </a:ln>
            </p:spPr>
          </p:pic>
          <p:sp>
            <p:nvSpPr>
              <p:cNvPr id="16" name="오른쪽 화살표 15"/>
              <p:cNvSpPr/>
              <p:nvPr/>
            </p:nvSpPr>
            <p:spPr bwMode="auto">
              <a:xfrm>
                <a:off x="3347864" y="4437112"/>
                <a:ext cx="864096" cy="504056"/>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직사각형 16"/>
              <p:cNvSpPr/>
              <p:nvPr/>
            </p:nvSpPr>
            <p:spPr bwMode="auto">
              <a:xfrm>
                <a:off x="4788024" y="4869160"/>
                <a:ext cx="3960440" cy="288032"/>
              </a:xfrm>
              <a:prstGeom prst="rect">
                <a:avLst/>
              </a:prstGeom>
              <a:noFill/>
              <a:ln>
                <a:solidFill>
                  <a:schemeClr val="accent1">
                    <a:alpha val="47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직사각형 18"/>
              <p:cNvSpPr/>
              <p:nvPr/>
            </p:nvSpPr>
            <p:spPr bwMode="auto">
              <a:xfrm>
                <a:off x="4788024" y="4293096"/>
                <a:ext cx="3960440" cy="288032"/>
              </a:xfrm>
              <a:prstGeom prst="rect">
                <a:avLst/>
              </a:prstGeom>
              <a:noFill/>
              <a:ln>
                <a:solidFill>
                  <a:schemeClr val="accent1">
                    <a:alpha val="76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pic>
          <p:nvPicPr>
            <p:cNvPr id="4" name="Picture 3"/>
            <p:cNvPicPr>
              <a:picLocks noChangeAspect="1" noChangeArrowheads="1"/>
            </p:cNvPicPr>
            <p:nvPr/>
          </p:nvPicPr>
          <p:blipFill>
            <a:blip r:embed="rId5" cstate="print"/>
            <a:srcRect/>
            <a:stretch>
              <a:fillRect/>
            </a:stretch>
          </p:blipFill>
          <p:spPr bwMode="auto">
            <a:xfrm>
              <a:off x="4644008" y="980728"/>
              <a:ext cx="3960440" cy="1915997"/>
            </a:xfrm>
            <a:prstGeom prst="rect">
              <a:avLst/>
            </a:prstGeom>
            <a:noFill/>
            <a:ln w="9525">
              <a:noFill/>
              <a:miter lim="800000"/>
              <a:headEnd/>
              <a:tailEnd/>
            </a:ln>
          </p:spPr>
        </p:pic>
      </p:grpSp>
      <p:sp>
        <p:nvSpPr>
          <p:cNvPr id="22" name="Rounded Rectangle 7">
            <a:hlinkClick r:id="rId6" action="ppaction://hlinkfile"/>
          </p:cNvPr>
          <p:cNvSpPr/>
          <p:nvPr/>
        </p:nvSpPr>
        <p:spPr bwMode="auto">
          <a:xfrm>
            <a:off x="6209134" y="6245646"/>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en-US" altLang="ko-KR" dirty="0" smtClean="0"/>
              <a:t>[</a:t>
            </a:r>
            <a:r>
              <a:rPr lang="ko-KR" altLang="en-US" dirty="0" smtClean="0"/>
              <a:t>실습문제 </a:t>
            </a:r>
            <a:r>
              <a:rPr lang="en-US" altLang="ko-KR" dirty="0" smtClean="0"/>
              <a:t>5.1] (113 page)</a:t>
            </a:r>
            <a:endParaRPr lang="ko-KR" altLang="en-US" dirty="0"/>
          </a:p>
        </p:txBody>
      </p:sp>
      <p:sp>
        <p:nvSpPr>
          <p:cNvPr id="6" name="텍스트 개체 틀 4"/>
          <p:cNvSpPr>
            <a:spLocks noGrp="1"/>
          </p:cNvSpPr>
          <p:nvPr>
            <p:ph type="body" sz="quarter" idx="10"/>
          </p:nvPr>
        </p:nvSpPr>
        <p:spPr>
          <a:xfrm>
            <a:off x="179512" y="1092239"/>
            <a:ext cx="8784976" cy="800219"/>
          </a:xfrm>
        </p:spPr>
        <p:txBody>
          <a:bodyPr/>
          <a:lstStyle/>
          <a:p>
            <a:pPr>
              <a:buNone/>
            </a:pPr>
            <a:r>
              <a:rPr lang="en-US" altLang="ko-KR" sz="2000" dirty="0" smtClean="0"/>
              <a:t>[</a:t>
            </a:r>
            <a:r>
              <a:rPr lang="ko-KR" altLang="en-US" sz="2000" dirty="0" smtClean="0"/>
              <a:t>예제 </a:t>
            </a:r>
            <a:r>
              <a:rPr lang="en-US" altLang="ko-KR" sz="2000" dirty="0" smtClean="0"/>
              <a:t>5-2]</a:t>
            </a:r>
            <a:r>
              <a:rPr lang="ko-KR" altLang="en-US" sz="2000" dirty="0" smtClean="0"/>
              <a:t>를 응용하여 입력 받은 두 개의 </a:t>
            </a:r>
            <a:r>
              <a:rPr lang="en-US" altLang="ko-KR" sz="2000" dirty="0" smtClean="0"/>
              <a:t>10</a:t>
            </a:r>
            <a:r>
              <a:rPr lang="ko-KR" altLang="en-US" sz="2000" dirty="0" smtClean="0"/>
              <a:t>진 정수에 대해 사칙연산의 결과</a:t>
            </a:r>
            <a:endParaRPr lang="en-US" altLang="ko-KR" sz="2000" dirty="0" smtClean="0"/>
          </a:p>
          <a:p>
            <a:pPr>
              <a:buNone/>
            </a:pPr>
            <a:r>
              <a:rPr lang="ko-KR" altLang="en-US" sz="2000" dirty="0" err="1" smtClean="0"/>
              <a:t>를</a:t>
            </a:r>
            <a:r>
              <a:rPr lang="ko-KR" altLang="en-US" sz="2000" dirty="0" smtClean="0"/>
              <a:t> 출력하는 프로그램을 작성하고 실행하시오</a:t>
            </a:r>
            <a:r>
              <a:rPr lang="en-US" altLang="ko-KR" sz="2000" dirty="0" smtClean="0"/>
              <a:t>. </a:t>
            </a:r>
            <a:r>
              <a:rPr lang="ko-KR" altLang="en-US" sz="2000" dirty="0" smtClean="0"/>
              <a:t>어떤 문제가 발생하는가</a:t>
            </a:r>
            <a:r>
              <a:rPr lang="en-US" altLang="ko-KR" sz="2000" dirty="0" smtClean="0"/>
              <a:t>?</a:t>
            </a:r>
            <a:endParaRPr lang="ko-KR" altLang="en-US" sz="2000"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04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2" name="Rounded Rectangle 7"/>
          <p:cNvSpPr/>
          <p:nvPr/>
        </p:nvSpPr>
        <p:spPr bwMode="auto">
          <a:xfrm>
            <a:off x="3347864" y="609329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문제점</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3" name="Rounded Rectangle 7"/>
          <p:cNvSpPr/>
          <p:nvPr/>
        </p:nvSpPr>
        <p:spPr bwMode="auto">
          <a:xfrm>
            <a:off x="6300192" y="6120680"/>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문제 해결방법</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grpSp>
        <p:nvGrpSpPr>
          <p:cNvPr id="18" name="그룹 17"/>
          <p:cNvGrpSpPr/>
          <p:nvPr/>
        </p:nvGrpSpPr>
        <p:grpSpPr>
          <a:xfrm>
            <a:off x="179512" y="2132856"/>
            <a:ext cx="8136904" cy="3952875"/>
            <a:chOff x="179512" y="2132856"/>
            <a:chExt cx="8136904" cy="3952875"/>
          </a:xfrm>
        </p:grpSpPr>
        <p:pic>
          <p:nvPicPr>
            <p:cNvPr id="3" name="Picture 2"/>
            <p:cNvPicPr>
              <a:picLocks noChangeAspect="1" noChangeArrowheads="1"/>
            </p:cNvPicPr>
            <p:nvPr/>
          </p:nvPicPr>
          <p:blipFill>
            <a:blip r:embed="rId3" cstate="print"/>
            <a:srcRect/>
            <a:stretch>
              <a:fillRect/>
            </a:stretch>
          </p:blipFill>
          <p:spPr bwMode="auto">
            <a:xfrm>
              <a:off x="179512" y="2132856"/>
              <a:ext cx="4229100" cy="3952875"/>
            </a:xfrm>
            <a:prstGeom prst="rect">
              <a:avLst/>
            </a:prstGeom>
            <a:noFill/>
            <a:ln w="9525">
              <a:noFill/>
              <a:miter lim="800000"/>
              <a:headEnd/>
              <a:tailEnd/>
            </a:ln>
          </p:spPr>
        </p:pic>
        <p:sp>
          <p:nvSpPr>
            <p:cNvPr id="14" name="TextBox 13"/>
            <p:cNvSpPr txBox="1"/>
            <p:nvPr/>
          </p:nvSpPr>
          <p:spPr>
            <a:xfrm>
              <a:off x="4283968" y="5025370"/>
              <a:ext cx="4032448" cy="707886"/>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문제점</a:t>
              </a:r>
              <a:r>
                <a:rPr lang="en-US" altLang="ko-KR" sz="2000" dirty="0" smtClean="0"/>
                <a:t>] </a:t>
              </a:r>
            </a:p>
            <a:p>
              <a:r>
                <a:rPr lang="ko-KR" altLang="en-US" sz="2000" dirty="0" smtClean="0"/>
                <a:t>나눗셈 연산결과 몫만 출력됨</a:t>
              </a:r>
              <a:r>
                <a:rPr lang="en-US" altLang="ko-KR" sz="2000" dirty="0" smtClean="0"/>
                <a:t>.</a:t>
              </a:r>
            </a:p>
          </p:txBody>
        </p:sp>
        <p:sp>
          <p:nvSpPr>
            <p:cNvPr id="15" name="직사각형 14"/>
            <p:cNvSpPr/>
            <p:nvPr/>
          </p:nvSpPr>
          <p:spPr bwMode="auto">
            <a:xfrm>
              <a:off x="2483768" y="5445224"/>
              <a:ext cx="864096" cy="288032"/>
            </a:xfrm>
            <a:prstGeom prst="rect">
              <a:avLst/>
            </a:prstGeom>
            <a:noFill/>
            <a:ln>
              <a:solidFill>
                <a:schemeClr val="accent1">
                  <a:alpha val="47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ko-KR"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7" name="직선 화살표 연결선 16"/>
            <p:cNvCxnSpPr>
              <a:stCxn id="14" idx="1"/>
            </p:cNvCxnSpPr>
            <p:nvPr/>
          </p:nvCxnSpPr>
          <p:spPr>
            <a:xfrm flipH="1">
              <a:off x="3347864" y="5379313"/>
              <a:ext cx="936104" cy="20992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644008" y="2701369"/>
            <a:ext cx="4320480" cy="1323439"/>
          </a:xfrm>
          <a:prstGeom prst="rect">
            <a:avLst/>
          </a:prstGeom>
          <a:solidFill>
            <a:schemeClr val="accent1"/>
          </a:solidFill>
          <a:ln>
            <a:solidFill>
              <a:schemeClr val="tx1"/>
            </a:solidFill>
          </a:ln>
          <a:effectLst/>
        </p:spPr>
        <p:txBody>
          <a:bodyPr wrap="square" rtlCol="0">
            <a:spAutoFit/>
          </a:bodyPr>
          <a:lstStyle/>
          <a:p>
            <a:r>
              <a:rPr lang="en-US" altLang="ko-KR" sz="2000" dirty="0" smtClean="0"/>
              <a:t>[</a:t>
            </a:r>
            <a:r>
              <a:rPr lang="ko-KR" altLang="en-US" sz="2000" dirty="0" smtClean="0"/>
              <a:t>해결</a:t>
            </a:r>
            <a:r>
              <a:rPr lang="en-US" altLang="ko-KR" sz="2000" dirty="0" smtClean="0"/>
              <a:t>] </a:t>
            </a:r>
          </a:p>
          <a:p>
            <a:r>
              <a:rPr lang="ko-KR" altLang="en-US" sz="2000" dirty="0" smtClean="0"/>
              <a:t>두 변수</a:t>
            </a:r>
            <a:r>
              <a:rPr lang="en-US" altLang="ko-KR" sz="2000" dirty="0" smtClean="0"/>
              <a:t>(a, b)</a:t>
            </a:r>
            <a:r>
              <a:rPr lang="ko-KR" altLang="en-US" sz="2000" dirty="0" smtClean="0"/>
              <a:t>를 </a:t>
            </a:r>
            <a:r>
              <a:rPr lang="ko-KR" altLang="en-US" sz="2000" dirty="0" err="1" smtClean="0"/>
              <a:t>실수형으로</a:t>
            </a:r>
            <a:r>
              <a:rPr lang="ko-KR" altLang="en-US" sz="2000" dirty="0" smtClean="0"/>
              <a:t> 선언하고</a:t>
            </a:r>
            <a:endParaRPr lang="en-US" altLang="ko-KR" sz="2000" dirty="0" smtClean="0"/>
          </a:p>
          <a:p>
            <a:r>
              <a:rPr lang="ko-KR" altLang="en-US" sz="2000" dirty="0" err="1" smtClean="0"/>
              <a:t>실수형으로</a:t>
            </a:r>
            <a:r>
              <a:rPr lang="ko-KR" altLang="en-US" sz="2000" dirty="0" smtClean="0"/>
              <a:t> 입력 받음</a:t>
            </a:r>
            <a:endParaRPr lang="en-US" altLang="ko-KR" sz="2000" dirty="0" smtClean="0"/>
          </a:p>
          <a:p>
            <a:r>
              <a:rPr lang="en-US" altLang="ko-KR" sz="2000" dirty="0" smtClean="0"/>
              <a:t>(</a:t>
            </a:r>
            <a:r>
              <a:rPr lang="ko-KR" altLang="en-US" sz="2000" dirty="0" smtClean="0"/>
              <a:t>다음 절에서 설명</a:t>
            </a:r>
            <a:r>
              <a:rPr lang="en-US" altLang="ko-KR" sz="2000" dirty="0" smtClean="0"/>
              <a:t>)</a:t>
            </a:r>
          </a:p>
        </p:txBody>
      </p:sp>
      <p:sp>
        <p:nvSpPr>
          <p:cNvPr id="16" name="Rounded Rectangle 7">
            <a:hlinkClick r:id="rId4" action="ppaction://hlinkfile"/>
          </p:cNvPr>
          <p:cNvSpPr/>
          <p:nvPr/>
        </p:nvSpPr>
        <p:spPr bwMode="auto">
          <a:xfrm>
            <a:off x="611560"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childTnLst>
              </p:cTn>
              <p:nextCondLst>
                <p:cond evt="onClick" delay="0">
                  <p:tgtEl>
                    <p:spTgt spid="13"/>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정수형 </a:t>
            </a:r>
            <a:r>
              <a:rPr lang="en-US" altLang="ko-KR" dirty="0" smtClean="0"/>
              <a:t>8</a:t>
            </a:r>
            <a:r>
              <a:rPr lang="ko-KR" altLang="en-US" dirty="0" smtClean="0"/>
              <a:t>진수의 입력과 출력</a:t>
            </a:r>
            <a:endParaRPr lang="ko-KR" altLang="en-US" dirty="0"/>
          </a:p>
        </p:txBody>
      </p:sp>
      <p:sp>
        <p:nvSpPr>
          <p:cNvPr id="5" name="텍스트 개체 틀 4"/>
          <p:cNvSpPr>
            <a:spLocks noGrp="1"/>
          </p:cNvSpPr>
          <p:nvPr>
            <p:ph type="body" sz="quarter" idx="10"/>
          </p:nvPr>
        </p:nvSpPr>
        <p:spPr>
          <a:xfrm>
            <a:off x="251520" y="2060848"/>
            <a:ext cx="8784976" cy="320537"/>
          </a:xfrm>
        </p:spPr>
        <p:txBody>
          <a:bodyPr/>
          <a:lstStyle/>
          <a:p>
            <a:pPr>
              <a:buNone/>
            </a:pPr>
            <a:r>
              <a:rPr lang="en-US" altLang="ko-KR" sz="2000" dirty="0" smtClean="0"/>
              <a:t>8</a:t>
            </a:r>
            <a:r>
              <a:rPr lang="ko-KR" altLang="en-US" sz="2000" dirty="0" smtClean="0"/>
              <a:t>진 정수의 입력</a:t>
            </a:r>
            <a:r>
              <a:rPr lang="en-US" altLang="ko-KR" sz="2000" dirty="0" smtClean="0"/>
              <a:t>(</a:t>
            </a:r>
            <a:r>
              <a:rPr lang="en-US" altLang="ko-KR" sz="2000" dirty="0" err="1" smtClean="0"/>
              <a:t>scanf</a:t>
            </a:r>
            <a:r>
              <a:rPr lang="en-US" altLang="ko-KR" sz="2000" dirty="0" smtClean="0"/>
              <a:t>)</a:t>
            </a:r>
            <a:r>
              <a:rPr lang="ko-KR" altLang="en-US" sz="2000" dirty="0" smtClean="0"/>
              <a:t>과 출력</a:t>
            </a:r>
            <a:r>
              <a:rPr lang="en-US" altLang="ko-KR" sz="2000" dirty="0" smtClean="0"/>
              <a:t>(</a:t>
            </a:r>
            <a:r>
              <a:rPr lang="en-US" altLang="ko-KR" sz="2000" dirty="0" err="1" smtClean="0"/>
              <a:t>printf</a:t>
            </a:r>
            <a:r>
              <a:rPr lang="en-US" altLang="ko-KR" sz="2000" dirty="0" smtClean="0"/>
              <a:t>)</a:t>
            </a:r>
            <a:r>
              <a:rPr lang="ko-KR" altLang="en-US" sz="2000" dirty="0" smtClean="0"/>
              <a:t>에 있어서 형식 지정자로 </a:t>
            </a:r>
            <a:r>
              <a:rPr lang="en-US" altLang="ko-KR" sz="2000" b="1" dirty="0" smtClean="0">
                <a:solidFill>
                  <a:schemeClr val="bg2">
                    <a:lumMod val="50000"/>
                  </a:schemeClr>
                </a:solidFill>
              </a:rPr>
              <a:t>%o</a:t>
            </a:r>
            <a:r>
              <a:rPr lang="ko-KR" altLang="en-US" sz="2000" dirty="0" smtClean="0"/>
              <a:t>를 사용</a:t>
            </a:r>
            <a:endParaRPr lang="ko-KR" altLang="en-US" sz="2000" dirty="0"/>
          </a:p>
        </p:txBody>
      </p:sp>
      <p:pic>
        <p:nvPicPr>
          <p:cNvPr id="3" name="Picture 2"/>
          <p:cNvPicPr>
            <a:picLocks noChangeAspect="1" noChangeArrowheads="1"/>
          </p:cNvPicPr>
          <p:nvPr/>
        </p:nvPicPr>
        <p:blipFill>
          <a:blip r:embed="rId3" cstate="print"/>
          <a:srcRect/>
          <a:stretch>
            <a:fillRect/>
          </a:stretch>
        </p:blipFill>
        <p:spPr bwMode="auto">
          <a:xfrm>
            <a:off x="179512" y="908720"/>
            <a:ext cx="8658962" cy="936104"/>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07504" y="1844824"/>
            <a:ext cx="4295775" cy="4933950"/>
          </a:xfrm>
          <a:prstGeom prst="rect">
            <a:avLst/>
          </a:prstGeom>
          <a:noFill/>
          <a:ln w="9525">
            <a:noFill/>
            <a:miter lim="800000"/>
            <a:headEnd/>
            <a:tailEnd/>
          </a:ln>
        </p:spPr>
      </p:pic>
      <p:sp>
        <p:nvSpPr>
          <p:cNvPr id="9" name="Rounded Rectangle 7"/>
          <p:cNvSpPr/>
          <p:nvPr/>
        </p:nvSpPr>
        <p:spPr bwMode="auto">
          <a:xfrm>
            <a:off x="5868144" y="537321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예제 </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5-3]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표시</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
        <p:nvSpPr>
          <p:cNvPr id="11" name="Rounded Rectangle 7">
            <a:hlinkClick r:id="rId5" action="ppaction://hlinkfile"/>
          </p:cNvPr>
          <p:cNvSpPr/>
          <p:nvPr/>
        </p:nvSpPr>
        <p:spPr bwMode="auto">
          <a:xfrm>
            <a:off x="5868144"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smtClean="0"/>
              <a:t>정수형 </a:t>
            </a:r>
            <a:r>
              <a:rPr lang="en-US" altLang="ko-KR" dirty="0" smtClean="0"/>
              <a:t>16</a:t>
            </a:r>
            <a:r>
              <a:rPr lang="ko-KR" altLang="en-US" dirty="0" smtClean="0"/>
              <a:t>진수의 입력과 출력</a:t>
            </a:r>
            <a:endParaRPr lang="ko-KR" altLang="en-US" dirty="0"/>
          </a:p>
        </p:txBody>
      </p:sp>
      <p:sp>
        <p:nvSpPr>
          <p:cNvPr id="5" name="텍스트 개체 틀 4"/>
          <p:cNvSpPr>
            <a:spLocks noGrp="1"/>
          </p:cNvSpPr>
          <p:nvPr>
            <p:ph type="body" sz="quarter" idx="10"/>
          </p:nvPr>
        </p:nvSpPr>
        <p:spPr>
          <a:xfrm>
            <a:off x="251520" y="2060848"/>
            <a:ext cx="8784976" cy="369332"/>
          </a:xfrm>
        </p:spPr>
        <p:txBody>
          <a:bodyPr/>
          <a:lstStyle/>
          <a:p>
            <a:pPr>
              <a:buNone/>
            </a:pPr>
            <a:r>
              <a:rPr lang="en-US" altLang="ko-KR" sz="2000" dirty="0" smtClean="0"/>
              <a:t>16</a:t>
            </a:r>
            <a:r>
              <a:rPr lang="ko-KR" altLang="en-US" sz="2000" dirty="0" smtClean="0"/>
              <a:t>진 정수의 입력</a:t>
            </a:r>
            <a:r>
              <a:rPr lang="en-US" altLang="ko-KR" sz="2000" dirty="0" smtClean="0"/>
              <a:t>(</a:t>
            </a:r>
            <a:r>
              <a:rPr lang="en-US" altLang="ko-KR" sz="2000" dirty="0" err="1" smtClean="0"/>
              <a:t>scanf</a:t>
            </a:r>
            <a:r>
              <a:rPr lang="en-US" altLang="ko-KR" sz="2000" dirty="0" smtClean="0"/>
              <a:t>)</a:t>
            </a:r>
            <a:r>
              <a:rPr lang="ko-KR" altLang="en-US" sz="2000" dirty="0" smtClean="0"/>
              <a:t>과 출력</a:t>
            </a:r>
            <a:r>
              <a:rPr lang="en-US" altLang="ko-KR" sz="2000" dirty="0" smtClean="0"/>
              <a:t>(</a:t>
            </a:r>
            <a:r>
              <a:rPr lang="en-US" altLang="ko-KR" sz="2000" dirty="0" err="1" smtClean="0"/>
              <a:t>printf</a:t>
            </a:r>
            <a:r>
              <a:rPr lang="en-US" altLang="ko-KR" sz="2000" dirty="0" smtClean="0"/>
              <a:t>)</a:t>
            </a:r>
            <a:r>
              <a:rPr lang="ko-KR" altLang="en-US" sz="2000" dirty="0" smtClean="0"/>
              <a:t>에 있어서 형식 지정자로 </a:t>
            </a:r>
            <a:r>
              <a:rPr lang="en-US" altLang="ko-KR" sz="2000" b="1" dirty="0" smtClean="0">
                <a:solidFill>
                  <a:schemeClr val="bg2">
                    <a:lumMod val="50000"/>
                  </a:schemeClr>
                </a:solidFill>
              </a:rPr>
              <a:t>%x</a:t>
            </a:r>
            <a:r>
              <a:rPr lang="ko-KR" altLang="en-US" sz="2000" dirty="0" smtClean="0"/>
              <a:t>를 사용</a:t>
            </a:r>
            <a:endParaRPr lang="ko-KR" altLang="en-US" sz="2000" dirty="0"/>
          </a:p>
        </p:txBody>
      </p:sp>
      <p:sp>
        <p:nvSpPr>
          <p:cNvPr id="9" name="Rounded Rectangle 7"/>
          <p:cNvSpPr/>
          <p:nvPr/>
        </p:nvSpPr>
        <p:spPr bwMode="auto">
          <a:xfrm>
            <a:off x="5868144" y="5373216"/>
            <a:ext cx="273630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예제 </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5-4] </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표시</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7170" name="Picture 2"/>
          <p:cNvPicPr>
            <a:picLocks noChangeAspect="1" noChangeArrowheads="1"/>
          </p:cNvPicPr>
          <p:nvPr/>
        </p:nvPicPr>
        <p:blipFill>
          <a:blip r:embed="rId3" cstate="print"/>
          <a:srcRect/>
          <a:stretch>
            <a:fillRect/>
          </a:stretch>
        </p:blipFill>
        <p:spPr bwMode="auto">
          <a:xfrm>
            <a:off x="395536" y="941417"/>
            <a:ext cx="7696200" cy="10001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251520" y="1844824"/>
            <a:ext cx="4074377" cy="5040560"/>
          </a:xfrm>
          <a:prstGeom prst="rect">
            <a:avLst/>
          </a:prstGeom>
          <a:noFill/>
          <a:ln w="9525">
            <a:noFill/>
            <a:miter lim="800000"/>
            <a:headEnd/>
            <a:tailEnd/>
          </a:ln>
        </p:spPr>
      </p:pic>
      <p:sp>
        <p:nvSpPr>
          <p:cNvPr id="11" name="Rounded Rectangle 7">
            <a:hlinkClick r:id="rId5" action="ppaction://hlinkfile"/>
          </p:cNvPr>
          <p:cNvSpPr/>
          <p:nvPr/>
        </p:nvSpPr>
        <p:spPr bwMode="auto">
          <a:xfrm>
            <a:off x="5868144" y="6121821"/>
            <a:ext cx="2520280" cy="548680"/>
          </a:xfrm>
          <a:prstGeom prst="roundRect">
            <a:avLst>
              <a:gd name="adj" fmla="val 9033"/>
            </a:avLst>
          </a:prstGeom>
          <a:solidFill>
            <a:srgbClr val="00206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Program</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실행</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subTnLst>
                                    <p:set>
                                      <p:cBhvr override="childStyle">
                                        <p:cTn dur="1" fill="hold" display="0" masterRel="nextClick" afterEffect="1"/>
                                        <p:tgtEl>
                                          <p:spTgt spid="7173"/>
                                        </p:tgtEl>
                                        <p:attrNameLst>
                                          <p:attrName>style.visibility</p:attrName>
                                        </p:attrNameLst>
                                      </p:cBhvr>
                                      <p:to>
                                        <p:strVal val="hidden"/>
                                      </p:to>
                                    </p:set>
                                  </p:sub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1514</TotalTime>
  <Words>4274</Words>
  <Application>Microsoft Office PowerPoint</Application>
  <PresentationFormat>화면 슬라이드 쇼(4:3)</PresentationFormat>
  <Paragraphs>256</Paragraphs>
  <Slides>30</Slides>
  <Notes>30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30</vt:i4>
      </vt:variant>
    </vt:vector>
  </HeadingPairs>
  <TitlesOfParts>
    <vt:vector size="37" baseType="lpstr">
      <vt:lpstr>Calibri</vt:lpstr>
      <vt:lpstr>새굴림</vt:lpstr>
      <vt:lpstr>맑은 고딕</vt:lpstr>
      <vt:lpstr>Arial</vt:lpstr>
      <vt:lpstr>한컴돋움</vt:lpstr>
      <vt:lpstr>Segoe</vt:lpstr>
      <vt:lpstr>1_Grid - PURPLE template Segoe</vt:lpstr>
      <vt:lpstr>5. 데이터의 입력과 scanf</vt:lpstr>
      <vt:lpstr>학습할 내용</vt:lpstr>
      <vt:lpstr>데이터의 출력과 입력</vt:lpstr>
      <vt:lpstr>데이터 형에 따른 scanf의 사용법</vt:lpstr>
      <vt:lpstr>정수형 데이터의 입력과 출력</vt:lpstr>
      <vt:lpstr>[예제 5-1]에서의 문제와 해결</vt:lpstr>
      <vt:lpstr>[실습문제 5.1] (113 page)</vt:lpstr>
      <vt:lpstr>정수형 8진수의 입력과 출력</vt:lpstr>
      <vt:lpstr>정수형 16진수의 입력과 출력</vt:lpstr>
      <vt:lpstr>[실습문제 5.2] (115 page)</vt:lpstr>
      <vt:lpstr>실수형 데이터의 입력과 출력</vt:lpstr>
      <vt:lpstr>실수형 데이터의 입력과 출력</vt:lpstr>
      <vt:lpstr>[실습문제 5.3] (116 page)</vt:lpstr>
      <vt:lpstr>문자형 데이터의 입력과 출력</vt:lpstr>
      <vt:lpstr>문자형 데이터의 입력과 출력</vt:lpstr>
      <vt:lpstr>[참고] scanf를 사용할 때 발생되는 예상외의  문제와 해결 </vt:lpstr>
      <vt:lpstr>프로그램 수정(함수 fflush) </vt:lpstr>
      <vt:lpstr>[실습문제 5.4] (118 page)</vt:lpstr>
      <vt:lpstr>여러 데이터를 한 줄에 입력하는 방법</vt:lpstr>
      <vt:lpstr>[실습문제 5.5] (119 page)</vt:lpstr>
      <vt:lpstr>[참고] 프로그램의 작성이 어렵네요.</vt:lpstr>
      <vt:lpstr>[단계 1] 문제 분석(입력, 처리, 출력을 구분)</vt:lpstr>
      <vt:lpstr>[단계 1] 문제 분석(입력, 처리, 출력을 구분)</vt:lpstr>
      <vt:lpstr>[단계 2] 프로그램의 기본 구조로 응용</vt:lpstr>
      <vt:lpstr>[단계 3] 프로그램의 작성</vt:lpstr>
      <vt:lpstr>형식 지정자의 종류</vt:lpstr>
      <vt:lpstr>형식 지정자의 종류</vt:lpstr>
      <vt:lpstr>[단원정리] 1/3 </vt:lpstr>
      <vt:lpstr>[단원정리] 2/3</vt:lpstr>
      <vt:lpstr>[단원정리]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155</cp:revision>
  <dcterms:created xsi:type="dcterms:W3CDTF">2011-07-09T01:10:17Z</dcterms:created>
  <dcterms:modified xsi:type="dcterms:W3CDTF">2021-10-18T04:01:04Z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