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SpoqaHanSans-Bold" panose="020B0800000000000000" pitchFamily="50" charset="-127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새굴림" panose="02030600000101010101" pitchFamily="18" charset="-127"/>
      <p:regular r:id="rId22"/>
    </p:embeddedFont>
    <p:embeddedFont>
      <p:font typeface="SpoqaHanSans-Regular" panose="020B0500000000000000" pitchFamily="50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Cambria Math" panose="02040503050406030204" pitchFamily="18" charset="0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84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18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poqaHanSans-Regular" panose="020B0500000000000000" pitchFamily="50" charset="-127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응용전산및실습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 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I </a:t>
            </a:r>
            <a:r>
              <a:rPr lang="ko-KR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그래프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/>
            </a:r>
            <a:b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</a:br>
            <a:endParaRPr lang="ko-KR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SpoqaHanSans-Bold" panose="020B0800000000000000" pitchFamily="50" charset="-127"/>
                <a:ea typeface="SpoqaHanSans-Bold" panose="020B0800000000000000" pitchFamily="50" charset="-127"/>
              </a:rPr>
              <a:t>위덕대학교 </a:t>
            </a:r>
            <a:r>
              <a:rPr lang="ko-KR" altLang="en-US" dirty="0" smtClean="0">
                <a:latin typeface="SpoqaHanSans-Bold" panose="020B0800000000000000" pitchFamily="50" charset="-127"/>
                <a:ea typeface="SpoqaHanSans-Bold" panose="020B0800000000000000" pitchFamily="50" charset="-127"/>
              </a:rPr>
              <a:t>에너지전기공학부</a:t>
            </a:r>
            <a:endParaRPr lang="en-US" altLang="ko-KR" dirty="0" smtClean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  <a:p>
            <a:endParaRPr lang="en-US" altLang="ko-KR" dirty="0"/>
          </a:p>
          <a:p>
            <a:r>
              <a:rPr lang="ko-KR" altLang="en-US" dirty="0" smtClean="0"/>
              <a:t>이  수  형</a:t>
            </a:r>
            <a:endParaRPr lang="ko-KR" altLang="en-US" dirty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: </a:t>
            </a:r>
            <a:r>
              <a:rPr lang="ko-KR" altLang="en-US" dirty="0" smtClean="0"/>
              <a:t>벡터 표시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592" y="898098"/>
                <a:ext cx="8505645" cy="5548710"/>
              </a:xfrm>
            </p:spPr>
            <p:txBody>
              <a:bodyPr/>
              <a:lstStyle/>
              <a:p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차원 벡터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화살표</a:t>
                </a:r>
                <a:r>
                  <a:rPr lang="en-US" altLang="ko-KR" dirty="0" smtClean="0"/>
                  <a:t>)</a:t>
                </a:r>
                <a:r>
                  <a:rPr lang="ko-KR" altLang="en-US" dirty="0" smtClean="0"/>
                  <a:t>의 표시 </a:t>
                </a:r>
                <a:r>
                  <a:rPr lang="en-US" altLang="ko-KR" dirty="0" smtClean="0"/>
                  <a:t>: quiver3</a:t>
                </a:r>
              </a:p>
              <a:p>
                <a:pPr lvl="1"/>
                <a:r>
                  <a:rPr lang="en-US" altLang="ko-KR" dirty="0" smtClean="0">
                    <a:latin typeface="Consolas" panose="020B0609020204030204" pitchFamily="49" charset="0"/>
                  </a:rPr>
                  <a:t>quiver3(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x,y,z,u,v,w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</a:t>
                </a:r>
                <a:r>
                  <a:rPr lang="en-US" altLang="ko-KR" dirty="0" smtClean="0"/>
                  <a:t> : </a:t>
                </a:r>
                <a:r>
                  <a:rPr lang="en-US" altLang="ko-KR" dirty="0" err="1" smtClean="0"/>
                  <a:t>x,y,z</a:t>
                </a:r>
                <a:r>
                  <a:rPr lang="en-US" altLang="ko-KR" dirty="0"/>
                  <a:t> </a:t>
                </a:r>
                <a:r>
                  <a:rPr lang="ko-KR" altLang="en-US" dirty="0" smtClean="0"/>
                  <a:t>위치에 </a:t>
                </a:r>
                <a:r>
                  <a:rPr lang="en-US" altLang="ko-KR" dirty="0" err="1" smtClean="0"/>
                  <a:t>u,v,w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벡터</a:t>
                </a:r>
                <a:endParaRPr lang="en-US" altLang="ko-KR" dirty="0" smtClean="0"/>
              </a:p>
              <a:p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]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ko-KR" altLang="en-US" dirty="0" smtClean="0"/>
                  <a:t>인 곡면의 법선 그리기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곡면의 법선 구하는 함수 </a:t>
                </a:r>
                <a:r>
                  <a:rPr lang="en-US" altLang="ko-KR" dirty="0" smtClean="0"/>
                  <a:t>: 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surfnorm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()</a:t>
                </a:r>
              </a:p>
              <a:p>
                <a:pPr lvl="1"/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차원 그림의 보는 각도 설정하기</a:t>
                </a:r>
                <a:endParaRPr lang="en-US" altLang="ko-KR" dirty="0" smtClean="0"/>
              </a:p>
              <a:p>
                <a:pPr lvl="2"/>
                <a:r>
                  <a:rPr lang="en-US" altLang="ko-KR" dirty="0" smtClean="0">
                    <a:latin typeface="Consolas" panose="020B0609020204030204" pitchFamily="49" charset="0"/>
                  </a:rPr>
                  <a:t>view(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az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, el)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 </a:t>
                </a:r>
                <a:r>
                  <a:rPr lang="en-US" altLang="ko-KR" dirty="0" smtClean="0"/>
                  <a:t>: azimuth(</a:t>
                </a:r>
                <a:r>
                  <a:rPr lang="ko-KR" altLang="en-US" dirty="0" smtClean="0"/>
                  <a:t>방위</a:t>
                </a:r>
                <a:r>
                  <a:rPr lang="en-US" altLang="ko-KR" dirty="0"/>
                  <a:t>)</a:t>
                </a:r>
                <a:r>
                  <a:rPr lang="en-US" altLang="ko-KR" dirty="0" smtClean="0"/>
                  <a:t>, elevation(</a:t>
                </a:r>
                <a:r>
                  <a:rPr lang="ko-KR" altLang="en-US" dirty="0" smtClean="0"/>
                  <a:t>고도</a:t>
                </a:r>
                <a:r>
                  <a:rPr lang="en-US" altLang="ko-KR" dirty="0" smtClean="0"/>
                  <a:t>)</a:t>
                </a:r>
              </a:p>
              <a:p>
                <a:pPr lvl="2"/>
                <a:r>
                  <a:rPr lang="en-US" altLang="ko-KR" dirty="0" smtClean="0">
                    <a:latin typeface="Consolas" panose="020B0609020204030204" pitchFamily="49" charset="0"/>
                  </a:rPr>
                  <a:t>view([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az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 el])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592" y="898098"/>
                <a:ext cx="8505645" cy="5548710"/>
              </a:xfrm>
              <a:blipFill>
                <a:blip r:embed="rId2"/>
                <a:stretch>
                  <a:fillRect l="-645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76270" y="3887821"/>
            <a:ext cx="4030063" cy="21767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X,Y] = 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meshgrid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0.25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Z = X.* 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exp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(-X.^2 </a:t>
            </a:r>
            <a:r>
              <a:rPr lang="en-US" altLang="ko-KR" sz="1100" dirty="0">
                <a:solidFill>
                  <a:srgbClr val="383A42"/>
                </a:solidFill>
                <a:latin typeface="Consolas" panose="020B0609020204030204" pitchFamily="49" charset="0"/>
              </a:rPr>
              <a:t>-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Y.^2);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[U,V,W] = </a:t>
            </a:r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surfnorm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quiver3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(X,Y,Z,U,V,W,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hold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on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surf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(X,Y,Z)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view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45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axis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([-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.6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.6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])</a:t>
            </a:r>
          </a:p>
          <a:p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hold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off</a:t>
            </a:r>
            <a:endParaRPr lang="en-US" altLang="ko-KR" sz="11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11" y="3813859"/>
            <a:ext cx="3314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차원 그래프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Consolas" panose="020B0609020204030204" pitchFamily="49" charset="0"/>
              </a:rPr>
              <a:t>2</a:t>
            </a:r>
            <a:r>
              <a:rPr lang="ko-KR" altLang="en-US" dirty="0" smtClean="0">
                <a:latin typeface="Consolas" panose="020B0609020204030204" pitchFamily="49" charset="0"/>
              </a:rPr>
              <a:t>차원 그래프 그리기</a:t>
            </a:r>
            <a:endParaRPr lang="en-US" altLang="ko-KR" dirty="0" smtClean="0">
              <a:latin typeface="Consolas" panose="020B0609020204030204" pitchFamily="49" charset="0"/>
            </a:endParaRPr>
          </a:p>
          <a:p>
            <a:pPr lvl="1"/>
            <a:r>
              <a:rPr lang="en-US" altLang="ko-KR" dirty="0" smtClean="0">
                <a:latin typeface="Consolas" panose="020B0609020204030204" pitchFamily="49" charset="0"/>
              </a:rPr>
              <a:t>plot </a:t>
            </a:r>
            <a:r>
              <a:rPr lang="ko-KR" altLang="en-US" dirty="0" smtClean="0">
                <a:latin typeface="Consolas" panose="020B0609020204030204" pitchFamily="49" charset="0"/>
              </a:rPr>
              <a:t>함수 </a:t>
            </a:r>
            <a:r>
              <a:rPr lang="en-US" altLang="ko-KR" dirty="0" smtClean="0">
                <a:latin typeface="Consolas" panose="020B0609020204030204" pitchFamily="49" charset="0"/>
              </a:rPr>
              <a:t>: 2</a:t>
            </a:r>
            <a:r>
              <a:rPr lang="ko-KR" altLang="en-US" dirty="0" smtClean="0">
                <a:latin typeface="Consolas" panose="020B0609020204030204" pitchFamily="49" charset="0"/>
              </a:rPr>
              <a:t>차원 그래프</a:t>
            </a:r>
            <a:r>
              <a:rPr lang="en-US" altLang="ko-KR" dirty="0" smtClean="0">
                <a:latin typeface="Consolas" panose="020B0609020204030204" pitchFamily="49" charset="0"/>
              </a:rPr>
              <a:t/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plot(</a:t>
            </a:r>
            <a:r>
              <a:rPr lang="en-US" altLang="ko-KR" dirty="0" err="1" smtClean="0">
                <a:latin typeface="Consolas" panose="020B0609020204030204" pitchFamily="49" charset="0"/>
              </a:rPr>
              <a:t>x,y</a:t>
            </a:r>
            <a:r>
              <a:rPr lang="en-US" altLang="ko-KR" dirty="0" smtClean="0">
                <a:latin typeface="Consolas" panose="020B0609020204030204" pitchFamily="49" charset="0"/>
              </a:rPr>
              <a:t>)  </a:t>
            </a:r>
            <a:r>
              <a:rPr lang="en-US" altLang="ko-KR" dirty="0" err="1" smtClean="0">
                <a:latin typeface="Consolas" panose="020B0609020204030204" pitchFamily="49" charset="0"/>
              </a:rPr>
              <a:t>x,y</a:t>
            </a:r>
            <a:r>
              <a:rPr lang="en-US" altLang="ko-KR" dirty="0" smtClean="0">
                <a:latin typeface="Consolas" panose="020B0609020204030204" pitchFamily="49" charset="0"/>
              </a:rPr>
              <a:t> : </a:t>
            </a:r>
            <a:r>
              <a:rPr lang="ko-KR" altLang="en-US" dirty="0" smtClean="0">
                <a:latin typeface="Consolas" panose="020B0609020204030204" pitchFamily="49" charset="0"/>
              </a:rPr>
              <a:t>벡터</a:t>
            </a:r>
            <a:endParaRPr lang="en-US" altLang="ko-KR" dirty="0" smtClean="0">
              <a:latin typeface="Consolas" panose="020B0609020204030204" pitchFamily="49" charset="0"/>
            </a:endParaRPr>
          </a:p>
          <a:p>
            <a:pPr lvl="1"/>
            <a:r>
              <a:rPr lang="en-US" altLang="ko-KR" dirty="0" smtClean="0">
                <a:latin typeface="Consolas" panose="020B0609020204030204" pitchFamily="49" charset="0"/>
              </a:rPr>
              <a:t>plot(</a:t>
            </a:r>
            <a:r>
              <a:rPr lang="en-US" altLang="ko-KR" dirty="0" err="1" smtClean="0">
                <a:latin typeface="Consolas" panose="020B0609020204030204" pitchFamily="49" charset="0"/>
              </a:rPr>
              <a:t>x,y,s</a:t>
            </a:r>
            <a:r>
              <a:rPr lang="en-US" altLang="ko-KR" dirty="0" smtClean="0">
                <a:latin typeface="Consolas" panose="020B0609020204030204" pitchFamily="49" charset="0"/>
              </a:rPr>
              <a:t>,…)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plot(x1,y1,s1,x2,y2,s2,…)</a:t>
            </a:r>
            <a:br>
              <a:rPr lang="en-US" altLang="ko-KR" dirty="0" smtClean="0">
                <a:latin typeface="Consolas" panose="020B0609020204030204" pitchFamily="49" charset="0"/>
              </a:rPr>
            </a:br>
            <a:r>
              <a:rPr lang="en-US" altLang="ko-KR" dirty="0" smtClean="0">
                <a:latin typeface="Consolas" panose="020B0609020204030204" pitchFamily="49" charset="0"/>
              </a:rPr>
              <a:t>plot(</a:t>
            </a:r>
            <a:r>
              <a:rPr lang="en-US" altLang="ko-KR" dirty="0" err="1" smtClean="0">
                <a:latin typeface="Consolas" panose="020B0609020204030204" pitchFamily="49" charset="0"/>
              </a:rPr>
              <a:t>x,y,s,’Property’,value</a:t>
            </a:r>
            <a:r>
              <a:rPr lang="en-US" altLang="ko-KR" dirty="0" smtClean="0">
                <a:latin typeface="Consolas" panose="020B0609020204030204" pitchFamily="49" charset="0"/>
              </a:rPr>
              <a:t>)</a:t>
            </a:r>
            <a:endParaRPr lang="en-US" altLang="ko-KR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99809" y="3003298"/>
            <a:ext cx="4215259" cy="353094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x=1:10;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y=rand(1,10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</a:t>
            </a:r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plot(x,y);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plot(x,y,'r');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plot(x,y,'bo');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plot(x,y,'bo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:');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</a:t>
            </a:r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plot(x,y,'-mo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');</a:t>
            </a:r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plot(x,y,'-mo','LineWidth',2,'MarkerSize',12)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plot(x,y,'-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mo,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'LineWidth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',2,'MarkerSize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',12</a:t>
            </a:r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 'MarkerEdgeColor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','g', 'MarkerFaceColor','y')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</a:t>
            </a:r>
            <a:endParaRPr lang="ko-KR" altLang="ko-KR" sz="1100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bar(x,y);</a:t>
            </a:r>
            <a:endParaRPr lang="ko-KR" altLang="ko-KR" sz="1100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stairs(x,y);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Times New Roman" panose="02020603050405020304" pitchFamily="18" charset="0"/>
              </a:rPr>
              <a:t>&gt;&gt; stem(x,y);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Times New Roman" panose="02020603050405020304" pitchFamily="18" charset="0"/>
              </a:rPr>
              <a:t>&gt;&gt;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Times New Roman" panose="02020603050405020304" pitchFamily="18" charset="0"/>
              </a:rPr>
              <a:t>&gt;&gt; dat=randn(1,1000);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Times New Roman" panose="02020603050405020304" pitchFamily="18" charset="0"/>
              </a:rPr>
              <a:t>&gt;&gt; hist(dat);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Times New Roman" panose="02020603050405020304" pitchFamily="18" charset="0"/>
              </a:rPr>
              <a:t>&gt;&gt; hist(dat, 100);</a:t>
            </a:r>
            <a:endParaRPr lang="ko-KR" altLang="ko-KR" sz="1100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13578"/>
              </p:ext>
            </p:extLst>
          </p:nvPr>
        </p:nvGraphicFramePr>
        <p:xfrm>
          <a:off x="5335928" y="1046472"/>
          <a:ext cx="3594752" cy="2072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98688">
                  <a:extLst>
                    <a:ext uri="{9D8B030D-6E8A-4147-A177-3AD203B41FA5}">
                      <a16:colId xmlns:a16="http://schemas.microsoft.com/office/drawing/2014/main" val="3808602377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2806304816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1968490118"/>
                    </a:ext>
                  </a:extLst>
                </a:gridCol>
                <a:gridCol w="898688">
                  <a:extLst>
                    <a:ext uri="{9D8B030D-6E8A-4147-A177-3AD203B41FA5}">
                      <a16:colId xmlns:a16="http://schemas.microsoft.com/office/drawing/2014/main" val="2010241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문자색상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표식모양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표식모양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선모양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66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ed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+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o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- (</a:t>
                      </a: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실선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55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G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reen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*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.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--(</a:t>
                      </a: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쇄선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34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lue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x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^    △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-.(1</a:t>
                      </a:r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점쇄선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9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M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agenta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v   ▽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&gt;   ▷</a:t>
                      </a:r>
                      <a:endParaRPr lang="ko-KR" altLang="en-US" sz="1100" dirty="0" smtClean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: (</a:t>
                      </a: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점선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6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C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yan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&lt;   ◁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s  □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82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blac</a:t>
                      </a:r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k</a:t>
                      </a:r>
                      <a:endParaRPr lang="ko-KR" altLang="en-US" sz="1100" b="1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d  ◇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p  </a:t>
                      </a:r>
                      <a:r>
                        <a:rPr lang="en-US" altLang="ko-KR" sz="1100" dirty="0" smtClean="0">
                          <a:latin typeface="새굴림" panose="02030600000101010101" pitchFamily="18" charset="-127"/>
                          <a:ea typeface="새굴림" panose="02030600000101010101" pitchFamily="18" charset="-127"/>
                        </a:rPr>
                        <a:t>☆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362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W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hite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h  (6</a:t>
                      </a:r>
                      <a:r>
                        <a:rPr lang="ko-KR" altLang="en-US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점별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855836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16123"/>
              </p:ext>
            </p:extLst>
          </p:nvPr>
        </p:nvGraphicFramePr>
        <p:xfrm>
          <a:off x="5335927" y="3282516"/>
          <a:ext cx="3594753" cy="1295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42665">
                  <a:extLst>
                    <a:ext uri="{9D8B030D-6E8A-4147-A177-3AD203B41FA5}">
                      <a16:colId xmlns:a16="http://schemas.microsoft.com/office/drawing/2014/main" val="3808602377"/>
                    </a:ext>
                  </a:extLst>
                </a:gridCol>
                <a:gridCol w="1111170">
                  <a:extLst>
                    <a:ext uri="{9D8B030D-6E8A-4147-A177-3AD203B41FA5}">
                      <a16:colId xmlns:a16="http://schemas.microsoft.com/office/drawing/2014/main" val="1968490118"/>
                    </a:ext>
                  </a:extLst>
                </a:gridCol>
                <a:gridCol w="1140918">
                  <a:extLst>
                    <a:ext uri="{9D8B030D-6E8A-4147-A177-3AD203B41FA5}">
                      <a16:colId xmlns:a16="http://schemas.microsoft.com/office/drawing/2014/main" val="20102410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Property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설명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속성값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66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LineWidth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선의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굵기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포인트 단위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(0.5)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559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MarkerSize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표식의 크기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포인트 단위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348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MarkerEdgeSize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표식의 색</a:t>
                      </a:r>
                      <a:r>
                        <a:rPr lang="ko-KR" altLang="en-US" sz="1100" baseline="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 </a:t>
                      </a:r>
                      <a:r>
                        <a:rPr lang="en-US" altLang="ko-KR" sz="1100" baseline="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테두리</a:t>
                      </a:r>
                      <a:r>
                        <a:rPr lang="en-US" altLang="ko-KR" sz="1100" baseline="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문자열 표시 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(</a:t>
                      </a:r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rgb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..)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95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MarkerFaceColor</a:t>
                      </a:r>
                      <a:endParaRPr lang="ko-KR" altLang="en-US" sz="1100" dirty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표식의 배경색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문자열 표시 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(</a:t>
                      </a:r>
                      <a:r>
                        <a:rPr lang="en-US" altLang="ko-KR" sz="1100" dirty="0" err="1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rgb</a:t>
                      </a:r>
                      <a:r>
                        <a:rPr lang="en-US" altLang="ko-KR" sz="1100" dirty="0" smtClean="0">
                          <a:latin typeface="SpoqaHanSans-Regular" panose="020B0500000000000000" pitchFamily="50" charset="-127"/>
                          <a:ea typeface="SpoqaHanSans-Regular" panose="020B0500000000000000" pitchFamily="50" charset="-127"/>
                        </a:rPr>
                        <a:t>..)</a:t>
                      </a:r>
                      <a:endParaRPr lang="ko-KR" altLang="en-US" sz="1100" dirty="0" smtClean="0">
                        <a:latin typeface="SpoqaHanSans-Regular" panose="020B0500000000000000" pitchFamily="50" charset="-127"/>
                        <a:ea typeface="SpoqaHanSans-Regular" panose="020B0500000000000000" pitchFamily="50" charset="-127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3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86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</a:t>
            </a:r>
            <a:r>
              <a:rPr lang="en-US" altLang="ko-KR" dirty="0" smtClean="0"/>
              <a:t>: 3</a:t>
            </a:r>
            <a:r>
              <a:rPr lang="ko-KR" altLang="en-US" dirty="0" smtClean="0"/>
              <a:t>차원 그래프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latin typeface="Consolas" panose="020B0609020204030204" pitchFamily="49" charset="0"/>
                  </a:rPr>
                  <a:t>plot3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함수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ko-KR" dirty="0" smtClean="0">
                    <a:latin typeface="Consolas" panose="020B0609020204030204" pitchFamily="49" charset="0"/>
                  </a:rPr>
                  <a:t>3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차원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선 그래프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/>
                </a:r>
                <a:br>
                  <a:rPr lang="en-US" altLang="ko-KR" dirty="0" smtClean="0">
                    <a:latin typeface="Consolas" panose="020B0609020204030204" pitchFamily="49" charset="0"/>
                  </a:rPr>
                </a:br>
                <a:r>
                  <a:rPr lang="en-US" altLang="ko-KR" dirty="0" smtClean="0">
                    <a:latin typeface="Consolas" panose="020B0609020204030204" pitchFamily="49" charset="0"/>
                  </a:rPr>
                  <a:t>plot3(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x,y,z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  </a:t>
                </a:r>
                <a:r>
                  <a:rPr lang="en-US" altLang="ko-KR" dirty="0" err="1" smtClean="0">
                    <a:latin typeface="Consolas" panose="020B0609020204030204" pitchFamily="49" charset="0"/>
                  </a:rPr>
                  <a:t>x,y,z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 :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벡터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4"/>
                <a:endParaRPr lang="en-US" altLang="ko-KR" dirty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ko-KR" dirty="0">
                  <a:latin typeface="Consolas" panose="020B0609020204030204" pitchFamily="49" charset="0"/>
                </a:endParaRPr>
              </a:p>
              <a:p>
                <a:pPr lvl="1"/>
                <a:endParaRPr lang="en-US" altLang="ko-KR" dirty="0">
                  <a:latin typeface="Consolas" panose="020B0609020204030204" pitchFamily="49" charset="0"/>
                </a:endParaRPr>
              </a:p>
              <a:p>
                <a:pPr lvl="1"/>
                <a:endParaRPr lang="en-US" altLang="ko-KR" dirty="0" smtClean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5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802367" y="3911591"/>
            <a:ext cx="3347156" cy="2272637"/>
            <a:chOff x="4572000" y="2842905"/>
            <a:chExt cx="3347156" cy="2272637"/>
          </a:xfrm>
        </p:grpSpPr>
        <p:sp>
          <p:nvSpPr>
            <p:cNvPr id="9" name="직사각형 8"/>
            <p:cNvSpPr/>
            <p:nvPr/>
          </p:nvSpPr>
          <p:spPr>
            <a:xfrm>
              <a:off x="4572000" y="3157588"/>
              <a:ext cx="3347156" cy="19579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t" anchorCtr="0">
              <a:sp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t=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0.1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6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pi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x=</a:t>
              </a:r>
              <a:r>
                <a:rPr lang="en-US" altLang="ko-KR" sz="1100" kern="0" dirty="0" err="1" smtClean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sqrt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(t).*</a:t>
              </a:r>
              <a:r>
                <a:rPr lang="en-US" altLang="ko-KR" sz="1100" kern="0" dirty="0" smtClean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sin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2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*t);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y=</a:t>
              </a:r>
              <a:r>
                <a:rPr lang="en-US" altLang="ko-KR" sz="1100" kern="0" dirty="0" err="1" smtClean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sqrt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(t).*</a:t>
              </a:r>
              <a:r>
                <a:rPr lang="en-US" altLang="ko-KR" sz="1100" kern="0" dirty="0" smtClean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cos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2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*t);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z=</a:t>
              </a:r>
              <a:r>
                <a:rPr lang="en-US" altLang="ko-KR" sz="1100" kern="0" dirty="0" smtClean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0.5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*t;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plot3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err="1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x,y,z,</a:t>
              </a:r>
              <a:r>
                <a:rPr lang="en-US" altLang="ko-KR" sz="1100" kern="0" dirty="0" err="1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'k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smtClean="0">
                  <a:solidFill>
                    <a:srgbClr val="E45649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grid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 on;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err="1" smtClean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xlabel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'x'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err="1" smtClean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ylabel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'y'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2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20000"/>
                </a:lnSpc>
              </a:pPr>
              <a:r>
                <a:rPr lang="en-US" altLang="ko-KR" sz="1100" kern="0" dirty="0" err="1" smtClean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zlabel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'z'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2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572000" y="2842905"/>
              <a:ext cx="3347156" cy="3146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>
              <a:spAutoFit/>
            </a:bodyPr>
            <a:lstStyle/>
            <a:p>
              <a:pPr latinLnBrk="0"/>
              <a:r>
                <a:rPr lang="en-US" altLang="ko-KR" sz="1100" kern="0" dirty="0" smtClean="0">
                  <a:solidFill>
                    <a:schemeClr val="bg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plot3ex.m</a:t>
              </a:r>
              <a:endParaRPr lang="ko-KR" altLang="ko-KR" sz="1100" kern="100" dirty="0">
                <a:solidFill>
                  <a:schemeClr val="bg1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4" y="1527107"/>
            <a:ext cx="2989981" cy="27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</a:t>
            </a:r>
            <a:r>
              <a:rPr lang="en-US" altLang="ko-KR" dirty="0" smtClean="0"/>
              <a:t>: 3</a:t>
            </a:r>
            <a:r>
              <a:rPr lang="ko-KR" altLang="en-US" dirty="0" smtClean="0"/>
              <a:t>차원 그래프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latin typeface="Consolas" panose="020B0609020204030204" pitchFamily="49" charset="0"/>
                  </a:rPr>
                  <a:t>3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차원 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mesh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그래프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ko-KR" altLang="en-US" dirty="0" smtClean="0">
                    <a:latin typeface="Consolas" panose="020B0609020204030204" pitchFamily="49" charset="0"/>
                  </a:rPr>
                  <a:t>형태의 함수 그래프를 그물망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(mesh net)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으로 표현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ko-KR" dirty="0" err="1" smtClean="0">
                    <a:latin typeface="Consolas" panose="020B0609020204030204" pitchFamily="49" charset="0"/>
                  </a:rPr>
                  <a:t>meshgrid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()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함수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2"/>
                <a:r>
                  <a:rPr lang="en-US" altLang="ko-KR" dirty="0" err="1" smtClean="0">
                    <a:latin typeface="Consolas" panose="020B0609020204030204" pitchFamily="49" charset="0"/>
                  </a:rPr>
                  <a:t>x,y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벡터들을 이용하여 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x-y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평면의 격자 생성</a:t>
                </a:r>
                <a:endParaRPr lang="en-US" altLang="ko-KR" b="0" dirty="0">
                  <a:effectLst/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5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659757" y="2570732"/>
            <a:ext cx="4076362" cy="403878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x=-2:2;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y=-1:3;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[X,Y]=meshgrid(x,y)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X =</a:t>
            </a:r>
          </a:p>
          <a:p>
            <a:pPr latinLnBrk="0"/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-2  -1   0   1   2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-2  -1   0   1   2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-2  -1   0   1   2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-2  -1   0   1   2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-2  -1   0   1   2</a:t>
            </a:r>
          </a:p>
          <a:p>
            <a:pPr latinLnBrk="0"/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Y =</a:t>
            </a:r>
          </a:p>
          <a:p>
            <a:pPr latinLnBrk="0"/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-1  -1  -1  -1  -1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0   0   0   0   0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1   1   1   1   1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2   2   2   2   2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3   3   3   3   3</a:t>
            </a:r>
          </a:p>
          <a:p>
            <a:pPr latinLnBrk="0"/>
            <a:endParaRPr lang="es-ES" altLang="ko-KR" sz="1100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,'o')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grid</a:t>
            </a:r>
          </a:p>
          <a:p>
            <a:pPr latinLnBrk="0"/>
            <a:r>
              <a:rPr lang="es-ES" altLang="ko-KR" sz="1100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</a:t>
            </a:r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axis([-2.5 2.5 -1.5 3.5])</a:t>
            </a:r>
          </a:p>
          <a:p>
            <a:pPr latinLnBrk="0"/>
            <a:r>
              <a:rPr lang="es-ES" altLang="ko-KR" sz="1100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</a:t>
            </a:r>
            <a:endParaRPr lang="ko-KR" altLang="ko-KR" sz="1100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334" y="2570732"/>
            <a:ext cx="3430680" cy="31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</a:t>
            </a:r>
            <a:r>
              <a:rPr lang="en-US" altLang="ko-KR" dirty="0" smtClean="0"/>
              <a:t>: 3</a:t>
            </a:r>
            <a:r>
              <a:rPr lang="ko-KR" altLang="en-US" dirty="0" smtClean="0"/>
              <a:t>차원 그래프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>
                    <a:latin typeface="Consolas" panose="020B0609020204030204" pitchFamily="49" charset="0"/>
                  </a:rPr>
                  <a:t>3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차원 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mesh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그래프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ko-KR" dirty="0" smtClean="0"/>
                  <a:t>mesh(</a:t>
                </a:r>
                <a:r>
                  <a:rPr lang="en-US" altLang="ko-KR" dirty="0" err="1" smtClean="0"/>
                  <a:t>x,y,z</a:t>
                </a:r>
                <a:r>
                  <a:rPr lang="en-US" altLang="ko-KR" dirty="0" smtClean="0"/>
                  <a:t>) </a:t>
                </a:r>
                <a:r>
                  <a:rPr lang="ko-KR" altLang="en-US" dirty="0" smtClean="0"/>
                  <a:t>함수 </a:t>
                </a:r>
                <a:r>
                  <a:rPr lang="en-US" altLang="ko-KR" dirty="0" smtClean="0"/>
                  <a:t>:  </a:t>
                </a:r>
                <a:r>
                  <a:rPr lang="ko-KR" altLang="en-US" dirty="0" smtClean="0"/>
                  <a:t>그물망 그래프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비슷한 그래프 </a:t>
                </a:r>
                <a:r>
                  <a:rPr lang="en-US" altLang="ko-KR" dirty="0" smtClean="0"/>
                  <a:t>: surf, </a:t>
                </a:r>
                <a:r>
                  <a:rPr lang="en-US" altLang="ko-KR" dirty="0" err="1" smtClean="0"/>
                  <a:t>surfl</a:t>
                </a:r>
                <a:r>
                  <a:rPr lang="en-US" altLang="ko-KR" dirty="0" smtClean="0"/>
                  <a:t>, </a:t>
                </a:r>
                <a:r>
                  <a:rPr lang="en-US" altLang="ko-KR" dirty="0" err="1" smtClean="0"/>
                  <a:t>meshz</a:t>
                </a:r>
                <a:r>
                  <a:rPr lang="en-US" altLang="ko-KR" dirty="0" smtClean="0"/>
                  <a:t>, </a:t>
                </a:r>
                <a:r>
                  <a:rPr lang="en-US" altLang="ko-KR" dirty="0" err="1" smtClean="0"/>
                  <a:t>meshc</a:t>
                </a:r>
                <a:r>
                  <a:rPr lang="en-US" altLang="ko-KR" dirty="0" smtClean="0"/>
                  <a:t>, </a:t>
                </a:r>
                <a:r>
                  <a:rPr lang="en-US" altLang="ko-KR" dirty="0" err="1" smtClean="0"/>
                  <a:t>surfc</a:t>
                </a:r>
                <a:r>
                  <a:rPr lang="en-US" altLang="ko-KR" dirty="0" smtClean="0"/>
                  <a:t>, </a:t>
                </a:r>
                <a:r>
                  <a:rPr lang="en-US" altLang="ko-KR" dirty="0" err="1" smtClean="0"/>
                  <a:t>surfl</a:t>
                </a:r>
                <a:r>
                  <a:rPr lang="en-US" altLang="ko-KR" dirty="0" smtClean="0"/>
                  <a:t>, waterfall</a:t>
                </a:r>
              </a:p>
              <a:p>
                <a:pPr lvl="1"/>
                <a:r>
                  <a:rPr lang="en-US" altLang="ko-KR" dirty="0" smtClean="0">
                    <a:latin typeface="Consolas" panose="020B0609020204030204" pitchFamily="49" charset="0"/>
                  </a:rPr>
                  <a:t>mesh(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그물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), surf(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표면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), -z(</a:t>
                </a:r>
                <a:r>
                  <a:rPr lang="ko-KR" altLang="en-US" dirty="0" err="1" smtClean="0">
                    <a:latin typeface="Consolas" panose="020B0609020204030204" pitchFamily="49" charset="0"/>
                  </a:rPr>
                  <a:t>높이표현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), -c(contour: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등고선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),</a:t>
                </a:r>
                <a:br>
                  <a:rPr lang="en-US" altLang="ko-KR" dirty="0" smtClean="0">
                    <a:latin typeface="Consolas" panose="020B0609020204030204" pitchFamily="49" charset="0"/>
                  </a:rPr>
                </a:br>
                <a:r>
                  <a:rPr lang="en-US" altLang="ko-KR" dirty="0" smtClean="0">
                    <a:latin typeface="Consolas" panose="020B0609020204030204" pitchFamily="49" charset="0"/>
                  </a:rPr>
                  <a:t>-l(light:</a:t>
                </a:r>
                <a:r>
                  <a:rPr lang="ko-KR" altLang="en-US" dirty="0" err="1" smtClean="0">
                    <a:latin typeface="Consolas" panose="020B0609020204030204" pitchFamily="49" charset="0"/>
                  </a:rPr>
                  <a:t>광원고려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</a:t>
                </a:r>
              </a:p>
              <a:p>
                <a:pPr lvl="1"/>
                <a:r>
                  <a:rPr lang="ko-KR" altLang="en-US" dirty="0" smtClean="0">
                    <a:latin typeface="Consolas" panose="020B0609020204030204" pitchFamily="49" charset="0"/>
                  </a:rPr>
                  <a:t>예제 함수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1.8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−1.5</m:t>
                        </m:r>
                        <m:rad>
                          <m:radPr>
                            <m:degHide m:val="on"/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sup>
                    </m:sSup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altLang="ko-KR" dirty="0" smtClean="0">
                  <a:latin typeface="Consolas" panose="020B0609020204030204" pitchFamily="49" charset="0"/>
                </a:endParaRP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5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680832" y="3909348"/>
            <a:ext cx="4030063" cy="2124519"/>
            <a:chOff x="4572000" y="2842905"/>
            <a:chExt cx="3347156" cy="2124519"/>
          </a:xfrm>
        </p:grpSpPr>
        <p:sp>
          <p:nvSpPr>
            <p:cNvPr id="9" name="직사각형 8"/>
            <p:cNvSpPr/>
            <p:nvPr/>
          </p:nvSpPr>
          <p:spPr>
            <a:xfrm>
              <a:off x="4572000" y="3157588"/>
              <a:ext cx="3347156" cy="18098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t" anchorCtr="0">
              <a:spAutoFit/>
            </a:bodyPr>
            <a:lstStyle/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x=-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3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0.1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3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y=-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3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0.1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: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3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[X,Y]=</a:t>
              </a:r>
              <a:r>
                <a:rPr lang="en-US" altLang="ko-KR" sz="1100" kern="0" dirty="0" err="1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meshgrid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 err="1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x,y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Z=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1.8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.^(-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1.5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</a:t>
              </a:r>
              <a:r>
                <a:rPr lang="en-US" altLang="ko-KR" sz="1100" kern="0" dirty="0" err="1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sqrt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(X.^2+Y.^2)).*</a:t>
              </a:r>
              <a:r>
                <a:rPr lang="en-US" altLang="ko-KR" sz="1100" kern="0" dirty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cos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>
                  <a:solidFill>
                    <a:srgbClr val="98680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0.5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*Y).*</a:t>
              </a:r>
              <a:r>
                <a:rPr lang="en-US" altLang="ko-KR" sz="1100" kern="0" dirty="0">
                  <a:solidFill>
                    <a:srgbClr val="A626A4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sin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(X);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 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figure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mesh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(X,Y,Z)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 err="1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xlabel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'x'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 </a:t>
              </a:r>
              <a:r>
                <a:rPr lang="en-US" altLang="ko-KR" sz="1100" kern="0" dirty="0" err="1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ylabel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'y'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 </a:t>
              </a:r>
              <a:r>
                <a:rPr lang="en-US" altLang="ko-KR" sz="1100" kern="0" dirty="0" err="1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zlabel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'z'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  <a:p>
              <a:pPr latinLnBrk="0">
                <a:lnSpc>
                  <a:spcPct val="110000"/>
                </a:lnSpc>
              </a:pPr>
              <a:r>
                <a:rPr lang="en-US" altLang="ko-KR" sz="1100" kern="0" dirty="0">
                  <a:solidFill>
                    <a:srgbClr val="0184BC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title</a:t>
              </a:r>
              <a:r>
                <a:rPr lang="en-US" altLang="ko-KR" sz="1100" kern="0" dirty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(</a:t>
              </a:r>
              <a:r>
                <a:rPr lang="en-US" altLang="ko-KR" sz="1100" kern="0" dirty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'mesh(X,Y,Z</a:t>
              </a:r>
              <a:r>
                <a:rPr lang="en-US" altLang="ko-KR" sz="1100" kern="0" dirty="0" smtClean="0">
                  <a:solidFill>
                    <a:srgbClr val="50A14F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)'</a:t>
              </a:r>
              <a:r>
                <a:rPr lang="en-US" altLang="ko-KR" sz="1100" kern="0" dirty="0" smtClean="0">
                  <a:solidFill>
                    <a:srgbClr val="333333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);</a:t>
              </a:r>
              <a:endParaRPr lang="ko-KR" altLang="ko-KR" sz="1100" kern="100" dirty="0"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572000" y="2842905"/>
              <a:ext cx="3347156" cy="3146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72000" rtlCol="0" anchor="ctr">
              <a:spAutoFit/>
            </a:bodyPr>
            <a:lstStyle/>
            <a:p>
              <a:pPr latinLnBrk="0"/>
              <a:r>
                <a:rPr lang="en-US" altLang="ko-KR" sz="1100" kern="0" dirty="0" smtClean="0">
                  <a:solidFill>
                    <a:schemeClr val="bg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Example of </a:t>
              </a:r>
              <a:r>
                <a:rPr lang="en-US" altLang="ko-KR" sz="1100" kern="0" dirty="0" smtClean="0">
                  <a:solidFill>
                    <a:schemeClr val="bg1"/>
                  </a:solidFill>
                  <a:latin typeface="Consolas" panose="020B0609020204030204" pitchFamily="49" charset="0"/>
                  <a:ea typeface="굴림" panose="020B0600000101010101" pitchFamily="50" charset="-127"/>
                  <a:cs typeface="굴림" panose="020B0600000101010101" pitchFamily="50" charset="-127"/>
                </a:rPr>
                <a:t>mesh function</a:t>
              </a:r>
              <a:endParaRPr lang="ko-KR" altLang="ko-KR" sz="1100" kern="100" dirty="0">
                <a:solidFill>
                  <a:schemeClr val="bg1"/>
                </a:solidFill>
                <a:latin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91" y="3880975"/>
            <a:ext cx="2870522" cy="21528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Matlab Graph : 3</a:t>
            </a:r>
            <a:r>
              <a:rPr lang="ko-KR" altLang="en-US" smtClean="0"/>
              <a:t>차원 그래프 </a:t>
            </a:r>
            <a:r>
              <a:rPr lang="en-US" altLang="ko-KR" smtClean="0"/>
              <a:t>#4</a:t>
            </a:r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0" y="1285958"/>
            <a:ext cx="2857500" cy="2143125"/>
          </a:xfr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10" y="3548721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4" y="1285875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77" y="1285872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77" y="3548720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4" y="3548719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7" name="모서리가 둥근 직사각형 16"/>
          <p:cNvSpPr/>
          <p:nvPr/>
        </p:nvSpPr>
        <p:spPr>
          <a:xfrm>
            <a:off x="251310" y="5804704"/>
            <a:ext cx="8658634" cy="677119"/>
          </a:xfrm>
          <a:prstGeom prst="roundRect">
            <a:avLst>
              <a:gd name="adj" fmla="val 7265"/>
            </a:avLst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surf :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표면의 높이에 따라 색을 구분하여 표시 → 위 부분이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밝은색</a:t>
            </a:r>
            <a:endParaRPr lang="en-US" altLang="ko-KR" sz="1400" dirty="0" smtClean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surfl</a:t>
            </a:r>
            <a:r>
              <a:rPr lang="en-US" altLang="ko-KR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: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빛이</a:t>
            </a:r>
            <a:r>
              <a:rPr lang="en-US" altLang="ko-KR" sz="1400" dirty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들어오는 부분에 따라 색을 구분하여 표시 → 빛이 반사되는 부분이 </a:t>
            </a:r>
            <a:r>
              <a:rPr lang="ko-KR" altLang="en-US" sz="1400" dirty="0" err="1" smtClean="0">
                <a:solidFill>
                  <a:schemeClr val="tx1"/>
                </a:solidFill>
                <a:latin typeface="SpoqaHanSans-Regular" panose="020B0500000000000000" pitchFamily="50" charset="-127"/>
                <a:ea typeface="SpoqaHanSans-Regular" panose="020B0500000000000000" pitchFamily="50" charset="-127"/>
              </a:rPr>
              <a:t>밝은색</a:t>
            </a:r>
            <a:endParaRPr lang="ko-KR" altLang="en-US" sz="1400" dirty="0">
              <a:solidFill>
                <a:schemeClr val="tx1"/>
              </a:solidFill>
              <a:latin typeface="SpoqaHanSans-Regular" panose="020B0500000000000000" pitchFamily="50" charset="-127"/>
              <a:ea typeface="SpoqaHanSans-Regular" panose="020B05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3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: 3</a:t>
            </a:r>
            <a:r>
              <a:rPr lang="ko-KR" altLang="en-US" dirty="0" smtClean="0"/>
              <a:t>차원 그래프 </a:t>
            </a:r>
            <a:r>
              <a:rPr lang="en-US" altLang="ko-KR" dirty="0" smtClean="0"/>
              <a:t>#5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2" y="1025504"/>
            <a:ext cx="2676605" cy="2007454"/>
          </a:xfr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0" y="3148701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148700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0" y="4579730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12" y="3148700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222910" y="1025503"/>
            <a:ext cx="4030063" cy="200745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x=-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y=-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0.1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[X,Y]=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meshgrid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333333"/>
                </a:solidFill>
                <a:latin typeface="Consolas" panose="020B0609020204030204" pitchFamily="49" charset="0"/>
              </a:rPr>
              <a:t>x,y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Z=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1.8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.^(-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1.5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*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sqrt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(X.^2+Y.^2)).*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cos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0.5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*Y).*</a:t>
            </a:r>
            <a:r>
              <a:rPr lang="en-U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sin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(X);</a:t>
            </a:r>
          </a:p>
          <a:p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surf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(X,Y,Z);</a:t>
            </a:r>
          </a:p>
          <a:p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colorbar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 err="1">
                <a:solidFill>
                  <a:srgbClr val="E45649"/>
                </a:solidFill>
                <a:latin typeface="Consolas" panose="020B0609020204030204" pitchFamily="49" charset="0"/>
              </a:rPr>
              <a:t>colormap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 err="1">
                <a:solidFill>
                  <a:srgbClr val="50A14F"/>
                </a:solidFill>
                <a:latin typeface="Consolas" panose="020B0609020204030204" pitchFamily="49" charset="0"/>
              </a:rPr>
              <a:t>hsv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;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xlabel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'x'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ylabel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'y'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zlabel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'z'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'surf(X,Y,Z) - </a:t>
            </a:r>
            <a:r>
              <a:rPr lang="en-US" altLang="ko-KR" sz="1100" dirty="0" err="1">
                <a:solidFill>
                  <a:srgbClr val="50A14F"/>
                </a:solidFill>
                <a:latin typeface="Consolas" panose="020B0609020204030204" pitchFamily="49" charset="0"/>
              </a:rPr>
              <a:t>hsv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endParaRPr lang="en-US" altLang="ko-KR" sz="11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사각형 설명선 10"/>
          <p:cNvSpPr/>
          <p:nvPr/>
        </p:nvSpPr>
        <p:spPr>
          <a:xfrm>
            <a:off x="7275500" y="1025503"/>
            <a:ext cx="1319514" cy="330274"/>
          </a:xfrm>
          <a:prstGeom prst="wedgeRectCallout">
            <a:avLst>
              <a:gd name="adj1" fmla="val -93640"/>
              <a:gd name="adj2" fmla="val 1834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 err="1" smtClean="0"/>
              <a:t>colorbar</a:t>
            </a:r>
            <a:endParaRPr lang="ko-KR" altLang="en-US" sz="1100" dirty="0"/>
          </a:p>
        </p:txBody>
      </p:sp>
      <p:sp>
        <p:nvSpPr>
          <p:cNvPr id="12" name="직사각형 11"/>
          <p:cNvSpPr/>
          <p:nvPr/>
        </p:nvSpPr>
        <p:spPr>
          <a:xfrm>
            <a:off x="222910" y="5428284"/>
            <a:ext cx="4076362" cy="31468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pPr marL="171450" indent="-171450" latinLnBrk="0">
              <a:buFont typeface="Arial" panose="020B0604020202020204" pitchFamily="34" charset="0"/>
              <a:buChar char="•"/>
            </a:pPr>
            <a:r>
              <a:rPr lang="en-US" altLang="ko-KR" sz="1100" kern="100" dirty="0" smtClean="0">
                <a:solidFill>
                  <a:schemeClr val="tx1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Available </a:t>
            </a:r>
            <a:r>
              <a:rPr lang="en-US" altLang="ko-KR" sz="1100" kern="100" dirty="0" err="1" smtClean="0">
                <a:solidFill>
                  <a:schemeClr val="tx1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colormap</a:t>
            </a:r>
            <a:r>
              <a:rPr lang="en-US" altLang="ko-KR" sz="1100" kern="100" dirty="0" smtClean="0">
                <a:solidFill>
                  <a:schemeClr val="tx1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  <a:r>
              <a:rPr lang="en-US" altLang="ko-KR" sz="1100" kern="100" dirty="0" err="1" smtClean="0">
                <a:solidFill>
                  <a:schemeClr val="tx1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hsv</a:t>
            </a:r>
            <a:r>
              <a:rPr lang="en-US" altLang="ko-KR" sz="1100" kern="100" dirty="0" smtClean="0">
                <a:solidFill>
                  <a:schemeClr val="tx1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jet, hot, cool, bone, copper, …</a:t>
            </a:r>
            <a:endParaRPr lang="ko-KR" altLang="ko-KR" sz="1100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: 3</a:t>
            </a:r>
            <a:r>
              <a:rPr lang="ko-KR" altLang="en-US" dirty="0" smtClean="0"/>
              <a:t>차원 그래프 </a:t>
            </a:r>
            <a:r>
              <a:rPr lang="en-US" altLang="ko-KR" dirty="0" smtClean="0"/>
              <a:t>#6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Mesh, surf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차원 표면 처리 </a:t>
            </a:r>
            <a:r>
              <a:rPr lang="en-US" altLang="ko-KR" dirty="0" smtClean="0"/>
              <a:t>: shading</a:t>
            </a:r>
          </a:p>
          <a:p>
            <a:pPr lvl="1"/>
            <a:r>
              <a:rPr lang="en-US" altLang="ko-KR" dirty="0" smtClean="0"/>
              <a:t>faceted : </a:t>
            </a:r>
            <a:r>
              <a:rPr lang="ko-KR" altLang="en-US" dirty="0" smtClean="0"/>
              <a:t>기본값</a:t>
            </a:r>
            <a:r>
              <a:rPr lang="en-US" altLang="ko-KR" dirty="0" smtClean="0"/>
              <a:t>, flat : </a:t>
            </a:r>
            <a:r>
              <a:rPr lang="ko-KR" altLang="en-US" dirty="0" smtClean="0"/>
              <a:t>평면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interp</a:t>
            </a:r>
            <a:r>
              <a:rPr lang="en-US" altLang="ko-KR" dirty="0" smtClean="0"/>
              <a:t> : </a:t>
            </a:r>
            <a:r>
              <a:rPr lang="ko-KR" altLang="en-US" dirty="0" err="1" smtClean="0"/>
              <a:t>보간하여</a:t>
            </a:r>
            <a:r>
              <a:rPr lang="ko-KR" altLang="en-US" dirty="0" smtClean="0"/>
              <a:t> 매끄럽게 처리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069711" y="898098"/>
            <a:ext cx="3866528" cy="116106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surf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(X,Y,Z);</a:t>
            </a:r>
          </a:p>
          <a:p>
            <a:r>
              <a:rPr lang="en-US" altLang="ko-KR" sz="1100" dirty="0" err="1">
                <a:solidFill>
                  <a:srgbClr val="E45649"/>
                </a:solidFill>
                <a:latin typeface="Consolas" panose="020B0609020204030204" pitchFamily="49" charset="0"/>
              </a:rPr>
              <a:t>colormap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copper</a:t>
            </a:r>
            <a:r>
              <a:rPr lang="en-US" altLang="ko-KR" sz="1100" dirty="0" smtClean="0">
                <a:solidFill>
                  <a:srgbClr val="50A14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shading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flat</a:t>
            </a:r>
            <a:r>
              <a:rPr lang="en-US" altLang="ko-KR" sz="1100" dirty="0" smtClean="0">
                <a:solidFill>
                  <a:srgbClr val="50A14F"/>
                </a:solidFill>
                <a:latin typeface="Consolas" panose="020B0609020204030204" pitchFamily="49" charset="0"/>
              </a:rPr>
              <a:t>;</a:t>
            </a:r>
            <a:endParaRPr lang="en-US" altLang="ko-KR" sz="1100" dirty="0" smtClean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100" dirty="0" err="1" smtClean="0">
                <a:solidFill>
                  <a:srgbClr val="0184BC"/>
                </a:solidFill>
                <a:latin typeface="Consolas" panose="020B0609020204030204" pitchFamily="49" charset="0"/>
              </a:rPr>
              <a:t>xlabel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'x'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ylabel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'y'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 </a:t>
            </a:r>
            <a:r>
              <a:rPr lang="en-US" altLang="ko-KR" sz="1100" dirty="0" err="1">
                <a:solidFill>
                  <a:srgbClr val="0184BC"/>
                </a:solidFill>
                <a:latin typeface="Consolas" panose="020B0609020204030204" pitchFamily="49" charset="0"/>
              </a:rPr>
              <a:t>zlabel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'z'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'surf(X,Y,Z) - faceted'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  <a:endParaRPr lang="en-US" altLang="ko-KR" sz="11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1" y="2141655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50" y="2141655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89" y="2141656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1" y="4359139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50" y="4359140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89" y="4359141"/>
            <a:ext cx="2857500" cy="214312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cxnSp>
        <p:nvCxnSpPr>
          <p:cNvPr id="13" name="직선 화살표 연결선 12"/>
          <p:cNvCxnSpPr/>
          <p:nvPr/>
        </p:nvCxnSpPr>
        <p:spPr>
          <a:xfrm flipH="1">
            <a:off x="4896091" y="2059167"/>
            <a:ext cx="173620" cy="371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Graph : </a:t>
            </a:r>
            <a:r>
              <a:rPr lang="ko-KR" altLang="en-US" dirty="0" smtClean="0"/>
              <a:t>벡터 표시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333592" y="898098"/>
                <a:ext cx="8505645" cy="5548710"/>
              </a:xfrm>
            </p:spPr>
            <p:txBody>
              <a:bodyPr/>
              <a:lstStyle/>
              <a:p>
                <a:r>
                  <a:rPr lang="ko-KR" altLang="en-US" dirty="0" smtClean="0"/>
                  <a:t>벡터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화살표</a:t>
                </a:r>
                <a:r>
                  <a:rPr lang="en-US" altLang="ko-KR" dirty="0" smtClean="0"/>
                  <a:t>)</a:t>
                </a:r>
                <a:r>
                  <a:rPr lang="ko-KR" altLang="en-US" dirty="0" smtClean="0"/>
                  <a:t>의 표시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quiver, quiver3 </a:t>
                </a:r>
                <a:r>
                  <a:rPr lang="ko-KR" altLang="en-US" dirty="0" smtClean="0"/>
                  <a:t>함수를 사용</a:t>
                </a:r>
                <a:endParaRPr lang="en-US" altLang="ko-KR" dirty="0" smtClean="0"/>
              </a:p>
              <a:p>
                <a:pPr lvl="1"/>
                <a:r>
                  <a:rPr lang="ko-KR" altLang="en-US" dirty="0" smtClean="0"/>
                  <a:t>예</a:t>
                </a:r>
                <a:r>
                  <a:rPr lang="en-US" altLang="ko-KR" dirty="0" smtClean="0"/>
                  <a:t>]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r>
                  <a:rPr lang="ko-KR" altLang="en-US" dirty="0" smtClean="0"/>
                  <a:t>전위의 분포가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ko-KR" altLang="en-US" dirty="0" smtClean="0"/>
                  <a:t>으로 분포할 때 전계 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ko-KR" altLang="en-US" dirty="0" smtClean="0"/>
                  <a:t>의 분포를 나타내어라</a:t>
                </a:r>
                <a:r>
                  <a:rPr lang="en-US" altLang="ko-KR" dirty="0" smtClean="0"/>
                  <a:t>.</a:t>
                </a:r>
              </a:p>
              <a:p>
                <a:pPr lvl="1"/>
                <a:r>
                  <a:rPr lang="ko-KR" altLang="en-US" b="0" dirty="0" smtClean="0"/>
                  <a:t>전계의 세기는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ko-KR" altLang="en-US" dirty="0" smtClean="0"/>
                  <a:t>이므로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3592" y="898098"/>
                <a:ext cx="8505645" cy="5548710"/>
              </a:xfrm>
              <a:blipFill>
                <a:blip r:embed="rId2"/>
                <a:stretch>
                  <a:fillRect l="-645" t="-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95856" y="2101548"/>
            <a:ext cx="4030063" cy="133034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[x,y] = </a:t>
            </a:r>
            <a:r>
              <a:rPr lang="es-E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meshgrid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0.2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0.2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s-E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u = </a:t>
            </a:r>
            <a:r>
              <a:rPr lang="es-E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cos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(x).*y;</a:t>
            </a:r>
          </a:p>
          <a:p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v = </a:t>
            </a:r>
            <a:r>
              <a:rPr lang="es-ES" altLang="ko-KR" sz="1100" dirty="0">
                <a:solidFill>
                  <a:srgbClr val="A626A4"/>
                </a:solidFill>
                <a:latin typeface="Consolas" panose="020B0609020204030204" pitchFamily="49" charset="0"/>
              </a:rPr>
              <a:t>sin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(x).*y;</a:t>
            </a:r>
          </a:p>
          <a:p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s-E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endParaRPr lang="es-E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s-E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quiver</a:t>
            </a:r>
            <a:r>
              <a:rPr lang="es-E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(x,y,u,v)</a:t>
            </a:r>
          </a:p>
          <a:p>
            <a:r>
              <a:rPr lang="es-ES" altLang="ko-KR" sz="1100" dirty="0" smtClean="0">
                <a:solidFill>
                  <a:srgbClr val="0184BC"/>
                </a:solidFill>
                <a:latin typeface="Consolas" panose="020B0609020204030204" pitchFamily="49" charset="0"/>
              </a:rPr>
              <a:t>grid</a:t>
            </a:r>
            <a:endParaRPr lang="es-ES" altLang="ko-KR" sz="11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7" y="979508"/>
            <a:ext cx="3269848" cy="245238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95855" y="4532021"/>
            <a:ext cx="4030063" cy="181099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[X,Y] = 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meshgrid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(-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.2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Z = X.*</a:t>
            </a:r>
            <a:r>
              <a:rPr lang="en-US" altLang="ko-KR" sz="1100" dirty="0" err="1">
                <a:solidFill>
                  <a:srgbClr val="A626A4"/>
                </a:solidFill>
                <a:latin typeface="Consolas" panose="020B0609020204030204" pitchFamily="49" charset="0"/>
              </a:rPr>
              <a:t>exp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(-X.^2 </a:t>
            </a:r>
            <a:r>
              <a:rPr lang="en-US" altLang="ko-KR" sz="1100" dirty="0">
                <a:solidFill>
                  <a:srgbClr val="383A42"/>
                </a:solidFill>
                <a:latin typeface="Consolas" panose="020B0609020204030204" pitchFamily="49" charset="0"/>
              </a:rPr>
              <a:t>-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 Y.^2);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[DX,DY] = </a:t>
            </a:r>
            <a:r>
              <a:rPr lang="en-US" altLang="ko-KR" sz="1100" dirty="0" smtClean="0">
                <a:solidFill>
                  <a:srgbClr val="A626A4"/>
                </a:solidFill>
                <a:latin typeface="Consolas" panose="020B0609020204030204" pitchFamily="49" charset="0"/>
              </a:rPr>
              <a:t>gradient</a:t>
            </a:r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(Z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.2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100" dirty="0">
                <a:solidFill>
                  <a:srgbClr val="986801"/>
                </a:solidFill>
                <a:latin typeface="Consolas" panose="020B0609020204030204" pitchFamily="49" charset="0"/>
              </a:rPr>
              <a:t>.2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/>
            </a:r>
            <a:b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contour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(X,Y,Z)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hold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on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0184BC"/>
                </a:solidFill>
                <a:latin typeface="Consolas" panose="020B0609020204030204" pitchFamily="49" charset="0"/>
              </a:rPr>
              <a:t>quiver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(X,Y</a:t>
            </a:r>
            <a:r>
              <a:rPr lang="en-US" altLang="ko-KR" sz="11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,-DX,-DY</a:t>
            </a:r>
            <a:r>
              <a:rPr lang="en-US" altLang="ko-KR" sz="1100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rgbClr val="E45649"/>
                </a:solidFill>
                <a:latin typeface="Consolas" panose="020B0609020204030204" pitchFamily="49" charset="0"/>
              </a:rPr>
              <a:t>hold</a:t>
            </a:r>
            <a:r>
              <a:rPr lang="en-US" altLang="ko-KR" sz="1100" dirty="0">
                <a:solidFill>
                  <a:srgbClr val="50A14F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100" dirty="0" smtClean="0">
                <a:solidFill>
                  <a:srgbClr val="50A14F"/>
                </a:solidFill>
                <a:latin typeface="Consolas" panose="020B0609020204030204" pitchFamily="49" charset="0"/>
              </a:rPr>
              <a:t>off</a:t>
            </a:r>
            <a:endParaRPr lang="en-US" altLang="ko-KR" sz="1100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91" y="4052798"/>
            <a:ext cx="3314700" cy="2486025"/>
          </a:xfrm>
          <a:prstGeom prst="rect">
            <a:avLst/>
          </a:prstGeom>
        </p:spPr>
      </p:pic>
      <p:sp>
        <p:nvSpPr>
          <p:cNvPr id="15" name="사각형 설명선 14"/>
          <p:cNvSpPr/>
          <p:nvPr/>
        </p:nvSpPr>
        <p:spPr>
          <a:xfrm>
            <a:off x="2789499" y="2549923"/>
            <a:ext cx="2498684" cy="330274"/>
          </a:xfrm>
          <a:prstGeom prst="wedgeRectCallout">
            <a:avLst>
              <a:gd name="adj1" fmla="val -78122"/>
              <a:gd name="adj2" fmla="val 11857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/>
              <a:t>x, y </a:t>
            </a:r>
            <a:r>
              <a:rPr lang="ko-KR" altLang="en-US" sz="1100" dirty="0" smtClean="0"/>
              <a:t>위치에 </a:t>
            </a:r>
            <a:r>
              <a:rPr lang="en-US" altLang="ko-KR" sz="1100" dirty="0" smtClean="0"/>
              <a:t>u, v </a:t>
            </a:r>
            <a:r>
              <a:rPr lang="ko-KR" altLang="en-US" sz="1100" dirty="0" smtClean="0"/>
              <a:t>성분의 벡터로 표시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473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757</Words>
  <Application>Microsoft Office PowerPoint</Application>
  <PresentationFormat>화면 슬라이드 쇼(4:3)</PresentationFormat>
  <Paragraphs>210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2" baseType="lpstr">
      <vt:lpstr>굴림</vt:lpstr>
      <vt:lpstr>SpoqaHanSans-Bold</vt:lpstr>
      <vt:lpstr>Calibri</vt:lpstr>
      <vt:lpstr>Wingdings</vt:lpstr>
      <vt:lpstr>Consolas</vt:lpstr>
      <vt:lpstr>새굴림</vt:lpstr>
      <vt:lpstr>SpoqaHanSans-Regular</vt:lpstr>
      <vt:lpstr>맑은 고딕</vt:lpstr>
      <vt:lpstr>Cambria Math</vt:lpstr>
      <vt:lpstr>Arial</vt:lpstr>
      <vt:lpstr>Times New Roman</vt:lpstr>
      <vt:lpstr>Office 테마</vt:lpstr>
      <vt:lpstr>응용전산및실습 I 그래프 </vt:lpstr>
      <vt:lpstr>Matlab Graph : 2차원 그래프</vt:lpstr>
      <vt:lpstr>Matlab Graph : 3차원 그래프 #1</vt:lpstr>
      <vt:lpstr>Matlab Graph : 3차원 그래프 #2</vt:lpstr>
      <vt:lpstr>Matlab Graph : 3차원 그래프 #3</vt:lpstr>
      <vt:lpstr>Matlab Graph : 3차원 그래프 #4</vt:lpstr>
      <vt:lpstr>Matlab Graph : 3차원 그래프 #5</vt:lpstr>
      <vt:lpstr>Matlab Graph : 3차원 그래프 #6</vt:lpstr>
      <vt:lpstr>Matlab Graph : 벡터 표시 #1</vt:lpstr>
      <vt:lpstr>Matlab Graph : 벡터 표시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32</cp:revision>
  <dcterms:created xsi:type="dcterms:W3CDTF">2019-05-23T04:38:59Z</dcterms:created>
  <dcterms:modified xsi:type="dcterms:W3CDTF">2019-05-29T10:43:54Z</dcterms:modified>
</cp:coreProperties>
</file>