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notesMasterIdLst>
    <p:notesMasterId r:id="rId33"/>
  </p:notesMasterIdLst>
  <p:handoutMasterIdLst>
    <p:handoutMasterId r:id="rId34"/>
  </p:handoutMasterIdLst>
  <p:sldIdLst>
    <p:sldId id="329" r:id="rId2"/>
    <p:sldId id="367" r:id="rId3"/>
    <p:sldId id="328" r:id="rId4"/>
    <p:sldId id="344" r:id="rId5"/>
    <p:sldId id="364" r:id="rId6"/>
    <p:sldId id="345" r:id="rId7"/>
    <p:sldId id="347" r:id="rId8"/>
    <p:sldId id="346" r:id="rId9"/>
    <p:sldId id="349" r:id="rId10"/>
    <p:sldId id="368" r:id="rId11"/>
    <p:sldId id="348" r:id="rId12"/>
    <p:sldId id="350" r:id="rId13"/>
    <p:sldId id="351" r:id="rId14"/>
    <p:sldId id="369" r:id="rId15"/>
    <p:sldId id="356" r:id="rId16"/>
    <p:sldId id="352" r:id="rId17"/>
    <p:sldId id="365" r:id="rId18"/>
    <p:sldId id="370" r:id="rId19"/>
    <p:sldId id="353" r:id="rId20"/>
    <p:sldId id="371" r:id="rId21"/>
    <p:sldId id="372" r:id="rId22"/>
    <p:sldId id="373" r:id="rId23"/>
    <p:sldId id="374" r:id="rId24"/>
    <p:sldId id="375" r:id="rId25"/>
    <p:sldId id="354" r:id="rId26"/>
    <p:sldId id="355" r:id="rId27"/>
    <p:sldId id="357" r:id="rId28"/>
    <p:sldId id="359" r:id="rId29"/>
    <p:sldId id="360" r:id="rId30"/>
    <p:sldId id="361" r:id="rId31"/>
    <p:sldId id="362" r:id="rId32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45B"/>
    <a:srgbClr val="E04B49"/>
    <a:srgbClr val="FEF9E2"/>
    <a:srgbClr val="FDF0AE"/>
    <a:srgbClr val="344F8C"/>
    <a:srgbClr val="105D91"/>
    <a:srgbClr val="192B53"/>
    <a:srgbClr val="99ADD9"/>
    <a:srgbClr val="993366"/>
    <a:srgbClr val="4157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보통 스타일 2 - 강조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344D84-9AFB-497E-A393-DC336BA19D2E}" styleName="보통 스타일 3 - 강조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29" autoAdjust="0"/>
    <p:restoredTop sz="96429" autoAdjust="0"/>
  </p:normalViewPr>
  <p:slideViewPr>
    <p:cSldViewPr>
      <p:cViewPr varScale="1">
        <p:scale>
          <a:sx n="169" d="100"/>
          <a:sy n="169" d="100"/>
        </p:scale>
        <p:origin x="162" y="456"/>
      </p:cViewPr>
      <p:guideLst>
        <p:guide orient="horz" pos="2160"/>
        <p:guide pos="2880"/>
        <p:guide orient="horz" pos="162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0" d="100"/>
          <a:sy n="90" d="100"/>
        </p:scale>
        <p:origin x="3696" y="72"/>
      </p:cViewPr>
      <p:guideLst/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87C3E9-2372-4D2D-A8FE-578D26F0CAB8}" type="datetimeFigureOut">
              <a:rPr lang="ko-KR" altLang="en-US" smtClean="0"/>
              <a:t>2022-03-09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2126D6-8CEA-47E8-B467-8C3047BBCAC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334075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BC3899-2E4F-4D3A-8D29-BF4BDDE21DE2}" type="datetimeFigureOut">
              <a:rPr lang="ko-KR" altLang="en-US" smtClean="0"/>
              <a:pPr/>
              <a:t>2022-03-09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9363BF-43B7-4F43-ABD0-D052F59FCD1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484808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장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 descr="C:\Users\KDY\Desktop\파이썬 3판\강의교안\줄배경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74" t="46405" r="45535" b="4804"/>
          <a:stretch/>
        </p:blipFill>
        <p:spPr bwMode="auto">
          <a:xfrm>
            <a:off x="0" y="0"/>
            <a:ext cx="41529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KDY\Desktop\파이썬 3판\강의교안\파이썬 for Beginner 3판 로고.pn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62" t="43096" r="30281" b="45077"/>
          <a:stretch/>
        </p:blipFill>
        <p:spPr bwMode="auto">
          <a:xfrm>
            <a:off x="4415009" y="3904270"/>
            <a:ext cx="4457808" cy="949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KDY\Desktop\파이썬 3판\강의교안\파이썬 for Beginner 3판 강의교안 템플릿.png"/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4920" r="15376" b="29529"/>
          <a:stretch/>
        </p:blipFill>
        <p:spPr bwMode="auto">
          <a:xfrm>
            <a:off x="5033564" y="429334"/>
            <a:ext cx="3220697" cy="3474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8796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이 장에서 만들 프로그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440"/>
          <p:cNvSpPr>
            <a:spLocks noChangeArrowheads="1"/>
          </p:cNvSpPr>
          <p:nvPr userDrawn="1"/>
        </p:nvSpPr>
        <p:spPr bwMode="invGray">
          <a:xfrm>
            <a:off x="0" y="-16836"/>
            <a:ext cx="9144000" cy="416886"/>
          </a:xfrm>
          <a:prstGeom prst="rect">
            <a:avLst/>
          </a:prstGeom>
          <a:solidFill>
            <a:srgbClr val="FDED9C"/>
          </a:solidFill>
          <a:ln w="222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lvl="0" algn="ctr">
              <a:spcBef>
                <a:spcPct val="20000"/>
              </a:spcBef>
            </a:pPr>
            <a:endParaRPr lang="ko-KR" altLang="en-US" sz="3200" dirty="0">
              <a:solidFill>
                <a:srgbClr val="8B333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8" name="Rectangle 43"/>
          <p:cNvSpPr>
            <a:spLocks noChangeArrowheads="1"/>
          </p:cNvSpPr>
          <p:nvPr userDrawn="1"/>
        </p:nvSpPr>
        <p:spPr bwMode="gray">
          <a:xfrm>
            <a:off x="8410575" y="4912010"/>
            <a:ext cx="733425" cy="232681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100000">
                <a:schemeClr val="bg1">
                  <a:lumMod val="75000"/>
                  <a:tint val="23500"/>
                  <a:satMod val="160000"/>
                  <a:alpha val="0"/>
                </a:schemeClr>
              </a:gs>
            </a:gsLst>
            <a:lin ang="108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latinLnBrk="0">
              <a:defRPr/>
            </a:pPr>
            <a:endParaRPr kumimoji="0" lang="ko-KR" altLang="en-US" sz="3000" dirty="0">
              <a:solidFill>
                <a:srgbClr val="005E5C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9" name="Rectangle 18"/>
          <p:cNvSpPr>
            <a:spLocks noChangeArrowheads="1"/>
          </p:cNvSpPr>
          <p:nvPr userDrawn="1"/>
        </p:nvSpPr>
        <p:spPr bwMode="auto">
          <a:xfrm>
            <a:off x="8279259" y="4883955"/>
            <a:ext cx="842962" cy="230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048473F8-2F3F-4CC2-BF55-F7E080802650}" type="slidenum">
              <a:rPr lang="ko-KR" altLang="en-US" sz="1200">
                <a:gradFill flip="none" rotWithShape="1">
                  <a:gsLst>
                    <a:gs pos="0">
                      <a:schemeClr val="tx2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tx2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tx2">
                        <a:lumMod val="75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pPr algn="r">
                <a:defRPr/>
              </a:pPr>
              <a:t>‹#›</a:t>
            </a:fld>
            <a:r>
              <a:rPr lang="en-US" altLang="ko-KR" sz="1200" dirty="0">
                <a:gradFill flip="none" rotWithShape="1">
                  <a:gsLst>
                    <a:gs pos="0">
                      <a:schemeClr val="tx2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tx2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tx2">
                        <a:lumMod val="75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/31</a:t>
            </a:r>
          </a:p>
        </p:txBody>
      </p:sp>
      <p:sp>
        <p:nvSpPr>
          <p:cNvPr id="17" name="제목 9"/>
          <p:cNvSpPr>
            <a:spLocks noGrp="1"/>
          </p:cNvSpPr>
          <p:nvPr>
            <p:ph type="title"/>
          </p:nvPr>
        </p:nvSpPr>
        <p:spPr>
          <a:xfrm>
            <a:off x="63500" y="38839"/>
            <a:ext cx="7785100" cy="355997"/>
          </a:xfrm>
        </p:spPr>
        <p:txBody>
          <a:bodyPr>
            <a:noAutofit/>
          </a:bodyPr>
          <a:lstStyle>
            <a:lvl1pPr algn="l">
              <a:defRPr sz="2400" b="0" spc="-100" baseline="0">
                <a:solidFill>
                  <a:srgbClr val="8B3331"/>
                </a:solidFill>
                <a:effectLst>
                  <a:glow>
                    <a:schemeClr val="tx1"/>
                  </a:glow>
                </a:effectLst>
                <a:latin typeface="+mj-ea"/>
                <a:ea typeface="+mj-ea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0"/>
          </p:nvPr>
        </p:nvSpPr>
        <p:spPr>
          <a:xfrm>
            <a:off x="63501" y="580279"/>
            <a:ext cx="8963994" cy="4252469"/>
          </a:xfrm>
        </p:spPr>
        <p:txBody>
          <a:bodyPr>
            <a:normAutofit/>
          </a:bodyPr>
          <a:lstStyle>
            <a:lvl1pPr marL="355600" indent="-261938">
              <a:lnSpc>
                <a:spcPct val="120000"/>
              </a:lnSpc>
              <a:buClr>
                <a:srgbClr val="8B3331"/>
              </a:buClr>
              <a:buSzPct val="130000"/>
              <a:buFont typeface="Wingdings" panose="05000000000000000000" pitchFamily="2" charset="2"/>
              <a:buChar char="§"/>
              <a:defRPr sz="2000" b="0">
                <a:latin typeface="Spoqa Han Sans Neo Medium" pitchFamily="2" charset="-127"/>
                <a:ea typeface="Spoqa Han Sans Neo Medium" pitchFamily="2" charset="-127"/>
              </a:defRPr>
            </a:lvl1pPr>
            <a:lvl2pPr marL="534988" indent="-177800">
              <a:lnSpc>
                <a:spcPct val="120000"/>
              </a:lnSpc>
              <a:buClr>
                <a:schemeClr val="accent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  <a:defRPr sz="1600">
                <a:latin typeface="+mn-ea"/>
                <a:ea typeface="+mn-ea"/>
              </a:defRPr>
            </a:lvl2pPr>
            <a:lvl3pPr marL="720725" indent="-185738">
              <a:lnSpc>
                <a:spcPct val="120000"/>
              </a:lnSpc>
              <a:buClr>
                <a:schemeClr val="accent5">
                  <a:lumMod val="50000"/>
                </a:schemeClr>
              </a:buClr>
              <a:buFont typeface="Arial" panose="020B0604020202020204" pitchFamily="34" charset="0"/>
              <a:buChar char="•"/>
              <a:defRPr sz="1400">
                <a:latin typeface="+mn-ea"/>
                <a:ea typeface="+mn-ea"/>
              </a:defRPr>
            </a:lvl3pPr>
            <a:lvl4pPr marL="898525" indent="-177800">
              <a:lnSpc>
                <a:spcPct val="120000"/>
              </a:lnSpc>
              <a:buClr>
                <a:schemeClr val="accent5">
                  <a:lumMod val="50000"/>
                </a:schemeClr>
              </a:buClr>
              <a:buFont typeface="맑은 고딕" panose="020B0503020000020004" pitchFamily="50" charset="-127"/>
              <a:buChar char="-"/>
              <a:defRPr sz="1200">
                <a:latin typeface="+mn-ea"/>
                <a:ea typeface="+mn-ea"/>
              </a:defRPr>
            </a:lvl4pPr>
            <a:lvl5pPr marL="1077913" indent="-179388">
              <a:lnSpc>
                <a:spcPct val="120000"/>
              </a:lnSpc>
              <a:buClr>
                <a:schemeClr val="accent5">
                  <a:lumMod val="50000"/>
                </a:schemeClr>
              </a:buClr>
              <a:buFont typeface="Arial" panose="020B0604020202020204" pitchFamily="34" charset="0"/>
              <a:buChar char="»"/>
              <a:defRPr sz="1000">
                <a:latin typeface="+mn-ea"/>
                <a:ea typeface="+mn-ea"/>
              </a:defRPr>
            </a:lvl5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2391124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기본 본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440"/>
          <p:cNvSpPr>
            <a:spLocks noChangeArrowheads="1"/>
          </p:cNvSpPr>
          <p:nvPr userDrawn="1"/>
        </p:nvSpPr>
        <p:spPr bwMode="invGray">
          <a:xfrm>
            <a:off x="0" y="-16836"/>
            <a:ext cx="9144000" cy="416886"/>
          </a:xfrm>
          <a:prstGeom prst="rect">
            <a:avLst/>
          </a:prstGeom>
          <a:solidFill>
            <a:srgbClr val="105D91"/>
          </a:solidFill>
          <a:ln w="222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lvl="0" algn="ctr">
              <a:spcBef>
                <a:spcPct val="20000"/>
              </a:spcBef>
            </a:pPr>
            <a:endParaRPr lang="ko-KR" altLang="en-US" sz="3200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8" name="Rectangle 43"/>
          <p:cNvSpPr>
            <a:spLocks noChangeArrowheads="1"/>
          </p:cNvSpPr>
          <p:nvPr userDrawn="1"/>
        </p:nvSpPr>
        <p:spPr bwMode="gray">
          <a:xfrm>
            <a:off x="8410575" y="4895262"/>
            <a:ext cx="733425" cy="241774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100000">
                <a:schemeClr val="bg1">
                  <a:lumMod val="75000"/>
                  <a:tint val="23500"/>
                  <a:satMod val="160000"/>
                  <a:alpha val="0"/>
                </a:schemeClr>
              </a:gs>
            </a:gsLst>
            <a:lin ang="108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latinLnBrk="0">
              <a:defRPr/>
            </a:pPr>
            <a:endParaRPr kumimoji="0" lang="ko-KR" altLang="en-US" sz="3000" dirty="0">
              <a:solidFill>
                <a:srgbClr val="005E5C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9" name="Rectangle 18"/>
          <p:cNvSpPr>
            <a:spLocks noChangeArrowheads="1"/>
          </p:cNvSpPr>
          <p:nvPr userDrawn="1"/>
        </p:nvSpPr>
        <p:spPr bwMode="auto">
          <a:xfrm>
            <a:off x="8279259" y="4874463"/>
            <a:ext cx="842962" cy="239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048473F8-2F3F-4CC2-BF55-F7E080802650}" type="slidenum">
              <a:rPr lang="ko-KR" altLang="en-US" sz="1200">
                <a:gradFill flip="none" rotWithShape="1">
                  <a:gsLst>
                    <a:gs pos="0">
                      <a:schemeClr val="tx2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tx2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tx2">
                        <a:lumMod val="75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pPr algn="r">
                <a:defRPr/>
              </a:pPr>
              <a:t>‹#›</a:t>
            </a:fld>
            <a:r>
              <a:rPr lang="en-US" altLang="ko-KR" sz="1200" dirty="0">
                <a:gradFill flip="none" rotWithShape="1">
                  <a:gsLst>
                    <a:gs pos="0">
                      <a:schemeClr val="tx2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tx2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tx2">
                        <a:lumMod val="75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/31</a:t>
            </a:r>
          </a:p>
        </p:txBody>
      </p:sp>
      <p:sp>
        <p:nvSpPr>
          <p:cNvPr id="17" name="제목 9"/>
          <p:cNvSpPr>
            <a:spLocks noGrp="1"/>
          </p:cNvSpPr>
          <p:nvPr>
            <p:ph type="title"/>
          </p:nvPr>
        </p:nvSpPr>
        <p:spPr>
          <a:xfrm>
            <a:off x="63500" y="21796"/>
            <a:ext cx="7785100" cy="355997"/>
          </a:xfrm>
        </p:spPr>
        <p:txBody>
          <a:bodyPr>
            <a:noAutofit/>
          </a:bodyPr>
          <a:lstStyle>
            <a:lvl1pPr algn="l">
              <a:defRPr sz="2400" b="0" spc="-100" baseline="0">
                <a:solidFill>
                  <a:schemeClr val="bg1"/>
                </a:solidFill>
                <a:effectLst>
                  <a:glow>
                    <a:schemeClr val="tx1"/>
                  </a:glow>
                </a:effectLst>
                <a:latin typeface="+mj-ea"/>
                <a:ea typeface="+mj-ea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0"/>
          </p:nvPr>
        </p:nvSpPr>
        <p:spPr>
          <a:xfrm>
            <a:off x="63501" y="580279"/>
            <a:ext cx="8963994" cy="4252469"/>
          </a:xfrm>
        </p:spPr>
        <p:txBody>
          <a:bodyPr>
            <a:normAutofit/>
          </a:bodyPr>
          <a:lstStyle>
            <a:lvl1pPr marL="355600" indent="-261938">
              <a:lnSpc>
                <a:spcPct val="120000"/>
              </a:lnSpc>
              <a:buClr>
                <a:schemeClr val="accent5">
                  <a:lumMod val="50000"/>
                </a:schemeClr>
              </a:buClr>
              <a:buSzPct val="130000"/>
              <a:buFont typeface="Wingdings" panose="05000000000000000000" pitchFamily="2" charset="2"/>
              <a:buChar char="§"/>
              <a:defRPr sz="2000" b="0">
                <a:latin typeface="Spoqa Han Sans Neo Medium" pitchFamily="2" charset="-127"/>
                <a:ea typeface="Spoqa Han Sans Neo Medium" pitchFamily="2" charset="-127"/>
              </a:defRPr>
            </a:lvl1pPr>
            <a:lvl2pPr marL="534988" indent="-177800">
              <a:lnSpc>
                <a:spcPct val="120000"/>
              </a:lnSpc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§"/>
              <a:defRPr sz="1600">
                <a:latin typeface="+mn-ea"/>
                <a:ea typeface="+mn-ea"/>
              </a:defRPr>
            </a:lvl2pPr>
            <a:lvl3pPr marL="720725" indent="-185738">
              <a:lnSpc>
                <a:spcPct val="120000"/>
              </a:lnSpc>
              <a:buClr>
                <a:schemeClr val="accent5">
                  <a:lumMod val="50000"/>
                </a:schemeClr>
              </a:buClr>
              <a:buFont typeface="Arial" panose="020B0604020202020204" pitchFamily="34" charset="0"/>
              <a:buChar char="•"/>
              <a:defRPr sz="1400">
                <a:latin typeface="+mn-ea"/>
                <a:ea typeface="+mn-ea"/>
              </a:defRPr>
            </a:lvl3pPr>
            <a:lvl4pPr marL="898525" indent="-177800">
              <a:lnSpc>
                <a:spcPct val="120000"/>
              </a:lnSpc>
              <a:buClr>
                <a:schemeClr val="accent5">
                  <a:lumMod val="50000"/>
                </a:schemeClr>
              </a:buClr>
              <a:buFont typeface="맑은 고딕" panose="020B0503020000020004" pitchFamily="50" charset="-127"/>
              <a:buChar char="-"/>
              <a:defRPr sz="1200">
                <a:latin typeface="+mn-ea"/>
                <a:ea typeface="+mn-ea"/>
              </a:defRPr>
            </a:lvl4pPr>
            <a:lvl5pPr marL="1077913" indent="-179388">
              <a:lnSpc>
                <a:spcPct val="120000"/>
              </a:lnSpc>
              <a:buClr>
                <a:schemeClr val="accent5">
                  <a:lumMod val="50000"/>
                </a:schemeClr>
              </a:buClr>
              <a:buFont typeface="Arial" panose="020B0604020202020204" pitchFamily="34" charset="0"/>
              <a:buChar char="»"/>
              <a:defRPr sz="1000">
                <a:latin typeface="+mn-ea"/>
                <a:ea typeface="+mn-ea"/>
              </a:defRPr>
            </a:lvl5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237524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2"/>
          <p:cNvSpPr>
            <a:spLocks noGrp="1"/>
          </p:cNvSpPr>
          <p:nvPr>
            <p:ph type="sldNum" sz="quarter" idx="10"/>
            <p:custDataLst>
              <p:tags r:id="rId1"/>
            </p:custDataLst>
          </p:nvPr>
        </p:nvSpPr>
        <p:spPr>
          <a:xfrm>
            <a:off x="139700" y="4894009"/>
            <a:ext cx="8756650" cy="210035"/>
          </a:xfrm>
          <a:prstGeom prst="rect">
            <a:avLst/>
          </a:prstGeom>
        </p:spPr>
        <p:txBody>
          <a:bodyPr/>
          <a:lstStyle>
            <a:lvl1pPr>
              <a:defRPr b="1" i="1"/>
            </a:lvl1pPr>
          </a:lstStyle>
          <a:p>
            <a:pPr latinLnBrk="0"/>
            <a:fld id="{926EA8F1-C76B-4BC6-98C4-C2D2384EDDB7}" type="slidenum">
              <a:rPr lang="en-US" altLang="ko-KR" kern="0" smtClean="0">
                <a:latin typeface="Verdana"/>
              </a:rPr>
              <a:pPr latinLnBrk="0"/>
              <a:t>‹#›</a:t>
            </a:fld>
            <a:endParaRPr lang="en-US" altLang="ko-KR" kern="0" dirty="0">
              <a:latin typeface="Verdana"/>
            </a:endParaRPr>
          </a:p>
        </p:txBody>
      </p:sp>
      <p:sp>
        <p:nvSpPr>
          <p:cNvPr id="11" name="Line 5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2506663" y="2780110"/>
            <a:ext cx="4151312" cy="0"/>
          </a:xfrm>
          <a:prstGeom prst="line">
            <a:avLst/>
          </a:prstGeom>
          <a:ln>
            <a:prstDash val="dash"/>
            <a:headEnd/>
            <a:tailEnd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/>
          <a:lstStyle/>
          <a:p>
            <a:endParaRPr lang="ko-KR" altLang="en-US"/>
          </a:p>
        </p:txBody>
      </p:sp>
      <p:pic>
        <p:nvPicPr>
          <p:cNvPr id="1029" name="Picture 5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2096" y="382421"/>
            <a:ext cx="4280446" cy="4286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 userDrawn="1"/>
        </p:nvSpPr>
        <p:spPr>
          <a:xfrm>
            <a:off x="3169818" y="2171842"/>
            <a:ext cx="28249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i="1" dirty="0">
                <a:solidFill>
                  <a:srgbClr val="FFE45B"/>
                </a:solidFill>
                <a:latin typeface="+mn-lt"/>
              </a:rPr>
              <a:t>Thank You</a:t>
            </a:r>
            <a:endParaRPr lang="ko-KR" altLang="en-US" sz="4000" b="1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986339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백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3"/>
          <p:cNvSpPr>
            <a:spLocks noChangeArrowheads="1"/>
          </p:cNvSpPr>
          <p:nvPr userDrawn="1"/>
        </p:nvSpPr>
        <p:spPr bwMode="gray">
          <a:xfrm>
            <a:off x="8410575" y="4982766"/>
            <a:ext cx="733425" cy="161925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100000">
                <a:schemeClr val="bg1">
                  <a:lumMod val="75000"/>
                  <a:tint val="23500"/>
                  <a:satMod val="160000"/>
                  <a:alpha val="0"/>
                </a:schemeClr>
              </a:gs>
            </a:gsLst>
            <a:lin ang="108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latinLnBrk="0">
              <a:defRPr/>
            </a:pPr>
            <a:endParaRPr kumimoji="0" lang="ko-KR" altLang="en-US" sz="3000" dirty="0">
              <a:solidFill>
                <a:srgbClr val="005E5C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9" name="Rectangle 18"/>
          <p:cNvSpPr>
            <a:spLocks noChangeArrowheads="1"/>
          </p:cNvSpPr>
          <p:nvPr userDrawn="1"/>
        </p:nvSpPr>
        <p:spPr bwMode="auto">
          <a:xfrm>
            <a:off x="8279259" y="4954191"/>
            <a:ext cx="842962" cy="160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048473F8-2F3F-4CC2-BF55-F7E080802650}" type="slidenum">
              <a:rPr lang="ko-KR" altLang="en-US" sz="1200">
                <a:gradFill flip="none" rotWithShape="1">
                  <a:gsLst>
                    <a:gs pos="0">
                      <a:schemeClr val="tx2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tx2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tx2">
                        <a:lumMod val="75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pPr algn="r">
                <a:defRPr/>
              </a:pPr>
              <a:t>‹#›</a:t>
            </a:fld>
            <a:r>
              <a:rPr lang="en-US" altLang="ko-KR" sz="1200" dirty="0">
                <a:gradFill flip="none" rotWithShape="1">
                  <a:gsLst>
                    <a:gs pos="0">
                      <a:schemeClr val="tx2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tx2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tx2">
                        <a:lumMod val="75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/22</a:t>
            </a:r>
          </a:p>
        </p:txBody>
      </p:sp>
    </p:spTree>
    <p:extLst>
      <p:ext uri="{BB962C8B-B14F-4D97-AF65-F5344CB8AC3E}">
        <p14:creationId xmlns:p14="http://schemas.microsoft.com/office/powerpoint/2010/main" val="28235377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4B2FD9B6-DC5A-4644-B01F-335E6DD2CDD1}" type="datetimeFigureOut">
              <a:rPr lang="ko-KR" altLang="en-US" smtClean="0"/>
              <a:pPr/>
              <a:t>2022-03-09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6BC740F2-65F4-46F1-8462-F5CEAE10BBF6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97820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ea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ea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ea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ea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ea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ea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bM5eBHz7QJg" TargetMode="Externa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1" descr="C:\Users\KDY\Desktop\파이썬 3판\강의교안\1장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83" t="17201" r="8831" b="65892"/>
          <a:stretch/>
        </p:blipFill>
        <p:spPr bwMode="auto">
          <a:xfrm>
            <a:off x="158592" y="993599"/>
            <a:ext cx="4016272" cy="1258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1" descr="C:\Users\KDY\Desktop\파이썬 3판\강의교안\1장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83" t="68669" r="8831" b="27910"/>
          <a:stretch/>
        </p:blipFill>
        <p:spPr bwMode="auto">
          <a:xfrm>
            <a:off x="158592" y="2272502"/>
            <a:ext cx="4016272" cy="254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1" descr="C:\Users\KDY\Desktop\파이썬 3판\강의교안\1장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94" t="36692" r="25140" b="49295"/>
          <a:stretch/>
        </p:blipFill>
        <p:spPr bwMode="auto">
          <a:xfrm>
            <a:off x="435072" y="2616755"/>
            <a:ext cx="3463312" cy="1845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91302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Section 02 </a:t>
            </a:r>
            <a:r>
              <a:rPr lang="ko-KR" altLang="en-US" dirty="0" err="1"/>
              <a:t>파이썬</a:t>
            </a:r>
            <a:r>
              <a:rPr lang="ko-KR" altLang="en-US" dirty="0"/>
              <a:t> 소개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ko-KR" altLang="en-US" dirty="0" err="1"/>
              <a:t>파이썬의</a:t>
            </a:r>
            <a:r>
              <a:rPr lang="ko-KR" altLang="en-US" dirty="0"/>
              <a:t> 실행 화면</a:t>
            </a:r>
            <a:endParaRPr lang="en-US" altLang="ko-KR" dirty="0"/>
          </a:p>
          <a:p>
            <a:pPr lvl="1"/>
            <a:r>
              <a:rPr lang="en-US" altLang="ko-KR" dirty="0"/>
              <a:t>print(“Hello, world!”)</a:t>
            </a:r>
            <a:r>
              <a:rPr lang="ko-KR" altLang="en-US" dirty="0"/>
              <a:t>를 입력한 후 </a:t>
            </a:r>
            <a:r>
              <a:rPr lang="en-US" altLang="ko-KR" dirty="0"/>
              <a:t>[Enter]</a:t>
            </a:r>
            <a:r>
              <a:rPr lang="ko-KR" altLang="en-US" dirty="0"/>
              <a:t>를 눌러 </a:t>
            </a:r>
            <a:r>
              <a:rPr lang="en-US" altLang="ko-KR" dirty="0"/>
              <a:t>Hello, world!</a:t>
            </a:r>
            <a:r>
              <a:rPr lang="ko-KR" altLang="en-US" dirty="0"/>
              <a:t>를 출력한 화면</a:t>
            </a:r>
          </a:p>
          <a:p>
            <a:pPr lvl="1"/>
            <a:r>
              <a:rPr lang="en-US" altLang="ko-KR" dirty="0"/>
              <a:t>print</a:t>
            </a:r>
            <a:r>
              <a:rPr lang="ko-KR" altLang="en-US" dirty="0"/>
              <a:t>는 무언가를 프린트하라는 의미이므로 </a:t>
            </a:r>
            <a:r>
              <a:rPr lang="en-US" altLang="ko-KR" dirty="0"/>
              <a:t>print( )</a:t>
            </a:r>
            <a:r>
              <a:rPr lang="ko-KR" altLang="en-US" dirty="0"/>
              <a:t>에서 괄호 안에 있는 것을 화면에 출력</a:t>
            </a:r>
          </a:p>
          <a:p>
            <a:endParaRPr lang="ko-KR" alt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540" y="2076695"/>
            <a:ext cx="5893314" cy="2295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30086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Section 02 </a:t>
            </a:r>
            <a:r>
              <a:rPr lang="ko-KR" altLang="en-US" dirty="0" err="1"/>
              <a:t>파이썬</a:t>
            </a:r>
            <a:r>
              <a:rPr lang="ko-KR" altLang="en-US" dirty="0"/>
              <a:t> 소개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510" y="636535"/>
            <a:ext cx="8802459" cy="3938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00072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Section 02 </a:t>
            </a:r>
            <a:r>
              <a:rPr lang="ko-KR" altLang="en-US" dirty="0" err="1"/>
              <a:t>파이썬</a:t>
            </a:r>
            <a:r>
              <a:rPr lang="ko-KR" altLang="en-US" dirty="0"/>
              <a:t> 소개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56515"/>
            <a:ext cx="7809869" cy="4589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04142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Section 03 </a:t>
            </a:r>
            <a:r>
              <a:rPr lang="ko-KR" altLang="en-US" dirty="0" err="1"/>
              <a:t>파이썬</a:t>
            </a:r>
            <a:r>
              <a:rPr lang="ko-KR" altLang="en-US" dirty="0"/>
              <a:t> 설치와 실행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ko-KR" altLang="en-US" dirty="0"/>
              <a:t>윈도 버전 및 시스템 종류 파악</a:t>
            </a:r>
          </a:p>
          <a:p>
            <a:pPr lvl="1"/>
            <a:r>
              <a:rPr lang="en-US" altLang="ko-KR" dirty="0"/>
              <a:t>[Win] + [R]</a:t>
            </a:r>
            <a:r>
              <a:rPr lang="ko-KR" altLang="en-US" dirty="0"/>
              <a:t>을 누른 후</a:t>
            </a:r>
            <a:r>
              <a:rPr lang="en-US" altLang="ko-KR" dirty="0"/>
              <a:t>, msinfo32 </a:t>
            </a:r>
            <a:r>
              <a:rPr lang="ko-KR" altLang="en-US" dirty="0"/>
              <a:t>명령을 입력하고 </a:t>
            </a:r>
            <a:r>
              <a:rPr lang="en-US" altLang="ko-KR" dirty="0"/>
              <a:t>&lt;</a:t>
            </a:r>
            <a:r>
              <a:rPr lang="ko-KR" altLang="en-US" dirty="0"/>
              <a:t>확인</a:t>
            </a:r>
            <a:r>
              <a:rPr lang="en-US" altLang="ko-KR" dirty="0"/>
              <a:t>&gt; </a:t>
            </a:r>
            <a:r>
              <a:rPr lang="ko-KR" altLang="en-US" dirty="0"/>
              <a:t>버튼</a:t>
            </a:r>
            <a:endParaRPr lang="en-US" altLang="ko-KR" dirty="0"/>
          </a:p>
          <a:p>
            <a:pPr lvl="1"/>
            <a:r>
              <a:rPr lang="en-US" altLang="ko-KR" dirty="0"/>
              <a:t>[</a:t>
            </a:r>
            <a:r>
              <a:rPr lang="ko-KR" altLang="en-US" dirty="0"/>
              <a:t>시스템 정보</a:t>
            </a:r>
            <a:r>
              <a:rPr lang="en-US" altLang="ko-KR" dirty="0"/>
              <a:t>]</a:t>
            </a:r>
            <a:r>
              <a:rPr lang="ko-KR" altLang="en-US" dirty="0"/>
              <a:t>에서 확인</a:t>
            </a:r>
            <a:endParaRPr lang="en-US" altLang="ko-KR" dirty="0"/>
          </a:p>
          <a:p>
            <a:pPr lvl="2"/>
            <a:r>
              <a:rPr lang="en-US" altLang="ko-KR" dirty="0"/>
              <a:t>x64 : 64bit</a:t>
            </a:r>
          </a:p>
          <a:p>
            <a:pPr lvl="2"/>
            <a:r>
              <a:rPr lang="en-US" altLang="ko-KR" dirty="0"/>
              <a:t>x86 : 32bit</a:t>
            </a:r>
          </a:p>
          <a:p>
            <a:pPr lvl="1"/>
            <a:r>
              <a:rPr lang="en-US" altLang="ko-KR" dirty="0"/>
              <a:t>[</a:t>
            </a:r>
            <a:r>
              <a:rPr lang="ko-KR" altLang="en-US" dirty="0"/>
              <a:t>레이아웃 및 보기 옵션</a:t>
            </a:r>
            <a:r>
              <a:rPr lang="en-US" altLang="ko-KR" dirty="0"/>
              <a:t>]</a:t>
            </a:r>
            <a:r>
              <a:rPr lang="ko-KR" altLang="en-US" dirty="0"/>
              <a:t> → </a:t>
            </a:r>
            <a:r>
              <a:rPr lang="en-US" altLang="ko-KR" dirty="0"/>
              <a:t>[</a:t>
            </a:r>
            <a:r>
              <a:rPr lang="ko-KR" altLang="en-US" dirty="0"/>
              <a:t>표시</a:t>
            </a:r>
            <a:r>
              <a:rPr lang="en-US" altLang="ko-KR" dirty="0"/>
              <a:t>] </a:t>
            </a:r>
            <a:r>
              <a:rPr lang="ko-KR" altLang="en-US" dirty="0"/>
              <a:t>→ </a:t>
            </a:r>
            <a:r>
              <a:rPr lang="en-US" altLang="ko-KR" dirty="0"/>
              <a:t>[</a:t>
            </a:r>
            <a:r>
              <a:rPr lang="ko-KR" altLang="en-US" dirty="0"/>
              <a:t>파일 확장명</a:t>
            </a:r>
            <a:r>
              <a:rPr lang="en-US" altLang="ko-KR" dirty="0"/>
              <a:t>] </a:t>
            </a:r>
            <a:r>
              <a:rPr lang="ko-KR" altLang="en-US" dirty="0"/>
              <a:t>체크</a:t>
            </a:r>
            <a:endParaRPr lang="en-US" altLang="ko-KR" dirty="0"/>
          </a:p>
          <a:p>
            <a:pPr lvl="1"/>
            <a:r>
              <a:rPr lang="ko-KR" altLang="en-US" dirty="0"/>
              <a:t>윈도우 </a:t>
            </a:r>
            <a:r>
              <a:rPr lang="en-US" altLang="ko-KR" dirty="0"/>
              <a:t>10</a:t>
            </a:r>
            <a:r>
              <a:rPr lang="ko-KR" altLang="en-US" dirty="0"/>
              <a:t>은 파일 탐색기 실행→</a:t>
            </a:r>
            <a:r>
              <a:rPr lang="en-US" altLang="ko-KR" dirty="0"/>
              <a:t>[</a:t>
            </a:r>
            <a:r>
              <a:rPr lang="ko-KR" altLang="en-US" dirty="0"/>
              <a:t>보기</a:t>
            </a:r>
            <a:r>
              <a:rPr lang="en-US" altLang="ko-KR" dirty="0"/>
              <a:t>] </a:t>
            </a:r>
            <a:r>
              <a:rPr lang="ko-KR" altLang="en-US" dirty="0"/>
              <a:t>메뉴 선택 → </a:t>
            </a:r>
            <a:r>
              <a:rPr lang="en-US" altLang="ko-KR" dirty="0"/>
              <a:t>'</a:t>
            </a:r>
            <a:r>
              <a:rPr lang="ko-KR" altLang="en-US" dirty="0"/>
              <a:t>파일 확장명</a:t>
            </a:r>
            <a:r>
              <a:rPr lang="en-US" altLang="ko-KR" dirty="0"/>
              <a:t>' </a:t>
            </a:r>
            <a:r>
              <a:rPr lang="ko-KR" altLang="en-US" dirty="0"/>
              <a:t>체크</a:t>
            </a:r>
          </a:p>
          <a:p>
            <a:pPr lvl="1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036498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Section 03 </a:t>
            </a:r>
            <a:r>
              <a:rPr lang="ko-KR" altLang="en-US" dirty="0" err="1"/>
              <a:t>파이썬</a:t>
            </a:r>
            <a:r>
              <a:rPr lang="ko-KR" altLang="en-US" dirty="0"/>
              <a:t> 설치와 실행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ko-KR" altLang="en-US" dirty="0" err="1"/>
              <a:t>파이썬</a:t>
            </a:r>
            <a:r>
              <a:rPr lang="ko-KR" altLang="en-US" dirty="0"/>
              <a:t> 다운로드</a:t>
            </a:r>
            <a:endParaRPr lang="en-US" altLang="ko-KR" dirty="0"/>
          </a:p>
          <a:p>
            <a:pPr lvl="1"/>
            <a:endParaRPr lang="ko-KR" alt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120" y="1131590"/>
            <a:ext cx="8127395" cy="2801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80044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Section 03 </a:t>
            </a:r>
            <a:r>
              <a:rPr lang="ko-KR" altLang="en-US" dirty="0" err="1"/>
              <a:t>파이썬</a:t>
            </a:r>
            <a:r>
              <a:rPr lang="ko-KR" altLang="en-US" dirty="0"/>
              <a:t> 설치와 실행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368" y="636535"/>
            <a:ext cx="8543389" cy="2565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4304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Section 03 </a:t>
            </a:r>
            <a:r>
              <a:rPr lang="ko-KR" altLang="en-US" dirty="0" err="1"/>
              <a:t>파이썬</a:t>
            </a:r>
            <a:r>
              <a:rPr lang="ko-KR" altLang="en-US" dirty="0"/>
              <a:t> 설치와 실행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ko-KR" altLang="en-US" dirty="0" err="1"/>
              <a:t>파이썬</a:t>
            </a:r>
            <a:r>
              <a:rPr lang="ko-KR" altLang="en-US" dirty="0"/>
              <a:t> 다운로드</a:t>
            </a:r>
            <a:endParaRPr lang="en-US" altLang="ko-KR" dirty="0"/>
          </a:p>
          <a:p>
            <a:pPr lvl="1"/>
            <a:r>
              <a:rPr lang="en-US" altLang="ko-KR" dirty="0"/>
              <a:t>http://www.python.org/</a:t>
            </a:r>
            <a:r>
              <a:rPr lang="ko-KR" altLang="en-US" dirty="0"/>
              <a:t>에 접속 → </a:t>
            </a:r>
            <a:r>
              <a:rPr lang="en-US" altLang="ko-KR" dirty="0"/>
              <a:t>[Downloads]-[Download Python 3.x.x] </a:t>
            </a:r>
            <a:r>
              <a:rPr lang="ko-KR" altLang="en-US" dirty="0"/>
              <a:t>클릭 </a:t>
            </a:r>
            <a:br>
              <a:rPr lang="en-US" altLang="ko-KR" dirty="0"/>
            </a:br>
            <a:r>
              <a:rPr lang="ko-KR" altLang="en-US" dirty="0"/>
              <a:t>→ 설치 파일인 </a:t>
            </a:r>
            <a:r>
              <a:rPr lang="en-US" altLang="ko-KR" dirty="0"/>
              <a:t>python-3.x.x.exe</a:t>
            </a:r>
            <a:r>
              <a:rPr lang="ko-KR" altLang="en-US" dirty="0"/>
              <a:t>를 원하는 위치에 저장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565" y="1806665"/>
            <a:ext cx="6975776" cy="2916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86144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Section 03 </a:t>
            </a:r>
            <a:r>
              <a:rPr lang="ko-KR" altLang="en-US" dirty="0" err="1"/>
              <a:t>파이썬</a:t>
            </a:r>
            <a:r>
              <a:rPr lang="ko-KR" altLang="en-US" dirty="0"/>
              <a:t> 설치와 실행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altLang="ko-KR" dirty="0"/>
              <a:t>[</a:t>
            </a:r>
            <a:r>
              <a:rPr lang="ko-KR" altLang="en-US" dirty="0"/>
              <a:t>참고</a:t>
            </a:r>
            <a:r>
              <a:rPr lang="en-US" altLang="ko-KR" dirty="0"/>
              <a:t>] </a:t>
            </a:r>
            <a:r>
              <a:rPr lang="ko-KR" altLang="en-US" dirty="0" err="1"/>
              <a:t>유튜브</a:t>
            </a:r>
            <a:r>
              <a:rPr lang="ko-KR" altLang="en-US" dirty="0"/>
              <a:t> 동영상 링크</a:t>
            </a:r>
            <a:endParaRPr lang="en-US" altLang="ko-KR" dirty="0"/>
          </a:p>
          <a:p>
            <a:pPr lvl="1">
              <a:lnSpc>
                <a:spcPct val="150000"/>
              </a:lnSpc>
            </a:pPr>
            <a:r>
              <a:rPr lang="ko-KR" altLang="en-US" dirty="0" err="1"/>
              <a:t>파이썬</a:t>
            </a:r>
            <a:r>
              <a:rPr lang="ko-KR" altLang="en-US" dirty="0"/>
              <a:t> </a:t>
            </a:r>
            <a:r>
              <a:rPr lang="en-US" altLang="ko-KR" dirty="0"/>
              <a:t>3.8</a:t>
            </a:r>
            <a:r>
              <a:rPr lang="ko-KR" altLang="en-US" dirty="0"/>
              <a:t>과 </a:t>
            </a:r>
            <a:r>
              <a:rPr lang="en-US" altLang="ko-KR" dirty="0" err="1"/>
              <a:t>Pycharm</a:t>
            </a:r>
            <a:r>
              <a:rPr lang="en-US" altLang="ko-KR" dirty="0"/>
              <a:t> </a:t>
            </a:r>
            <a:r>
              <a:rPr lang="ko-KR" altLang="en-US" dirty="0"/>
              <a:t>설치 </a:t>
            </a:r>
            <a:br>
              <a:rPr lang="en-US" altLang="ko-KR" dirty="0"/>
            </a:br>
            <a:r>
              <a:rPr lang="en-US" altLang="ko-KR" dirty="0">
                <a:hlinkClick r:id="rId2"/>
              </a:rPr>
              <a:t>https://www.youtube.com/watch?v=bM5eBHz7QJg</a:t>
            </a:r>
            <a:endParaRPr lang="en-US" altLang="ko-KR" dirty="0"/>
          </a:p>
          <a:p>
            <a:pPr lvl="1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048150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Section 03 </a:t>
            </a:r>
            <a:r>
              <a:rPr lang="ko-KR" altLang="en-US" dirty="0" err="1"/>
              <a:t>파이썬</a:t>
            </a:r>
            <a:r>
              <a:rPr lang="ko-KR" altLang="en-US" dirty="0"/>
              <a:t> 설치와 실행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ko-KR" altLang="en-US" dirty="0" err="1"/>
              <a:t>파이썬</a:t>
            </a:r>
            <a:r>
              <a:rPr lang="ko-KR" altLang="en-US" dirty="0"/>
              <a:t> 설치</a:t>
            </a:r>
            <a:endParaRPr lang="en-US" altLang="ko-KR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530" y="996575"/>
            <a:ext cx="6975775" cy="3953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36148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Section 03 </a:t>
            </a:r>
            <a:r>
              <a:rPr lang="ko-KR" altLang="en-US" dirty="0" err="1"/>
              <a:t>파이썬</a:t>
            </a:r>
            <a:r>
              <a:rPr lang="ko-KR" altLang="en-US" dirty="0"/>
              <a:t> 설치와 실행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0"/>
          </p:nvPr>
        </p:nvSpPr>
        <p:spPr>
          <a:xfrm>
            <a:off x="63501" y="580279"/>
            <a:ext cx="8333924" cy="4252469"/>
          </a:xfrm>
        </p:spPr>
        <p:txBody>
          <a:bodyPr/>
          <a:lstStyle/>
          <a:p>
            <a:r>
              <a:rPr lang="ko-KR" altLang="en-US" dirty="0" err="1"/>
              <a:t>파이썬</a:t>
            </a:r>
            <a:r>
              <a:rPr lang="ko-KR" altLang="en-US" dirty="0"/>
              <a:t> 설치</a:t>
            </a:r>
            <a:endParaRPr lang="en-US" altLang="ko-KR" dirty="0"/>
          </a:p>
          <a:p>
            <a:pPr lvl="1"/>
            <a:r>
              <a:rPr lang="en-US" altLang="ko-KR" dirty="0"/>
              <a:t>python-3.x.x.exe</a:t>
            </a:r>
            <a:r>
              <a:rPr lang="ko-KR" altLang="en-US" dirty="0"/>
              <a:t>를 더블클릭 실행</a:t>
            </a:r>
            <a:endParaRPr lang="en-US" altLang="ko-KR" dirty="0"/>
          </a:p>
          <a:p>
            <a:pPr lvl="1"/>
            <a:r>
              <a:rPr lang="en-US" altLang="ko-KR" dirty="0"/>
              <a:t>Add Python 3.x to PATH</a:t>
            </a:r>
            <a:r>
              <a:rPr lang="ko-KR" altLang="en-US" dirty="0"/>
              <a:t>에 체크 </a:t>
            </a:r>
            <a:endParaRPr lang="en-US" altLang="ko-KR" dirty="0"/>
          </a:p>
          <a:p>
            <a:pPr lvl="1"/>
            <a:r>
              <a:rPr lang="en-US" altLang="ko-KR" dirty="0"/>
              <a:t>&lt;Customize Installation&gt; </a:t>
            </a:r>
            <a:r>
              <a:rPr lang="ko-KR" altLang="en-US" dirty="0"/>
              <a:t>클릭</a:t>
            </a:r>
            <a:endParaRPr lang="en-US" altLang="ko-KR" dirty="0"/>
          </a:p>
          <a:p>
            <a:pPr lvl="1"/>
            <a:r>
              <a:rPr lang="en-US" altLang="ko-KR" dirty="0"/>
              <a:t>[Optional Features]</a:t>
            </a:r>
            <a:r>
              <a:rPr lang="ko-KR" altLang="en-US" dirty="0"/>
              <a:t>에서 </a:t>
            </a:r>
            <a:r>
              <a:rPr lang="en-US" altLang="ko-KR" dirty="0"/>
              <a:t>&lt;Next&gt; </a:t>
            </a:r>
            <a:r>
              <a:rPr lang="ko-KR" altLang="en-US" dirty="0"/>
              <a:t>버튼 클릭</a:t>
            </a:r>
            <a:endParaRPr lang="en-US" altLang="ko-KR" dirty="0"/>
          </a:p>
          <a:p>
            <a:pPr lvl="1"/>
            <a:r>
              <a:rPr lang="en-US" altLang="ko-KR" dirty="0"/>
              <a:t>[Advanced Options] </a:t>
            </a:r>
            <a:r>
              <a:rPr lang="ko-KR" altLang="en-US" dirty="0"/>
              <a:t>에서 </a:t>
            </a:r>
            <a:r>
              <a:rPr lang="en-US" altLang="ko-KR" dirty="0"/>
              <a:t>‘C:\Python\Python39’(</a:t>
            </a:r>
            <a:r>
              <a:rPr lang="ko-KR" altLang="en-US" dirty="0"/>
              <a:t>또는 </a:t>
            </a:r>
            <a:r>
              <a:rPr lang="en-US" altLang="ko-KR" dirty="0"/>
              <a:t>Python310, Python311 </a:t>
            </a:r>
            <a:r>
              <a:rPr lang="ko-KR" altLang="en-US" dirty="0"/>
              <a:t>등</a:t>
            </a:r>
            <a:r>
              <a:rPr lang="en-US" altLang="ko-KR" dirty="0"/>
              <a:t>)</a:t>
            </a:r>
            <a:r>
              <a:rPr lang="ko-KR" altLang="en-US" dirty="0"/>
              <a:t>로 변경</a:t>
            </a:r>
            <a:endParaRPr lang="en-US" altLang="ko-KR" dirty="0"/>
          </a:p>
          <a:p>
            <a:pPr lvl="1"/>
            <a:r>
              <a:rPr lang="en-US" altLang="ko-KR" dirty="0"/>
              <a:t>&lt;Install&gt; </a:t>
            </a:r>
            <a:r>
              <a:rPr lang="ko-KR" altLang="en-US" dirty="0"/>
              <a:t>버튼을 누른다</a:t>
            </a:r>
            <a:endParaRPr lang="en-US" altLang="ko-KR" dirty="0"/>
          </a:p>
          <a:p>
            <a:pPr lvl="1"/>
            <a:r>
              <a:rPr lang="ko-KR" altLang="en-US" dirty="0"/>
              <a:t>설치를 마치면 </a:t>
            </a:r>
            <a:r>
              <a:rPr lang="en-US" altLang="ko-KR" dirty="0"/>
              <a:t>&lt;Close&gt; </a:t>
            </a:r>
            <a:r>
              <a:rPr lang="ko-KR" altLang="en-US" dirty="0"/>
              <a:t>버튼 클릭</a:t>
            </a:r>
          </a:p>
        </p:txBody>
      </p:sp>
    </p:spTree>
    <p:extLst>
      <p:ext uri="{BB962C8B-B14F-4D97-AF65-F5344CB8AC3E}">
        <p14:creationId xmlns:p14="http://schemas.microsoft.com/office/powerpoint/2010/main" val="14812261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KDY\Desktop\파이썬 3판\강의교안\1장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36" t="52239" r="28456" b="31478"/>
          <a:stretch/>
        </p:blipFill>
        <p:spPr bwMode="auto">
          <a:xfrm>
            <a:off x="386535" y="661797"/>
            <a:ext cx="4572000" cy="3100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19405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Section 03 </a:t>
            </a:r>
            <a:r>
              <a:rPr lang="ko-KR" altLang="en-US" dirty="0" err="1"/>
              <a:t>파이썬</a:t>
            </a:r>
            <a:r>
              <a:rPr lang="ko-KR" altLang="en-US" dirty="0"/>
              <a:t> 설치와 실행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0"/>
          </p:nvPr>
        </p:nvSpPr>
        <p:spPr>
          <a:xfrm>
            <a:off x="63501" y="580279"/>
            <a:ext cx="8333924" cy="4252469"/>
          </a:xfrm>
        </p:spPr>
        <p:txBody>
          <a:bodyPr/>
          <a:lstStyle/>
          <a:p>
            <a:r>
              <a:rPr lang="ko-KR" altLang="en-US" dirty="0" err="1"/>
              <a:t>파이썬</a:t>
            </a:r>
            <a:r>
              <a:rPr lang="ko-KR" altLang="en-US" dirty="0"/>
              <a:t> 설치</a:t>
            </a:r>
            <a:endParaRPr lang="en-US" altLang="ko-KR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550" y="1131590"/>
            <a:ext cx="5691187" cy="350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68989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Section 03 </a:t>
            </a:r>
            <a:r>
              <a:rPr lang="ko-KR" altLang="en-US" dirty="0" err="1"/>
              <a:t>파이썬</a:t>
            </a:r>
            <a:r>
              <a:rPr lang="ko-KR" altLang="en-US" dirty="0"/>
              <a:t> 설치와 실행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0"/>
          </p:nvPr>
        </p:nvSpPr>
        <p:spPr>
          <a:xfrm>
            <a:off x="63501" y="580279"/>
            <a:ext cx="8333924" cy="4252469"/>
          </a:xfrm>
        </p:spPr>
        <p:txBody>
          <a:bodyPr/>
          <a:lstStyle/>
          <a:p>
            <a:r>
              <a:rPr lang="ko-KR" altLang="en-US" dirty="0" err="1"/>
              <a:t>파이썬</a:t>
            </a:r>
            <a:r>
              <a:rPr lang="ko-KR" altLang="en-US" dirty="0"/>
              <a:t> 설치</a:t>
            </a:r>
            <a:endParaRPr lang="en-US" altLang="ko-KR" dirty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530" y="1221600"/>
            <a:ext cx="7254875" cy="2538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68989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Section 03 </a:t>
            </a:r>
            <a:r>
              <a:rPr lang="ko-KR" altLang="en-US" dirty="0" err="1"/>
              <a:t>파이썬</a:t>
            </a:r>
            <a:r>
              <a:rPr lang="ko-KR" altLang="en-US" dirty="0"/>
              <a:t> 설치와 실행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0"/>
          </p:nvPr>
        </p:nvSpPr>
        <p:spPr>
          <a:xfrm>
            <a:off x="63501" y="580279"/>
            <a:ext cx="8333924" cy="4252469"/>
          </a:xfrm>
        </p:spPr>
        <p:txBody>
          <a:bodyPr/>
          <a:lstStyle/>
          <a:p>
            <a:r>
              <a:rPr lang="ko-KR" altLang="en-US" dirty="0" err="1"/>
              <a:t>파이썬</a:t>
            </a:r>
            <a:r>
              <a:rPr lang="ko-KR" altLang="en-US" dirty="0"/>
              <a:t> 설치</a:t>
            </a:r>
            <a:endParaRPr lang="en-US" altLang="ko-KR" dirty="0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534" y="1215921"/>
            <a:ext cx="7335816" cy="3111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68989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Section 03 </a:t>
            </a:r>
            <a:r>
              <a:rPr lang="ko-KR" altLang="en-US" dirty="0" err="1"/>
              <a:t>파이썬</a:t>
            </a:r>
            <a:r>
              <a:rPr lang="ko-KR" altLang="en-US" dirty="0"/>
              <a:t> 설치와 실행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0"/>
          </p:nvPr>
        </p:nvSpPr>
        <p:spPr>
          <a:xfrm>
            <a:off x="63501" y="580279"/>
            <a:ext cx="8333924" cy="4252469"/>
          </a:xfrm>
        </p:spPr>
        <p:txBody>
          <a:bodyPr/>
          <a:lstStyle/>
          <a:p>
            <a:r>
              <a:rPr lang="ko-KR" altLang="en-US" dirty="0" err="1"/>
              <a:t>파이썬</a:t>
            </a:r>
            <a:r>
              <a:rPr lang="ko-KR" altLang="en-US" dirty="0"/>
              <a:t> 설치</a:t>
            </a:r>
            <a:endParaRPr lang="en-US" altLang="ko-KR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539" y="1176594"/>
            <a:ext cx="7161148" cy="2835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05395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Section 03 </a:t>
            </a:r>
            <a:r>
              <a:rPr lang="ko-KR" altLang="en-US" dirty="0" err="1"/>
              <a:t>파이썬</a:t>
            </a:r>
            <a:r>
              <a:rPr lang="ko-KR" altLang="en-US" dirty="0"/>
              <a:t> 설치와 실행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0"/>
          </p:nvPr>
        </p:nvSpPr>
        <p:spPr>
          <a:xfrm>
            <a:off x="63501" y="580279"/>
            <a:ext cx="8333924" cy="4252469"/>
          </a:xfrm>
        </p:spPr>
        <p:txBody>
          <a:bodyPr/>
          <a:lstStyle/>
          <a:p>
            <a:r>
              <a:rPr lang="ko-KR" altLang="en-US" dirty="0" err="1"/>
              <a:t>파이썬</a:t>
            </a:r>
            <a:r>
              <a:rPr lang="ko-KR" altLang="en-US" dirty="0"/>
              <a:t> 설치</a:t>
            </a:r>
            <a:endParaRPr lang="en-US" altLang="ko-KR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535" y="1131590"/>
            <a:ext cx="7289800" cy="312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53259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Section 03 </a:t>
            </a:r>
            <a:r>
              <a:rPr lang="ko-KR" altLang="en-US" dirty="0" err="1"/>
              <a:t>파이썬</a:t>
            </a:r>
            <a:r>
              <a:rPr lang="ko-KR" altLang="en-US" dirty="0"/>
              <a:t> 설치와 실행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ko-KR" altLang="en-US" dirty="0" err="1"/>
              <a:t>파이썬</a:t>
            </a:r>
            <a:r>
              <a:rPr lang="ko-KR" altLang="en-US" dirty="0"/>
              <a:t> 실행</a:t>
            </a:r>
            <a:endParaRPr lang="en-US" altLang="ko-KR" dirty="0"/>
          </a:p>
          <a:p>
            <a:pPr lvl="1"/>
            <a:r>
              <a:rPr lang="ko-KR" altLang="en-US" dirty="0"/>
              <a:t>윈도의 </a:t>
            </a:r>
            <a:r>
              <a:rPr lang="en-US" altLang="ko-KR" dirty="0"/>
              <a:t>&lt;</a:t>
            </a:r>
            <a:r>
              <a:rPr lang="ko-KR" altLang="en-US" dirty="0"/>
              <a:t>시작</a:t>
            </a:r>
            <a:r>
              <a:rPr lang="en-US" altLang="ko-KR" dirty="0"/>
              <a:t>&gt; </a:t>
            </a:r>
            <a:r>
              <a:rPr lang="ko-KR" altLang="en-US" dirty="0"/>
              <a:t>버튼 </a:t>
            </a:r>
            <a:br>
              <a:rPr lang="en-US" altLang="ko-KR" dirty="0"/>
            </a:br>
            <a:r>
              <a:rPr lang="ko-KR" altLang="en-US" dirty="0"/>
              <a:t>→ </a:t>
            </a:r>
            <a:r>
              <a:rPr lang="en-US" altLang="ko-KR" dirty="0"/>
              <a:t>[</a:t>
            </a:r>
            <a:r>
              <a:rPr lang="ko-KR" altLang="en-US" dirty="0"/>
              <a:t>모든 프로그램</a:t>
            </a:r>
            <a:r>
              <a:rPr lang="en-US" altLang="ko-KR" dirty="0"/>
              <a:t>]-[Python 3.x]-[IDLE (Python 3.x 64-bit)] </a:t>
            </a:r>
            <a:r>
              <a:rPr lang="ko-KR" altLang="en-US" dirty="0"/>
              <a:t>메뉴 선택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325" y="1681650"/>
            <a:ext cx="4819436" cy="3122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29864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Section 03 </a:t>
            </a:r>
            <a:r>
              <a:rPr lang="ko-KR" altLang="en-US" dirty="0" err="1"/>
              <a:t>파이썬</a:t>
            </a:r>
            <a:r>
              <a:rPr lang="ko-KR" altLang="en-US" dirty="0"/>
              <a:t> 설치와 실행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ko-KR" altLang="en-US" dirty="0" err="1"/>
              <a:t>파이썬</a:t>
            </a:r>
            <a:r>
              <a:rPr lang="ko-KR" altLang="en-US" dirty="0"/>
              <a:t> 실행</a:t>
            </a:r>
            <a:endParaRPr lang="en-US" altLang="ko-KR" dirty="0"/>
          </a:p>
          <a:p>
            <a:pPr lvl="1"/>
            <a:r>
              <a:rPr lang="ko-KR" altLang="en-US" dirty="0"/>
              <a:t>윈도의 </a:t>
            </a:r>
            <a:r>
              <a:rPr lang="en-US" altLang="ko-KR" dirty="0"/>
              <a:t>&lt;</a:t>
            </a:r>
            <a:r>
              <a:rPr lang="ko-KR" altLang="en-US" dirty="0"/>
              <a:t>시작</a:t>
            </a:r>
            <a:r>
              <a:rPr lang="en-US" altLang="ko-KR" dirty="0"/>
              <a:t>&gt; </a:t>
            </a:r>
            <a:r>
              <a:rPr lang="ko-KR" altLang="en-US" dirty="0"/>
              <a:t>버튼 </a:t>
            </a:r>
            <a:br>
              <a:rPr lang="en-US" altLang="ko-KR" dirty="0"/>
            </a:br>
            <a:r>
              <a:rPr lang="ko-KR" altLang="en-US" dirty="0"/>
              <a:t>→ </a:t>
            </a:r>
            <a:r>
              <a:rPr lang="en-US" altLang="ko-KR" dirty="0"/>
              <a:t>[</a:t>
            </a:r>
            <a:r>
              <a:rPr lang="ko-KR" altLang="en-US" dirty="0"/>
              <a:t>모든 프로그램</a:t>
            </a:r>
            <a:r>
              <a:rPr lang="en-US" altLang="ko-KR" dirty="0"/>
              <a:t>]-[Python 3.x]-[IDLE (Python 3.x 64-bit)] </a:t>
            </a:r>
            <a:r>
              <a:rPr lang="ko-KR" altLang="en-US" dirty="0"/>
              <a:t>메뉴 선택</a:t>
            </a:r>
            <a:br>
              <a:rPr lang="en-US" altLang="ko-KR" dirty="0"/>
            </a:br>
            <a:r>
              <a:rPr lang="ko-KR" altLang="en-US" dirty="0"/>
              <a:t>→ IDLE이 시작되며 </a:t>
            </a:r>
            <a:r>
              <a:rPr lang="ko-KR" altLang="en-US" dirty="0" err="1"/>
              <a:t>파이썬</a:t>
            </a:r>
            <a:r>
              <a:rPr lang="ko-KR" altLang="en-US" dirty="0"/>
              <a:t> </a:t>
            </a:r>
            <a:r>
              <a:rPr lang="ko-KR" altLang="en-US" dirty="0" err="1"/>
              <a:t>셸</a:t>
            </a:r>
            <a:r>
              <a:rPr lang="en-US" altLang="ko-KR" dirty="0"/>
              <a:t>(Python Shell)</a:t>
            </a:r>
            <a:r>
              <a:rPr lang="ko-KR" altLang="en-US" dirty="0"/>
              <a:t>이 대화형 모드로 나타남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565" y="2031689"/>
            <a:ext cx="7065785" cy="2806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41293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Section 03 </a:t>
            </a:r>
            <a:r>
              <a:rPr lang="ko-KR" altLang="en-US" dirty="0" err="1"/>
              <a:t>파이썬</a:t>
            </a:r>
            <a:r>
              <a:rPr lang="ko-KR" altLang="en-US" dirty="0"/>
              <a:t> 설치와 실행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ko-KR" altLang="en-US" dirty="0" err="1"/>
              <a:t>파이썬</a:t>
            </a:r>
            <a:r>
              <a:rPr lang="ko-KR" altLang="en-US" dirty="0"/>
              <a:t> 코드 입력과 실행 예</a:t>
            </a:r>
            <a:endParaRPr lang="en-US" altLang="ko-KR" dirty="0"/>
          </a:p>
          <a:p>
            <a:pPr lvl="1"/>
            <a:r>
              <a:rPr lang="ko-KR" altLang="en-US" dirty="0"/>
              <a:t>예</a:t>
            </a:r>
            <a:r>
              <a:rPr lang="en-US" altLang="ko-KR" dirty="0"/>
              <a:t>1</a:t>
            </a:r>
          </a:p>
          <a:p>
            <a:pPr lvl="2"/>
            <a:r>
              <a:rPr lang="en-US" altLang="ko-KR" dirty="0"/>
              <a:t>&gt;&gt;&gt; </a:t>
            </a:r>
            <a:r>
              <a:rPr lang="ko-KR" altLang="en-US" dirty="0"/>
              <a:t>다음에 </a:t>
            </a:r>
            <a:r>
              <a:rPr lang="en-US" altLang="ko-KR" dirty="0">
                <a:solidFill>
                  <a:srgbClr val="0070C0"/>
                </a:solidFill>
              </a:rPr>
              <a:t>print("Hello, world!")</a:t>
            </a:r>
            <a:r>
              <a:rPr lang="ko-KR" altLang="en-US" dirty="0"/>
              <a:t>를 입력하고 </a:t>
            </a:r>
            <a:r>
              <a:rPr lang="en-US" altLang="ko-KR" dirty="0"/>
              <a:t>[Enter]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71650"/>
            <a:ext cx="7547976" cy="2883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58650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Section 03 </a:t>
            </a:r>
            <a:r>
              <a:rPr lang="ko-KR" altLang="en-US" dirty="0" err="1"/>
              <a:t>파이썬</a:t>
            </a:r>
            <a:r>
              <a:rPr lang="ko-KR" altLang="en-US" dirty="0"/>
              <a:t> 설치와 실행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ko-KR" altLang="en-US" dirty="0" err="1"/>
              <a:t>파이썬</a:t>
            </a:r>
            <a:r>
              <a:rPr lang="ko-KR" altLang="en-US" dirty="0"/>
              <a:t> 코드 입력과 실행 예</a:t>
            </a:r>
            <a:endParaRPr lang="en-US" altLang="ko-KR" dirty="0"/>
          </a:p>
          <a:p>
            <a:pPr lvl="1"/>
            <a:r>
              <a:rPr lang="ko-KR" altLang="en-US" dirty="0"/>
              <a:t>예</a:t>
            </a:r>
            <a:r>
              <a:rPr lang="en-US" altLang="ko-KR" dirty="0"/>
              <a:t>2</a:t>
            </a:r>
          </a:p>
          <a:p>
            <a:pPr lvl="2"/>
            <a:r>
              <a:rPr lang="en-US" altLang="ko-KR" dirty="0"/>
              <a:t>&gt;&gt;&gt; </a:t>
            </a:r>
            <a:r>
              <a:rPr lang="ko-KR" altLang="en-US" dirty="0"/>
              <a:t>다음에 다음 계산식을 입력하고 </a:t>
            </a:r>
            <a:r>
              <a:rPr lang="en-US" altLang="ko-KR" dirty="0"/>
              <a:t>[Enter]</a:t>
            </a: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545" y="1767565"/>
            <a:ext cx="7656815" cy="2426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67926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Section 03 </a:t>
            </a:r>
            <a:r>
              <a:rPr lang="ko-KR" altLang="en-US" dirty="0" err="1"/>
              <a:t>파이썬</a:t>
            </a:r>
            <a:r>
              <a:rPr lang="ko-KR" altLang="en-US" dirty="0"/>
              <a:t> 설치와 실행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ko-KR" altLang="en-US" dirty="0" err="1"/>
              <a:t>파이썬</a:t>
            </a:r>
            <a:r>
              <a:rPr lang="ko-KR" altLang="en-US" dirty="0"/>
              <a:t> 코드 입력과 실행 예</a:t>
            </a:r>
            <a:endParaRPr lang="en-US" altLang="ko-KR" dirty="0"/>
          </a:p>
          <a:p>
            <a:pPr lvl="1"/>
            <a:r>
              <a:rPr lang="ko-KR" altLang="en-US" dirty="0"/>
              <a:t>예</a:t>
            </a:r>
            <a:r>
              <a:rPr lang="en-US" altLang="ko-KR" dirty="0"/>
              <a:t>3</a:t>
            </a:r>
          </a:p>
          <a:p>
            <a:pPr lvl="2"/>
            <a:r>
              <a:rPr lang="en-US" altLang="ko-KR" dirty="0"/>
              <a:t>&gt;&gt;&gt; </a:t>
            </a:r>
            <a:r>
              <a:rPr lang="ko-KR" altLang="en-US" dirty="0"/>
              <a:t>다음에 다음 계산식을 입력하고 </a:t>
            </a:r>
            <a:r>
              <a:rPr lang="en-US" altLang="ko-KR" dirty="0"/>
              <a:t>[Enter]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552" y="1716655"/>
            <a:ext cx="7605844" cy="236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08855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Section 01 </a:t>
            </a:r>
            <a:r>
              <a:rPr lang="ko-KR" altLang="en-US" dirty="0"/>
              <a:t>프로그래밍 언어의 개념과 종류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ko-KR" altLang="en-US" dirty="0"/>
              <a:t>프로그래밍 언어의 개념</a:t>
            </a:r>
            <a:endParaRPr lang="en-US" altLang="ko-KR" dirty="0"/>
          </a:p>
          <a:p>
            <a:pPr lvl="1"/>
            <a:r>
              <a:rPr lang="ko-KR" altLang="en-US" dirty="0"/>
              <a:t>프로그래밍 언어 </a:t>
            </a:r>
            <a:r>
              <a:rPr lang="en-US" altLang="ko-KR" dirty="0"/>
              <a:t>: </a:t>
            </a:r>
            <a:r>
              <a:rPr lang="ko-KR" altLang="en-US" dirty="0"/>
              <a:t>컴퓨터가 이해하는 말로 컴퓨터에서 작동하는 소프트웨어</a:t>
            </a:r>
            <a:r>
              <a:rPr lang="en-US" altLang="ko-KR" dirty="0"/>
              <a:t>(</a:t>
            </a:r>
            <a:r>
              <a:rPr lang="ko-KR" altLang="en-US" dirty="0"/>
              <a:t>엑셀</a:t>
            </a:r>
            <a:r>
              <a:rPr lang="en-US" altLang="ko-KR" dirty="0"/>
              <a:t>, </a:t>
            </a:r>
            <a:r>
              <a:rPr lang="ko-KR" altLang="en-US" dirty="0"/>
              <a:t>한글</a:t>
            </a:r>
            <a:r>
              <a:rPr lang="en-US" altLang="ko-KR" dirty="0"/>
              <a:t>, </a:t>
            </a:r>
            <a:r>
              <a:rPr lang="ko-KR" altLang="en-US" dirty="0"/>
              <a:t>인터넷 </a:t>
            </a:r>
            <a:r>
              <a:rPr lang="ko-KR" altLang="en-US" dirty="0" err="1"/>
              <a:t>익스플로러</a:t>
            </a:r>
            <a:r>
              <a:rPr lang="ko-KR" altLang="en-US" dirty="0"/>
              <a:t> 등</a:t>
            </a:r>
            <a:r>
              <a:rPr lang="en-US" altLang="ko-KR" dirty="0"/>
              <a:t>)</a:t>
            </a:r>
            <a:r>
              <a:rPr lang="ko-KR" altLang="en-US" dirty="0"/>
              <a:t>를 만드는 도구</a:t>
            </a:r>
          </a:p>
          <a:p>
            <a:pPr lvl="1"/>
            <a:r>
              <a:rPr lang="ko-KR" altLang="en-US" dirty="0"/>
              <a:t>프로그래머 </a:t>
            </a:r>
            <a:r>
              <a:rPr lang="en-US" altLang="ko-KR" dirty="0"/>
              <a:t>: </a:t>
            </a:r>
            <a:r>
              <a:rPr lang="ko-KR" altLang="en-US" dirty="0"/>
              <a:t>프로그래밍 언어를 사용해 소프트웨어나 </a:t>
            </a:r>
            <a:r>
              <a:rPr lang="ko-KR" altLang="en-US" dirty="0" err="1"/>
              <a:t>앱을</a:t>
            </a:r>
            <a:r>
              <a:rPr lang="ko-KR" altLang="en-US" dirty="0"/>
              <a:t> 만드는 사람</a:t>
            </a: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570" y="2076695"/>
            <a:ext cx="6135434" cy="2416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90914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Section 03 </a:t>
            </a:r>
            <a:r>
              <a:rPr lang="ko-KR" altLang="en-US" dirty="0" err="1"/>
              <a:t>파이썬</a:t>
            </a:r>
            <a:r>
              <a:rPr lang="ko-KR" altLang="en-US" dirty="0"/>
              <a:t> 설치와 실행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ko-KR" altLang="en-US" dirty="0" err="1"/>
              <a:t>파이썬</a:t>
            </a:r>
            <a:r>
              <a:rPr lang="ko-KR" altLang="en-US" dirty="0"/>
              <a:t> </a:t>
            </a:r>
            <a:r>
              <a:rPr lang="en-US" altLang="ko-KR" dirty="0"/>
              <a:t>IDLE</a:t>
            </a:r>
            <a:r>
              <a:rPr lang="ko-KR" altLang="en-US" dirty="0"/>
              <a:t> 종료</a:t>
            </a:r>
            <a:endParaRPr lang="en-US" altLang="ko-KR" dirty="0"/>
          </a:p>
          <a:p>
            <a:pPr lvl="1"/>
            <a:r>
              <a:rPr lang="en-US" altLang="ko-KR" b="0" dirty="0"/>
              <a:t>[File]-[Exit] </a:t>
            </a:r>
            <a:r>
              <a:rPr lang="ko-KR" altLang="en-US" b="0" dirty="0"/>
              <a:t>메뉴 선택</a:t>
            </a:r>
            <a:endParaRPr lang="en-US" altLang="ko-KR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555" y="1356615"/>
            <a:ext cx="5805645" cy="3382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126430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1549719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Section 01 </a:t>
            </a:r>
            <a:r>
              <a:rPr lang="ko-KR" altLang="en-US" dirty="0"/>
              <a:t>프로그래밍 언어의 개념과 종류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ko-KR" altLang="en-US" dirty="0"/>
              <a:t>프로그래밍 언어의 종류</a:t>
            </a:r>
            <a:endParaRPr lang="en-US" altLang="ko-KR" dirty="0"/>
          </a:p>
          <a:p>
            <a:pPr lvl="1"/>
            <a:r>
              <a:rPr lang="ko-KR" altLang="en-US" dirty="0"/>
              <a:t>수백 가지가 넘는 종류 중 많이 사용되는 프로그래밍 언어는 </a:t>
            </a:r>
            <a:r>
              <a:rPr lang="en-US" altLang="ko-KR" dirty="0"/>
              <a:t>C/C++, </a:t>
            </a:r>
            <a:r>
              <a:rPr lang="ko-KR" altLang="en-US" dirty="0"/>
              <a:t>자바</a:t>
            </a:r>
            <a:r>
              <a:rPr lang="en-US" altLang="ko-KR" dirty="0"/>
              <a:t>(Java), HTML, PHP, </a:t>
            </a:r>
            <a:r>
              <a:rPr lang="ko-KR" altLang="en-US" dirty="0" err="1"/>
              <a:t>파이썬</a:t>
            </a:r>
            <a:r>
              <a:rPr lang="ko-KR" altLang="en-US" dirty="0"/>
              <a:t> 등</a:t>
            </a: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592" y="1829169"/>
            <a:ext cx="5535614" cy="3253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826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Section 01 </a:t>
            </a:r>
            <a:r>
              <a:rPr lang="ko-KR" altLang="en-US" dirty="0"/>
              <a:t>프로그래밍 언어의 개념과 종류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ko-KR" altLang="en-US" dirty="0"/>
              <a:t>프로그래밍 언어의 종류</a:t>
            </a:r>
            <a:endParaRPr lang="en-US" altLang="ko-KR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720"/>
          <a:stretch/>
        </p:blipFill>
        <p:spPr bwMode="auto">
          <a:xfrm>
            <a:off x="239884" y="1197309"/>
            <a:ext cx="4300675" cy="2295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279"/>
          <a:stretch/>
        </p:blipFill>
        <p:spPr bwMode="auto">
          <a:xfrm>
            <a:off x="4540559" y="1176594"/>
            <a:ext cx="4116839" cy="2655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24771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Section 02 </a:t>
            </a:r>
            <a:r>
              <a:rPr lang="ko-KR" altLang="en-US" dirty="0" err="1"/>
              <a:t>파이썬</a:t>
            </a:r>
            <a:r>
              <a:rPr lang="ko-KR" altLang="en-US" dirty="0"/>
              <a:t> 소개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ko-KR" altLang="en-US" dirty="0" err="1"/>
              <a:t>파이썬</a:t>
            </a:r>
            <a:r>
              <a:rPr lang="ko-KR" altLang="en-US" dirty="0"/>
              <a:t> 역사</a:t>
            </a:r>
            <a:endParaRPr lang="en-US" altLang="ko-KR" dirty="0"/>
          </a:p>
          <a:p>
            <a:pPr lvl="1"/>
            <a:r>
              <a:rPr lang="ko-KR" altLang="en-US" b="0" dirty="0"/>
              <a:t>배우기도 쉽고 결과도 바로 확인할 수 있어 초보자에게 적합한 프로그래밍 언어</a:t>
            </a:r>
            <a:endParaRPr lang="en-US" altLang="ko-KR" dirty="0"/>
          </a:p>
          <a:p>
            <a:pPr lvl="1"/>
            <a:r>
              <a:rPr lang="ko-KR" altLang="en-US" dirty="0"/>
              <a:t>귀도 반 </a:t>
            </a:r>
            <a:r>
              <a:rPr lang="ko-KR" altLang="en-US" dirty="0" err="1"/>
              <a:t>로섬</a:t>
            </a:r>
            <a:r>
              <a:rPr lang="en-US" altLang="ko-KR" dirty="0"/>
              <a:t>(1956</a:t>
            </a:r>
            <a:r>
              <a:rPr lang="ko-KR" altLang="en-US" dirty="0"/>
              <a:t>년</a:t>
            </a:r>
            <a:r>
              <a:rPr lang="en-US" altLang="ko-KR" dirty="0"/>
              <a:t>~)</a:t>
            </a:r>
            <a:r>
              <a:rPr lang="ko-KR" altLang="en-US" dirty="0"/>
              <a:t>이라는 프로그래머가 </a:t>
            </a:r>
            <a:r>
              <a:rPr lang="en-US" altLang="ko-KR" dirty="0"/>
              <a:t>C </a:t>
            </a:r>
            <a:r>
              <a:rPr lang="ko-KR" altLang="en-US" dirty="0"/>
              <a:t>언어로 제작해 </a:t>
            </a:r>
            <a:r>
              <a:rPr lang="en-US" altLang="ko-KR" dirty="0"/>
              <a:t>1991</a:t>
            </a:r>
            <a:r>
              <a:rPr lang="ko-KR" altLang="en-US" dirty="0"/>
              <a:t>년에 공식으로 발표</a:t>
            </a:r>
          </a:p>
          <a:p>
            <a:pPr lvl="1"/>
            <a:r>
              <a:rPr lang="ko-KR" altLang="en-US" dirty="0"/>
              <a:t>사전적인 의미는 비단뱀으로 로고도 파란색과 노란색 비단뱀 두 마리가 서로 얽혀 있는 형태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545" y="2398125"/>
            <a:ext cx="6975775" cy="2468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35591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Section 02 </a:t>
            </a:r>
            <a:r>
              <a:rPr lang="ko-KR" altLang="en-US" dirty="0" err="1"/>
              <a:t>파이썬</a:t>
            </a:r>
            <a:r>
              <a:rPr lang="ko-KR" altLang="en-US" dirty="0"/>
              <a:t> 소개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515" y="582773"/>
            <a:ext cx="8460940" cy="2302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65947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Section 02 </a:t>
            </a:r>
            <a:r>
              <a:rPr lang="ko-KR" altLang="en-US" dirty="0" err="1"/>
              <a:t>파이썬</a:t>
            </a:r>
            <a:r>
              <a:rPr lang="ko-KR" altLang="en-US" dirty="0"/>
              <a:t> 소개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quarter" idx="10"/>
          </p:nvPr>
        </p:nvSpPr>
        <p:spPr/>
        <p:txBody>
          <a:bodyPr>
            <a:normAutofit fontScale="92500" lnSpcReduction="20000"/>
          </a:bodyPr>
          <a:lstStyle/>
          <a:p>
            <a:r>
              <a:rPr lang="ko-KR" altLang="en-US" dirty="0" err="1"/>
              <a:t>파이썬</a:t>
            </a:r>
            <a:r>
              <a:rPr lang="ko-KR" altLang="en-US" dirty="0"/>
              <a:t> 특징</a:t>
            </a:r>
            <a:endParaRPr lang="en-US" altLang="ko-KR" dirty="0"/>
          </a:p>
          <a:p>
            <a:pPr marL="457200" lvl="1" indent="0">
              <a:buNone/>
            </a:pPr>
            <a:r>
              <a:rPr lang="ko-KR" altLang="en-US" dirty="0"/>
              <a:t>➊</a:t>
            </a:r>
            <a:r>
              <a:rPr lang="en-US" altLang="ko-KR" dirty="0"/>
              <a:t> </a:t>
            </a:r>
            <a:r>
              <a:rPr lang="ko-KR" altLang="en-US" dirty="0"/>
              <a:t>강력한 기능을 무료로 사용할 수 있다</a:t>
            </a:r>
          </a:p>
          <a:p>
            <a:pPr lvl="2"/>
            <a:r>
              <a:rPr lang="ko-KR" altLang="en-US" dirty="0" err="1"/>
              <a:t>파이썬은</a:t>
            </a:r>
            <a:r>
              <a:rPr lang="ko-KR" altLang="en-US" dirty="0"/>
              <a:t> 오픈 소스이며</a:t>
            </a:r>
            <a:r>
              <a:rPr lang="en-US" altLang="ko-KR" dirty="0"/>
              <a:t>, </a:t>
            </a:r>
            <a:r>
              <a:rPr lang="ko-KR" altLang="en-US" dirty="0"/>
              <a:t>비용을 지불하지 않고 무료로 사용 가능</a:t>
            </a:r>
            <a:r>
              <a:rPr lang="en-US" altLang="ko-KR" dirty="0"/>
              <a:t>. </a:t>
            </a:r>
            <a:r>
              <a:rPr lang="ko-KR" altLang="en-US" dirty="0"/>
              <a:t>다양한 추가 라이브러리도 무료</a:t>
            </a:r>
            <a:endParaRPr lang="en-US" altLang="ko-KR" dirty="0"/>
          </a:p>
          <a:p>
            <a:pPr lvl="2"/>
            <a:endParaRPr lang="en-US" altLang="ko-KR" dirty="0"/>
          </a:p>
          <a:p>
            <a:pPr marL="457200" lvl="1" indent="0">
              <a:buNone/>
            </a:pPr>
            <a:r>
              <a:rPr lang="en-US" altLang="ko-KR" dirty="0"/>
              <a:t>➋ </a:t>
            </a:r>
            <a:r>
              <a:rPr lang="ko-KR" altLang="en-US" dirty="0"/>
              <a:t>읽기 쉽고 사용하기 쉽다</a:t>
            </a:r>
          </a:p>
          <a:p>
            <a:pPr lvl="2"/>
            <a:r>
              <a:rPr lang="ko-KR" altLang="en-US" dirty="0"/>
              <a:t>직관적인 코드를 사용해 </a:t>
            </a:r>
            <a:r>
              <a:rPr lang="en-US" altLang="ko-KR" dirty="0"/>
              <a:t>C</a:t>
            </a:r>
            <a:r>
              <a:rPr lang="ko-KR" altLang="en-US" dirty="0"/>
              <a:t>나 자바 같은 언어보다 읽기 쉬워</a:t>
            </a:r>
            <a:r>
              <a:rPr lang="en-US" altLang="ko-KR" dirty="0"/>
              <a:t> </a:t>
            </a:r>
            <a:r>
              <a:rPr lang="ko-KR" altLang="en-US" dirty="0"/>
              <a:t>프로그램을 빨리 제작할 수 있어 비용 절감 효과 제공</a:t>
            </a:r>
            <a:endParaRPr lang="en-US" altLang="ko-KR" dirty="0"/>
          </a:p>
          <a:p>
            <a:pPr lvl="2"/>
            <a:endParaRPr lang="en-US" altLang="ko-KR" dirty="0"/>
          </a:p>
          <a:p>
            <a:pPr marL="457200" lvl="1" indent="0">
              <a:buNone/>
            </a:pPr>
            <a:r>
              <a:rPr lang="en-US" altLang="ko-KR" dirty="0"/>
              <a:t>➌ </a:t>
            </a:r>
            <a:r>
              <a:rPr lang="ko-KR" altLang="en-US" dirty="0"/>
              <a:t>사물인터넷과 잘 연동된다</a:t>
            </a:r>
          </a:p>
          <a:p>
            <a:pPr lvl="2"/>
            <a:r>
              <a:rPr lang="ko-KR" altLang="en-US" dirty="0" err="1"/>
              <a:t>라즈베리파이</a:t>
            </a:r>
            <a:r>
              <a:rPr lang="ko-KR" altLang="en-US" dirty="0"/>
              <a:t> 기반의 사물인터넷이 </a:t>
            </a:r>
            <a:r>
              <a:rPr lang="ko-KR" altLang="en-US" dirty="0" err="1"/>
              <a:t>파이썬을</a:t>
            </a:r>
            <a:r>
              <a:rPr lang="ko-KR" altLang="en-US" dirty="0"/>
              <a:t> 잘 지원하므로 사물인터넷 개발 및 운영에 적극 활용</a:t>
            </a:r>
            <a:endParaRPr lang="en-US" altLang="ko-KR" dirty="0"/>
          </a:p>
          <a:p>
            <a:pPr lvl="2"/>
            <a:endParaRPr lang="en-US" altLang="ko-KR" dirty="0"/>
          </a:p>
          <a:p>
            <a:pPr marL="457200" lvl="1" indent="0">
              <a:buNone/>
            </a:pPr>
            <a:r>
              <a:rPr lang="en-US" altLang="ko-KR" dirty="0"/>
              <a:t>➍ </a:t>
            </a:r>
            <a:r>
              <a:rPr lang="ko-KR" altLang="en-US" dirty="0"/>
              <a:t>다양하고 강력한 외부 라이브러리들이 풍부하다</a:t>
            </a:r>
          </a:p>
          <a:p>
            <a:pPr lvl="2"/>
            <a:r>
              <a:rPr lang="ko-KR" altLang="en-US" dirty="0" err="1"/>
              <a:t>파이썬에서</a:t>
            </a:r>
            <a:r>
              <a:rPr lang="ko-KR" altLang="en-US" dirty="0"/>
              <a:t> 제공하는 라이브러리뿐 아니라</a:t>
            </a:r>
            <a:r>
              <a:rPr lang="en-US" altLang="ko-KR" dirty="0"/>
              <a:t>, </a:t>
            </a:r>
            <a:r>
              <a:rPr lang="ko-KR" altLang="en-US" dirty="0"/>
              <a:t>외부에서 제공하는 다양한 </a:t>
            </a:r>
            <a:r>
              <a:rPr lang="ko-KR" altLang="en-US" dirty="0" err="1"/>
              <a:t>서드</a:t>
            </a:r>
            <a:r>
              <a:rPr lang="ko-KR" altLang="en-US" dirty="0"/>
              <a:t> 파티</a:t>
            </a:r>
            <a:r>
              <a:rPr lang="en-US" altLang="ko-KR" dirty="0"/>
              <a:t>(Third Party) </a:t>
            </a:r>
            <a:r>
              <a:rPr lang="ko-KR" altLang="en-US" dirty="0"/>
              <a:t>라이브러리까지 사용 가능</a:t>
            </a:r>
            <a:endParaRPr lang="en-US" altLang="ko-KR" dirty="0"/>
          </a:p>
          <a:p>
            <a:pPr lvl="2"/>
            <a:endParaRPr lang="en-US" altLang="ko-KR" dirty="0"/>
          </a:p>
          <a:p>
            <a:pPr marL="457200" lvl="1" indent="0">
              <a:buNone/>
            </a:pPr>
            <a:r>
              <a:rPr lang="en-US" altLang="ko-KR" dirty="0"/>
              <a:t>➎ </a:t>
            </a:r>
            <a:r>
              <a:rPr lang="ko-KR" altLang="en-US" dirty="0"/>
              <a:t>강력한 웹 프레임워크를 사용할 수 있다</a:t>
            </a:r>
          </a:p>
          <a:p>
            <a:pPr lvl="2"/>
            <a:r>
              <a:rPr lang="ko-KR" altLang="en-US" dirty="0" err="1"/>
              <a:t>파이썬의</a:t>
            </a:r>
            <a:r>
              <a:rPr lang="ko-KR" altLang="en-US" dirty="0"/>
              <a:t> 웹 프레임워크를 사용해 강력하고 빠른 웹 환경을 구축 가능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482579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Section 02 </a:t>
            </a:r>
            <a:r>
              <a:rPr lang="ko-KR" altLang="en-US" dirty="0" err="1"/>
              <a:t>파이썬</a:t>
            </a:r>
            <a:r>
              <a:rPr lang="ko-KR" altLang="en-US" dirty="0"/>
              <a:t> 소개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ko-KR" altLang="en-US" dirty="0" err="1"/>
              <a:t>파이썬의</a:t>
            </a:r>
            <a:r>
              <a:rPr lang="ko-KR" altLang="en-US" dirty="0"/>
              <a:t> 단점</a:t>
            </a:r>
          </a:p>
          <a:p>
            <a:pPr lvl="1"/>
            <a:r>
              <a:rPr lang="ko-KR" altLang="en-US" dirty="0"/>
              <a:t>느린 속도</a:t>
            </a:r>
          </a:p>
          <a:p>
            <a:pPr lvl="2"/>
            <a:r>
              <a:rPr lang="ko-KR" altLang="en-US" dirty="0" err="1"/>
              <a:t>파이썬은</a:t>
            </a:r>
            <a:r>
              <a:rPr lang="ko-KR" altLang="en-US" dirty="0"/>
              <a:t> 컴파일러 언어가 아닌 스크립트 언어이기 때문에 컴파일러 언어보다 느림</a:t>
            </a:r>
            <a:br>
              <a:rPr lang="en-US" altLang="ko-KR" dirty="0"/>
            </a:br>
            <a:r>
              <a:rPr lang="en-US" altLang="ko-KR" dirty="0"/>
              <a:t>→</a:t>
            </a:r>
            <a:r>
              <a:rPr lang="ko-KR" altLang="en-US" dirty="0"/>
              <a:t> 이를 보완하려고 많은 </a:t>
            </a:r>
            <a:r>
              <a:rPr lang="ko-KR" altLang="en-US" dirty="0" err="1"/>
              <a:t>파이썬</a:t>
            </a:r>
            <a:r>
              <a:rPr lang="ko-KR" altLang="en-US" dirty="0"/>
              <a:t> 패키지를 최적화시키고 있음</a:t>
            </a:r>
          </a:p>
          <a:p>
            <a:pPr lvl="1"/>
            <a:r>
              <a:rPr lang="ko-KR" altLang="en-US" dirty="0" err="1"/>
              <a:t>모바일</a:t>
            </a:r>
            <a:r>
              <a:rPr lang="ko-KR" altLang="en-US" dirty="0"/>
              <a:t> 컴퓨팅 분야에 지원이 약하고 하드웨어 제어 등과 관련된 부분 사용이 어려움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40353952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BLBiWEQYdFTOe9rzf4UGm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mrJcpDEHKI9Cmj7M6klC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1958E5hvUyXmqsZauhVzj8"/>
</p:tagLst>
</file>

<file path=ppt/theme/theme1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poqaHanSans">
      <a:majorFont>
        <a:latin typeface="Spoqa Han Sans Neo Bold"/>
        <a:ea typeface="Spoqa Han Sans Neo Bold"/>
        <a:cs typeface=""/>
      </a:majorFont>
      <a:minorFont>
        <a:latin typeface="Spoqa Han Sans Neo Regular"/>
        <a:ea typeface="Spoqa Han Sans Neo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1604</TotalTime>
  <Words>766</Words>
  <Application>Microsoft Office PowerPoint</Application>
  <PresentationFormat>화면 슬라이드 쇼(16:9)</PresentationFormat>
  <Paragraphs>101</Paragraphs>
  <Slides>31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31</vt:i4>
      </vt:variant>
    </vt:vector>
  </HeadingPairs>
  <TitlesOfParts>
    <vt:vector size="39" baseType="lpstr">
      <vt:lpstr>Spoqa Han Sans Neo Bold</vt:lpstr>
      <vt:lpstr>Spoqa Han Sans Neo Medium</vt:lpstr>
      <vt:lpstr>Spoqa Han Sans Neo Regular</vt:lpstr>
      <vt:lpstr>맑은 고딕</vt:lpstr>
      <vt:lpstr>Arial</vt:lpstr>
      <vt:lpstr>Verdana</vt:lpstr>
      <vt:lpstr>Wingdings</vt:lpstr>
      <vt:lpstr>1_Office 테마</vt:lpstr>
      <vt:lpstr>PowerPoint 프레젠테이션</vt:lpstr>
      <vt:lpstr>PowerPoint 프레젠테이션</vt:lpstr>
      <vt:lpstr>Section 01 프로그래밍 언어의 개념과 종류</vt:lpstr>
      <vt:lpstr>Section 01 프로그래밍 언어의 개념과 종류</vt:lpstr>
      <vt:lpstr>Section 01 프로그래밍 언어의 개념과 종류</vt:lpstr>
      <vt:lpstr>Section 02 파이썬 소개</vt:lpstr>
      <vt:lpstr>Section 02 파이썬 소개</vt:lpstr>
      <vt:lpstr>Section 02 파이썬 소개</vt:lpstr>
      <vt:lpstr>Section 02 파이썬 소개</vt:lpstr>
      <vt:lpstr>Section 02 파이썬 소개</vt:lpstr>
      <vt:lpstr>Section 02 파이썬 소개</vt:lpstr>
      <vt:lpstr>Section 02 파이썬 소개</vt:lpstr>
      <vt:lpstr>Section 03 파이썬 설치와 실행</vt:lpstr>
      <vt:lpstr>Section 03 파이썬 설치와 실행</vt:lpstr>
      <vt:lpstr>Section 03 파이썬 설치와 실행</vt:lpstr>
      <vt:lpstr>Section 03 파이썬 설치와 실행</vt:lpstr>
      <vt:lpstr>Section 03 파이썬 설치와 실행</vt:lpstr>
      <vt:lpstr>Section 03 파이썬 설치와 실행</vt:lpstr>
      <vt:lpstr>Section 03 파이썬 설치와 실행</vt:lpstr>
      <vt:lpstr>Section 03 파이썬 설치와 실행</vt:lpstr>
      <vt:lpstr>Section 03 파이썬 설치와 실행</vt:lpstr>
      <vt:lpstr>Section 03 파이썬 설치와 실행</vt:lpstr>
      <vt:lpstr>Section 03 파이썬 설치와 실행</vt:lpstr>
      <vt:lpstr>Section 03 파이썬 설치와 실행</vt:lpstr>
      <vt:lpstr>Section 03 파이썬 설치와 실행</vt:lpstr>
      <vt:lpstr>Section 03 파이썬 설치와 실행</vt:lpstr>
      <vt:lpstr>Section 03 파이썬 설치와 실행</vt:lpstr>
      <vt:lpstr>Section 03 파이썬 설치와 실행</vt:lpstr>
      <vt:lpstr>Section 03 파이썬 설치와 실행</vt:lpstr>
      <vt:lpstr>Section 03 파이썬 설치와 실행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ch00_교재소개&amp;강의계획표</dc:title>
  <dc:creator>한빛아카데미(주)</dc:creator>
  <cp:lastModifiedBy>이수형</cp:lastModifiedBy>
  <cp:revision>255</cp:revision>
  <dcterms:created xsi:type="dcterms:W3CDTF">2012-07-23T02:34:37Z</dcterms:created>
  <dcterms:modified xsi:type="dcterms:W3CDTF">2022-03-09T08:28:14Z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Google.Documents.Tracking">
    <vt:lpwstr>true</vt:lpwstr>
  </property>
  <property fmtid="{D5CDD505-2E9C-101B-9397-08002B2CF9AE}" pid="3" name="Google.Documents.DocumentId">
    <vt:lpwstr>1NCUCeAsLTdgs0g0NVq39g0UxrcrxPknXzBwH4Bd9mpo</vt:lpwstr>
  </property>
  <property fmtid="{D5CDD505-2E9C-101B-9397-08002B2CF9AE}" pid="4" name="Google.Documents.RevisionId">
    <vt:lpwstr>16204708356322461875</vt:lpwstr>
  </property>
  <property fmtid="{D5CDD505-2E9C-101B-9397-08002B2CF9AE}" pid="5" name="Google.Documents.PreviousRevisionId">
    <vt:lpwstr>06215226093729447614</vt:lpwstr>
  </property>
  <property fmtid="{D5CDD505-2E9C-101B-9397-08002B2CF9AE}" pid="6" name="Google.Documents.PluginVersion">
    <vt:lpwstr>2.0.2662.553</vt:lpwstr>
  </property>
  <property fmtid="{D5CDD505-2E9C-101B-9397-08002B2CF9AE}" pid="7" name="Google.Documents.MergeIncapabilityFlags">
    <vt:i4>0</vt:i4>
  </property>
</Properties>
</file>